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wav" ContentType="audio/wav"/>
  <Default Extension="vml" ContentType="application/vnd.openxmlformats-officedocument.vmlDrawing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8"/>
  </p:notesMasterIdLst>
  <p:sldIdLst>
    <p:sldId id="482" r:id="rId2"/>
    <p:sldId id="484" r:id="rId3"/>
    <p:sldId id="471" r:id="rId4"/>
    <p:sldId id="472" r:id="rId5"/>
    <p:sldId id="473" r:id="rId6"/>
    <p:sldId id="474" r:id="rId7"/>
    <p:sldId id="475" r:id="rId8"/>
    <p:sldId id="476" r:id="rId9"/>
    <p:sldId id="477" r:id="rId10"/>
    <p:sldId id="478" r:id="rId11"/>
    <p:sldId id="479" r:id="rId12"/>
    <p:sldId id="480" r:id="rId13"/>
    <p:sldId id="481" r:id="rId14"/>
    <p:sldId id="461" r:id="rId15"/>
    <p:sldId id="350" r:id="rId16"/>
    <p:sldId id="414" r:id="rId17"/>
    <p:sldId id="451" r:id="rId18"/>
    <p:sldId id="442" r:id="rId19"/>
    <p:sldId id="443" r:id="rId20"/>
    <p:sldId id="384" r:id="rId21"/>
    <p:sldId id="351" r:id="rId22"/>
    <p:sldId id="417" r:id="rId23"/>
    <p:sldId id="360" r:id="rId24"/>
    <p:sldId id="379" r:id="rId25"/>
    <p:sldId id="315" r:id="rId26"/>
    <p:sldId id="462" r:id="rId27"/>
    <p:sldId id="446" r:id="rId28"/>
    <p:sldId id="447" r:id="rId29"/>
    <p:sldId id="448" r:id="rId30"/>
    <p:sldId id="449" r:id="rId31"/>
    <p:sldId id="450" r:id="rId32"/>
    <p:sldId id="453" r:id="rId33"/>
    <p:sldId id="454" r:id="rId34"/>
    <p:sldId id="306" r:id="rId35"/>
    <p:sldId id="437" r:id="rId36"/>
    <p:sldId id="318" r:id="rId37"/>
    <p:sldId id="319" r:id="rId38"/>
    <p:sldId id="321" r:id="rId39"/>
    <p:sldId id="322" r:id="rId40"/>
    <p:sldId id="323" r:id="rId41"/>
    <p:sldId id="452" r:id="rId42"/>
    <p:sldId id="455" r:id="rId43"/>
    <p:sldId id="456" r:id="rId44"/>
    <p:sldId id="458" r:id="rId45"/>
    <p:sldId id="459" r:id="rId46"/>
    <p:sldId id="460" r:id="rId47"/>
    <p:sldId id="485" r:id="rId48"/>
    <p:sldId id="469" r:id="rId49"/>
    <p:sldId id="405" r:id="rId50"/>
    <p:sldId id="406" r:id="rId51"/>
    <p:sldId id="407" r:id="rId52"/>
    <p:sldId id="408" r:id="rId53"/>
    <p:sldId id="409" r:id="rId54"/>
    <p:sldId id="410" r:id="rId55"/>
    <p:sldId id="411" r:id="rId56"/>
    <p:sldId id="412" r:id="rId57"/>
    <p:sldId id="418" r:id="rId58"/>
    <p:sldId id="439" r:id="rId59"/>
    <p:sldId id="440" r:id="rId60"/>
    <p:sldId id="483" r:id="rId61"/>
    <p:sldId id="372" r:id="rId62"/>
    <p:sldId id="393" r:id="rId63"/>
    <p:sldId id="394" r:id="rId64"/>
    <p:sldId id="395" r:id="rId65"/>
    <p:sldId id="373" r:id="rId66"/>
    <p:sldId id="374" r:id="rId67"/>
    <p:sldId id="375" r:id="rId68"/>
    <p:sldId id="368" r:id="rId69"/>
    <p:sldId id="369" r:id="rId70"/>
    <p:sldId id="378" r:id="rId71"/>
    <p:sldId id="398" r:id="rId72"/>
    <p:sldId id="399" r:id="rId73"/>
    <p:sldId id="400" r:id="rId74"/>
    <p:sldId id="401" r:id="rId75"/>
    <p:sldId id="396" r:id="rId76"/>
    <p:sldId id="387" r:id="rId77"/>
    <p:sldId id="402" r:id="rId78"/>
    <p:sldId id="388" r:id="rId79"/>
    <p:sldId id="389" r:id="rId80"/>
    <p:sldId id="390" r:id="rId81"/>
    <p:sldId id="391" r:id="rId82"/>
    <p:sldId id="392" r:id="rId83"/>
    <p:sldId id="463" r:id="rId84"/>
    <p:sldId id="464" r:id="rId85"/>
    <p:sldId id="465" r:id="rId86"/>
    <p:sldId id="466" r:id="rId87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Comic Sans MS" pitchFamily="66" charset="0"/>
        <a:ea typeface="+mn-ea"/>
        <a:cs typeface="Times New Roman" pitchFamily="18" charset="0"/>
      </a:defRPr>
    </a:lvl1pPr>
    <a:lvl2pPr marL="4572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Comic Sans MS" pitchFamily="66" charset="0"/>
        <a:ea typeface="+mn-ea"/>
        <a:cs typeface="Times New Roman" pitchFamily="18" charset="0"/>
      </a:defRPr>
    </a:lvl2pPr>
    <a:lvl3pPr marL="9144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Comic Sans MS" pitchFamily="66" charset="0"/>
        <a:ea typeface="+mn-ea"/>
        <a:cs typeface="Times New Roman" pitchFamily="18" charset="0"/>
      </a:defRPr>
    </a:lvl3pPr>
    <a:lvl4pPr marL="13716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Comic Sans MS" pitchFamily="66" charset="0"/>
        <a:ea typeface="+mn-ea"/>
        <a:cs typeface="Times New Roman" pitchFamily="18" charset="0"/>
      </a:defRPr>
    </a:lvl4pPr>
    <a:lvl5pPr marL="18288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Comic Sans MS" pitchFamily="66" charset="0"/>
        <a:ea typeface="+mn-ea"/>
        <a:cs typeface="Times New Roman" pitchFamily="18" charset="0"/>
      </a:defRPr>
    </a:lvl5pPr>
    <a:lvl6pPr marL="2286000" algn="l" defTabSz="914400" rtl="0" eaLnBrk="1" latinLnBrk="0" hangingPunct="1">
      <a:defRPr sz="2000" kern="1200">
        <a:solidFill>
          <a:schemeClr val="tx1"/>
        </a:solidFill>
        <a:latin typeface="Comic Sans MS" pitchFamily="66" charset="0"/>
        <a:ea typeface="+mn-ea"/>
        <a:cs typeface="Times New Roman" pitchFamily="18" charset="0"/>
      </a:defRPr>
    </a:lvl6pPr>
    <a:lvl7pPr marL="2743200" algn="l" defTabSz="914400" rtl="0" eaLnBrk="1" latinLnBrk="0" hangingPunct="1">
      <a:defRPr sz="2000" kern="1200">
        <a:solidFill>
          <a:schemeClr val="tx1"/>
        </a:solidFill>
        <a:latin typeface="Comic Sans MS" pitchFamily="66" charset="0"/>
        <a:ea typeface="+mn-ea"/>
        <a:cs typeface="Times New Roman" pitchFamily="18" charset="0"/>
      </a:defRPr>
    </a:lvl7pPr>
    <a:lvl8pPr marL="3200400" algn="l" defTabSz="914400" rtl="0" eaLnBrk="1" latinLnBrk="0" hangingPunct="1">
      <a:defRPr sz="2000" kern="1200">
        <a:solidFill>
          <a:schemeClr val="tx1"/>
        </a:solidFill>
        <a:latin typeface="Comic Sans MS" pitchFamily="66" charset="0"/>
        <a:ea typeface="+mn-ea"/>
        <a:cs typeface="Times New Roman" pitchFamily="18" charset="0"/>
      </a:defRPr>
    </a:lvl8pPr>
    <a:lvl9pPr marL="3657600" algn="l" defTabSz="914400" rtl="0" eaLnBrk="1" latinLnBrk="0" hangingPunct="1">
      <a:defRPr sz="2000" kern="1200">
        <a:solidFill>
          <a:schemeClr val="tx1"/>
        </a:solidFill>
        <a:latin typeface="Comic Sans MS" pitchFamily="66" charset="0"/>
        <a:ea typeface="+mn-ea"/>
        <a:cs typeface="Times New Roman" pitchFamily="18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F9DCDB"/>
    <a:srgbClr val="FFFF99"/>
    <a:srgbClr val="F1ABA9"/>
    <a:srgbClr val="FFFFFF"/>
    <a:srgbClr val="CCFFFF"/>
    <a:srgbClr val="66FFFF"/>
    <a:srgbClr val="006600"/>
    <a:srgbClr val="FEE4CE"/>
    <a:srgbClr val="FA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424" autoAdjust="0"/>
    <p:restoredTop sz="93053" autoAdjust="0"/>
  </p:normalViewPr>
  <p:slideViewPr>
    <p:cSldViewPr snapToGrid="0">
      <p:cViewPr varScale="1">
        <p:scale>
          <a:sx n="136" d="100"/>
          <a:sy n="136" d="100"/>
        </p:scale>
        <p:origin x="1908" y="12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9293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notesMaster" Target="notesMasters/notesMaster1.xml"/><Relationship Id="rId9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13721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13722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13722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722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13722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 New Roman" pitchFamily="18" charset="0"/>
              </a:defRPr>
            </a:lvl1pPr>
          </a:lstStyle>
          <a:p>
            <a:fld id="{BCB42D76-E26D-4C0F-9ACA-4BBE52A92E6F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98484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88932EE-C760-4D12-AECE-8D6AA280D605}" type="slidenum">
              <a:rPr lang="en-US"/>
              <a:pPr/>
              <a:t>1</a:t>
            </a:fld>
            <a:endParaRPr lang="en-US"/>
          </a:p>
        </p:txBody>
      </p:sp>
      <p:sp>
        <p:nvSpPr>
          <p:cNvPr id="138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8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697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3233530-C35D-4D4E-97D0-CB9F6BA2E426}" type="slidenum">
              <a:rPr lang="en-US"/>
              <a:pPr/>
              <a:t>11</a:t>
            </a:fld>
            <a:endParaRPr lang="en-US"/>
          </a:p>
        </p:txBody>
      </p:sp>
      <p:sp>
        <p:nvSpPr>
          <p:cNvPr id="2293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93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4395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8C02307-EDBE-44FE-B071-546AE32BCD70}" type="slidenum">
              <a:rPr lang="en-US"/>
              <a:pPr/>
              <a:t>12</a:t>
            </a:fld>
            <a:endParaRPr lang="en-US"/>
          </a:p>
        </p:txBody>
      </p:sp>
      <p:sp>
        <p:nvSpPr>
          <p:cNvPr id="150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05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2270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BBC1CDA-8BDF-4DEE-956F-C0AD4E9CCC94}" type="slidenum">
              <a:rPr lang="en-US"/>
              <a:pPr/>
              <a:t>13</a:t>
            </a:fld>
            <a:endParaRPr lang="en-US"/>
          </a:p>
        </p:txBody>
      </p:sp>
      <p:sp>
        <p:nvSpPr>
          <p:cNvPr id="1761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61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4915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my two tests </a:t>
            </a:r>
            <a:r>
              <a:rPr lang="en-US" dirty="0" err="1"/>
              <a:t>i</a:t>
            </a:r>
            <a:r>
              <a:rPr lang="en-US" dirty="0"/>
              <a:t> tried to create one level of [Super Mario Bros](http://en.wikipedia.org/wiki/Super_Mario_Bros.) and one of [The Great Giana The Sisters](http://en.wikipedia.org/wiki/The_Great_Giana_Sisters).</a:t>
            </a:r>
          </a:p>
          <a:p>
            <a:r>
              <a:rPr lang="en-US" dirty="0"/>
              <a:t>Both games are classic *platform games* and both share the same fundamental rules:</a:t>
            </a:r>
          </a:p>
          <a:p>
            <a:endParaRPr lang="en-US" dirty="0"/>
          </a:p>
          <a:p>
            <a:r>
              <a:rPr lang="en-US" dirty="0"/>
              <a:t>- there is a player</a:t>
            </a:r>
          </a:p>
          <a:p>
            <a:r>
              <a:rPr lang="en-US" dirty="0"/>
              <a:t>- there is a </a:t>
            </a:r>
            <a:r>
              <a:rPr lang="en-US" dirty="0" err="1"/>
              <a:t>powerup</a:t>
            </a:r>
            <a:r>
              <a:rPr lang="en-US" dirty="0"/>
              <a:t> that can change the look of the player and/or give to him/her more power!</a:t>
            </a:r>
          </a:p>
          <a:p>
            <a:r>
              <a:rPr lang="en-US" dirty="0"/>
              <a:t>- there are walls, floors and ceilings. the player can move and jump over these type of obstacles but cannot walk through them</a:t>
            </a:r>
          </a:p>
          <a:p>
            <a:r>
              <a:rPr lang="en-US" dirty="0"/>
              <a:t>- there are enemies and, if the player collides with an enemy, the player dies or loses its powers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B42D76-E26D-4C0F-9ACA-4BBE52A92E6F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9325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1F58296-B376-42AE-BF81-0706CC819F2A}" type="slidenum">
              <a:rPr lang="en-US"/>
              <a:pPr/>
              <a:t>15</a:t>
            </a:fld>
            <a:endParaRPr lang="en-US"/>
          </a:p>
        </p:txBody>
      </p:sp>
      <p:sp>
        <p:nvSpPr>
          <p:cNvPr id="151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1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1F58296-B376-42AE-BF81-0706CC819F2A}" type="slidenum">
              <a:rPr lang="en-US"/>
              <a:pPr/>
              <a:t>16</a:t>
            </a:fld>
            <a:endParaRPr lang="en-US"/>
          </a:p>
        </p:txBody>
      </p:sp>
      <p:sp>
        <p:nvSpPr>
          <p:cNvPr id="151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1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5BE4EA8-B158-419E-924E-ACEA2C7AF92D}" type="slidenum">
              <a:rPr lang="en-US"/>
              <a:pPr/>
              <a:t>20</a:t>
            </a:fld>
            <a:endParaRPr lang="en-US"/>
          </a:p>
        </p:txBody>
      </p:sp>
      <p:sp>
        <p:nvSpPr>
          <p:cNvPr id="2334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34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0A205EB-DA06-4A3D-9E60-22466AF5712C}" type="slidenum">
              <a:rPr lang="en-US"/>
              <a:pPr/>
              <a:t>21</a:t>
            </a:fld>
            <a:endParaRPr lang="en-US"/>
          </a:p>
        </p:txBody>
      </p:sp>
      <p:sp>
        <p:nvSpPr>
          <p:cNvPr id="152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2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0A205EB-DA06-4A3D-9E60-22466AF5712C}" type="slidenum">
              <a:rPr lang="en-US"/>
              <a:pPr/>
              <a:t>22</a:t>
            </a:fld>
            <a:endParaRPr lang="en-US"/>
          </a:p>
        </p:txBody>
      </p:sp>
      <p:sp>
        <p:nvSpPr>
          <p:cNvPr id="152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2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8405750-6D60-4B3D-953E-95BDAD8B6AE2}" type="slidenum">
              <a:rPr lang="en-US"/>
              <a:pPr/>
              <a:t>23</a:t>
            </a:fld>
            <a:endParaRPr lang="en-US"/>
          </a:p>
        </p:txBody>
      </p:sp>
      <p:sp>
        <p:nvSpPr>
          <p:cNvPr id="1781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81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88932EE-C760-4D12-AECE-8D6AA280D605}" type="slidenum">
              <a:rPr lang="en-US"/>
              <a:pPr/>
              <a:t>3</a:t>
            </a:fld>
            <a:endParaRPr lang="en-US"/>
          </a:p>
        </p:txBody>
      </p:sp>
      <p:sp>
        <p:nvSpPr>
          <p:cNvPr id="138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8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04656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5A1F1EB-B9F7-4CD0-B1E8-8CCBEA4105B1}" type="slidenum">
              <a:rPr lang="en-US"/>
              <a:pPr/>
              <a:t>24</a:t>
            </a:fld>
            <a:endParaRPr lang="en-US"/>
          </a:p>
        </p:txBody>
      </p:sp>
      <p:sp>
        <p:nvSpPr>
          <p:cNvPr id="2191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91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Philip Wadler. He invented the “Haskell” language.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331C888-F967-4CBA-875E-85A1D68F6AF0}" type="slidenum">
              <a:rPr lang="en-US"/>
              <a:pPr/>
              <a:t>25</a:t>
            </a:fld>
            <a:endParaRPr lang="en-US"/>
          </a:p>
        </p:txBody>
      </p:sp>
      <p:sp>
        <p:nvSpPr>
          <p:cNvPr id="1576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76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8F511DB-56A3-4D6E-9A18-53D21A7FBE53}" type="slidenum">
              <a:rPr lang="en-US"/>
              <a:pPr/>
              <a:t>32</a:t>
            </a:fld>
            <a:endParaRPr lang="en-US"/>
          </a:p>
        </p:txBody>
      </p:sp>
      <p:sp>
        <p:nvSpPr>
          <p:cNvPr id="147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7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8F511DB-56A3-4D6E-9A18-53D21A7FBE53}" type="slidenum">
              <a:rPr lang="en-US"/>
              <a:pPr/>
              <a:t>33</a:t>
            </a:fld>
            <a:endParaRPr lang="en-US"/>
          </a:p>
        </p:txBody>
      </p:sp>
      <p:sp>
        <p:nvSpPr>
          <p:cNvPr id="147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7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BF16B1E-525D-4B23-82EA-F6083B9D2EC9}" type="slidenum">
              <a:rPr lang="en-US"/>
              <a:pPr/>
              <a:t>34</a:t>
            </a:fld>
            <a:endParaRPr lang="en-US"/>
          </a:p>
        </p:txBody>
      </p:sp>
      <p:sp>
        <p:nvSpPr>
          <p:cNvPr id="163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BF16B1E-525D-4B23-82EA-F6083B9D2EC9}" type="slidenum">
              <a:rPr lang="en-US"/>
              <a:pPr/>
              <a:t>35</a:t>
            </a:fld>
            <a:endParaRPr lang="en-US"/>
          </a:p>
        </p:txBody>
      </p:sp>
      <p:sp>
        <p:nvSpPr>
          <p:cNvPr id="163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73E2A0C-DA58-470E-8647-6285F9924A35}" type="slidenum">
              <a:rPr lang="en-US"/>
              <a:pPr/>
              <a:t>36</a:t>
            </a:fld>
            <a:endParaRPr lang="en-US"/>
          </a:p>
        </p:txBody>
      </p:sp>
      <p:sp>
        <p:nvSpPr>
          <p:cNvPr id="1648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48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7612FE4-4663-4828-A0D5-D9AF2ABB8631}" type="slidenum">
              <a:rPr lang="en-US"/>
              <a:pPr/>
              <a:t>37</a:t>
            </a:fld>
            <a:endParaRPr lang="en-US"/>
          </a:p>
        </p:txBody>
      </p:sp>
      <p:sp>
        <p:nvSpPr>
          <p:cNvPr id="1658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58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BBA219F-7D56-4DCA-ADF7-6544C8130459}" type="slidenum">
              <a:rPr lang="en-US"/>
              <a:pPr/>
              <a:t>38</a:t>
            </a:fld>
            <a:endParaRPr lang="en-US"/>
          </a:p>
        </p:txBody>
      </p:sp>
      <p:sp>
        <p:nvSpPr>
          <p:cNvPr id="1669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69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531A2C3-71FB-4947-8740-9CF74F40352B}" type="slidenum">
              <a:rPr lang="en-US"/>
              <a:pPr/>
              <a:t>39</a:t>
            </a:fld>
            <a:endParaRPr lang="en-US"/>
          </a:p>
        </p:txBody>
      </p:sp>
      <p:sp>
        <p:nvSpPr>
          <p:cNvPr id="1679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79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7DC6B40-AEF7-44E8-B2A3-3C2DD50B483A}" type="slidenum">
              <a:rPr lang="en-US"/>
              <a:pPr/>
              <a:t>4</a:t>
            </a:fld>
            <a:endParaRPr lang="en-US"/>
          </a:p>
        </p:txBody>
      </p:sp>
      <p:sp>
        <p:nvSpPr>
          <p:cNvPr id="2314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14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888469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B4E0E72-E753-468C-BD94-DC3EC5AC97AA}" type="slidenum">
              <a:rPr lang="en-US"/>
              <a:pPr/>
              <a:t>40</a:t>
            </a:fld>
            <a:endParaRPr lang="en-US"/>
          </a:p>
        </p:txBody>
      </p:sp>
      <p:sp>
        <p:nvSpPr>
          <p:cNvPr id="168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8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B4E0E72-E753-468C-BD94-DC3EC5AC97AA}" type="slidenum">
              <a:rPr lang="en-US"/>
              <a:pPr/>
              <a:t>41</a:t>
            </a:fld>
            <a:endParaRPr lang="en-US"/>
          </a:p>
        </p:txBody>
      </p:sp>
      <p:sp>
        <p:nvSpPr>
          <p:cNvPr id="168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8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B4E0E72-E753-468C-BD94-DC3EC5AC97AA}" type="slidenum">
              <a:rPr lang="en-US"/>
              <a:pPr/>
              <a:t>42</a:t>
            </a:fld>
            <a:endParaRPr lang="en-US"/>
          </a:p>
        </p:txBody>
      </p:sp>
      <p:sp>
        <p:nvSpPr>
          <p:cNvPr id="168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8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B4E0E72-E753-468C-BD94-DC3EC5AC97AA}" type="slidenum">
              <a:rPr lang="en-US"/>
              <a:pPr/>
              <a:t>43</a:t>
            </a:fld>
            <a:endParaRPr lang="en-US"/>
          </a:p>
        </p:txBody>
      </p:sp>
      <p:sp>
        <p:nvSpPr>
          <p:cNvPr id="168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8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E3C3CB7-96AF-4325-9BC1-F01D7CC3B3B6}" type="slidenum">
              <a:rPr lang="en-US"/>
              <a:pPr/>
              <a:t>44</a:t>
            </a:fld>
            <a:endParaRPr lang="en-US"/>
          </a:p>
        </p:txBody>
      </p:sp>
      <p:sp>
        <p:nvSpPr>
          <p:cNvPr id="148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8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E3C3CB7-96AF-4325-9BC1-F01D7CC3B3B6}" type="slidenum">
              <a:rPr lang="en-US"/>
              <a:pPr/>
              <a:t>45</a:t>
            </a:fld>
            <a:endParaRPr lang="en-US"/>
          </a:p>
        </p:txBody>
      </p:sp>
      <p:sp>
        <p:nvSpPr>
          <p:cNvPr id="148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8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B4E0E72-E753-468C-BD94-DC3EC5AC97AA}" type="slidenum">
              <a:rPr lang="en-US"/>
              <a:pPr/>
              <a:t>46</a:t>
            </a:fld>
            <a:endParaRPr lang="en-US"/>
          </a:p>
        </p:txBody>
      </p:sp>
      <p:sp>
        <p:nvSpPr>
          <p:cNvPr id="168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8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88932EE-C760-4D12-AECE-8D6AA280D605}" type="slidenum">
              <a:rPr lang="en-US"/>
              <a:pPr/>
              <a:t>48</a:t>
            </a:fld>
            <a:endParaRPr lang="en-US"/>
          </a:p>
        </p:txBody>
      </p:sp>
      <p:sp>
        <p:nvSpPr>
          <p:cNvPr id="138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8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19260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632EC36-0645-40B2-89C7-95F0B3070A24}" type="slidenum">
              <a:rPr lang="en-US"/>
              <a:pPr/>
              <a:t>58</a:t>
            </a:fld>
            <a:endParaRPr lang="en-US"/>
          </a:p>
        </p:txBody>
      </p:sp>
      <p:sp>
        <p:nvSpPr>
          <p:cNvPr id="1802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02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1AD012A-8F1E-479F-9A8A-103C9F498914}" type="slidenum">
              <a:rPr lang="en-US"/>
              <a:pPr/>
              <a:t>59</a:t>
            </a:fld>
            <a:endParaRPr lang="en-US"/>
          </a:p>
        </p:txBody>
      </p:sp>
      <p:sp>
        <p:nvSpPr>
          <p:cNvPr id="1822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22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281D912-513D-4B1E-ACCE-703A30015962}" type="slidenum">
              <a:rPr lang="en-US"/>
              <a:pPr/>
              <a:t>5</a:t>
            </a:fld>
            <a:endParaRPr lang="en-US"/>
          </a:p>
        </p:txBody>
      </p:sp>
      <p:sp>
        <p:nvSpPr>
          <p:cNvPr id="1392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92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85464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05C8BFD-945F-40E0-91BB-97F039F29B24}" type="slidenum">
              <a:rPr lang="en-US"/>
              <a:pPr/>
              <a:t>60</a:t>
            </a:fld>
            <a:endParaRPr lang="en-US"/>
          </a:p>
        </p:txBody>
      </p:sp>
      <p:sp>
        <p:nvSpPr>
          <p:cNvPr id="1843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09386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F0175BB-72E2-49B6-A655-9762911F13F9}" type="slidenum">
              <a:rPr lang="en-US"/>
              <a:pPr/>
              <a:t>61</a:t>
            </a:fld>
            <a:endParaRPr lang="en-US"/>
          </a:p>
        </p:txBody>
      </p:sp>
      <p:sp>
        <p:nvSpPr>
          <p:cNvPr id="2048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65F9A3A-A2C4-49F4-B45A-A8974E74B0F0}" type="slidenum">
              <a:rPr lang="en-US"/>
              <a:pPr/>
              <a:t>62</a:t>
            </a:fld>
            <a:endParaRPr lang="en-US"/>
          </a:p>
        </p:txBody>
      </p:sp>
      <p:sp>
        <p:nvSpPr>
          <p:cNvPr id="272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23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2413A22-C35C-44DB-9AD6-BBE73BA41862}" type="slidenum">
              <a:rPr lang="en-US"/>
              <a:pPr/>
              <a:t>63</a:t>
            </a:fld>
            <a:endParaRPr lang="en-US"/>
          </a:p>
        </p:txBody>
      </p:sp>
      <p:sp>
        <p:nvSpPr>
          <p:cNvPr id="274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44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FA31C84-1367-4A34-BF1B-E3EDDBCAC078}" type="slidenum">
              <a:rPr lang="en-US"/>
              <a:pPr/>
              <a:t>64</a:t>
            </a:fld>
            <a:endParaRPr lang="en-US"/>
          </a:p>
        </p:txBody>
      </p:sp>
      <p:sp>
        <p:nvSpPr>
          <p:cNvPr id="276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6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159F58A-C603-4686-8F48-05B9BB9866DF}" type="slidenum">
              <a:rPr lang="en-US"/>
              <a:pPr/>
              <a:t>65</a:t>
            </a:fld>
            <a:endParaRPr lang="en-US"/>
          </a:p>
        </p:txBody>
      </p:sp>
      <p:sp>
        <p:nvSpPr>
          <p:cNvPr id="2078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78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3E8A9FA-5384-41DE-98B7-A5CD93D62362}" type="slidenum">
              <a:rPr lang="en-US"/>
              <a:pPr/>
              <a:t>66</a:t>
            </a:fld>
            <a:endParaRPr lang="en-US"/>
          </a:p>
        </p:txBody>
      </p:sp>
      <p:sp>
        <p:nvSpPr>
          <p:cNvPr id="2088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88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9599A64-CCC6-46D8-B144-45C0BCD2AC01}" type="slidenum">
              <a:rPr lang="en-US"/>
              <a:pPr/>
              <a:t>67</a:t>
            </a:fld>
            <a:endParaRPr lang="en-US"/>
          </a:p>
        </p:txBody>
      </p:sp>
      <p:sp>
        <p:nvSpPr>
          <p:cNvPr id="2109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09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32B2D8A-BAD6-4CE4-8796-1B96AD997AB6}" type="slidenum">
              <a:rPr lang="en-US"/>
              <a:pPr/>
              <a:t>68</a:t>
            </a:fld>
            <a:endParaRPr lang="en-US"/>
          </a:p>
        </p:txBody>
      </p:sp>
      <p:sp>
        <p:nvSpPr>
          <p:cNvPr id="196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66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73FF43F-350B-443A-B6CF-F9F6C6629451}" type="slidenum">
              <a:rPr lang="en-US"/>
              <a:pPr/>
              <a:t>69</a:t>
            </a:fld>
            <a:endParaRPr lang="en-US"/>
          </a:p>
        </p:txBody>
      </p:sp>
      <p:sp>
        <p:nvSpPr>
          <p:cNvPr id="1986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86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C94210B-EB79-499D-A22B-4A3848D83DE3}" type="slidenum">
              <a:rPr lang="en-US"/>
              <a:pPr/>
              <a:t>6</a:t>
            </a:fld>
            <a:endParaRPr lang="en-US"/>
          </a:p>
        </p:txBody>
      </p:sp>
      <p:sp>
        <p:nvSpPr>
          <p:cNvPr id="140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0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33349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EA1317E-1AA4-456F-9698-EBF31A74C3CB}" type="slidenum">
              <a:rPr lang="en-US"/>
              <a:pPr/>
              <a:t>70</a:t>
            </a:fld>
            <a:endParaRPr lang="en-US"/>
          </a:p>
        </p:txBody>
      </p:sp>
      <p:sp>
        <p:nvSpPr>
          <p:cNvPr id="217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7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B8B5B01-1503-4143-9366-B1AB373ABB7C}" type="slidenum">
              <a:rPr lang="en-US"/>
              <a:pPr/>
              <a:t>71</a:t>
            </a:fld>
            <a:endParaRPr lang="en-US"/>
          </a:p>
        </p:txBody>
      </p:sp>
      <p:sp>
        <p:nvSpPr>
          <p:cNvPr id="2836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36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1CA6E0E-71FE-46F2-8778-106DE01411D0}" type="slidenum">
              <a:rPr lang="en-US"/>
              <a:pPr/>
              <a:t>72</a:t>
            </a:fld>
            <a:endParaRPr lang="en-US"/>
          </a:p>
        </p:txBody>
      </p:sp>
      <p:sp>
        <p:nvSpPr>
          <p:cNvPr id="2856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56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F6A906E-88E5-4404-9B49-67774EBFB510}" type="slidenum">
              <a:rPr lang="en-US"/>
              <a:pPr/>
              <a:t>73</a:t>
            </a:fld>
            <a:endParaRPr lang="en-US"/>
          </a:p>
        </p:txBody>
      </p:sp>
      <p:sp>
        <p:nvSpPr>
          <p:cNvPr id="287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7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7BAB70F-054A-46C7-B99C-E841E6C1BEEE}" type="slidenum">
              <a:rPr lang="en-US"/>
              <a:pPr/>
              <a:t>74</a:t>
            </a:fld>
            <a:endParaRPr lang="en-US"/>
          </a:p>
        </p:txBody>
      </p:sp>
      <p:sp>
        <p:nvSpPr>
          <p:cNvPr id="289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97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7807E1F-8EF8-486B-88D2-817A9B0C31DC}" type="slidenum">
              <a:rPr lang="en-US"/>
              <a:pPr/>
              <a:t>75</a:t>
            </a:fld>
            <a:endParaRPr lang="en-US"/>
          </a:p>
        </p:txBody>
      </p:sp>
      <p:sp>
        <p:nvSpPr>
          <p:cNvPr id="279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9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B25FE37-4921-495A-B68C-6A1B424C9611}" type="slidenum">
              <a:rPr lang="en-US"/>
              <a:pPr/>
              <a:t>76</a:t>
            </a:fld>
            <a:endParaRPr lang="en-US"/>
          </a:p>
        </p:txBody>
      </p:sp>
      <p:sp>
        <p:nvSpPr>
          <p:cNvPr id="2580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80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D219A61-C619-4AD8-9C5E-9FB847237EA0}" type="slidenum">
              <a:rPr lang="en-US"/>
              <a:pPr/>
              <a:t>77</a:t>
            </a:fld>
            <a:endParaRPr lang="en-US"/>
          </a:p>
        </p:txBody>
      </p:sp>
      <p:sp>
        <p:nvSpPr>
          <p:cNvPr id="291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18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821556E-6D6E-4704-9DD3-D5D257BF0B68}" type="slidenum">
              <a:rPr lang="en-US"/>
              <a:pPr/>
              <a:t>78</a:t>
            </a:fld>
            <a:endParaRPr lang="en-US"/>
          </a:p>
        </p:txBody>
      </p:sp>
      <p:sp>
        <p:nvSpPr>
          <p:cNvPr id="2600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0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3FCD507-9A15-4116-BB22-51F6D5BF12C4}" type="slidenum">
              <a:rPr lang="en-US"/>
              <a:pPr/>
              <a:t>79</a:t>
            </a:fld>
            <a:endParaRPr lang="en-US"/>
          </a:p>
        </p:txBody>
      </p:sp>
      <p:sp>
        <p:nvSpPr>
          <p:cNvPr id="262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21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1F75192-CA54-4149-8C24-23D0602FB2F0}" type="slidenum">
              <a:rPr lang="en-US"/>
              <a:pPr/>
              <a:t>7</a:t>
            </a:fld>
            <a:endParaRPr lang="en-US"/>
          </a:p>
        </p:txBody>
      </p:sp>
      <p:sp>
        <p:nvSpPr>
          <p:cNvPr id="141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1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05127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8D2E22E-CCBD-40F1-B097-0A8CE1017A6E}" type="slidenum">
              <a:rPr lang="en-US"/>
              <a:pPr/>
              <a:t>80</a:t>
            </a:fld>
            <a:endParaRPr lang="en-US"/>
          </a:p>
        </p:txBody>
      </p:sp>
      <p:sp>
        <p:nvSpPr>
          <p:cNvPr id="264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41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6D40D6E-3037-4EFB-BCBE-AB7FD7F50C0D}" type="slidenum">
              <a:rPr lang="en-US"/>
              <a:pPr/>
              <a:t>81</a:t>
            </a:fld>
            <a:endParaRPr lang="en-US"/>
          </a:p>
        </p:txBody>
      </p:sp>
      <p:sp>
        <p:nvSpPr>
          <p:cNvPr id="266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A076A29-549E-4ECC-968B-160A17D26291}" type="slidenum">
              <a:rPr lang="en-US"/>
              <a:pPr/>
              <a:t>82</a:t>
            </a:fld>
            <a:endParaRPr lang="en-US"/>
          </a:p>
        </p:txBody>
      </p:sp>
      <p:sp>
        <p:nvSpPr>
          <p:cNvPr id="2703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03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/>
              <a:t>If the </a:t>
            </a:r>
            <a:r>
              <a:rPr lang="en-US" dirty="0" err="1"/>
              <a:t>j</a:t>
            </a:r>
            <a:r>
              <a:rPr lang="en-US" baseline="30000" dirty="0" err="1"/>
              <a:t>th</a:t>
            </a:r>
            <a:r>
              <a:rPr lang="en-US" dirty="0"/>
              <a:t> parameter has a default value, then all of the following parameters (j+1 to n) </a:t>
            </a:r>
            <a:r>
              <a:rPr lang="en-US" dirty="0">
                <a:solidFill>
                  <a:srgbClr val="FF0000"/>
                </a:solidFill>
              </a:rPr>
              <a:t>must</a:t>
            </a:r>
            <a:r>
              <a:rPr lang="en-US" dirty="0"/>
              <a:t> also have default values.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B42D76-E26D-4C0F-9ACA-4BBE52A92E6F}" type="slidenum">
              <a:rPr lang="en-US" smtClean="0"/>
              <a:pPr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0091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C8BCEDA-2275-4EF7-B858-B366D2E85FED}" type="slidenum">
              <a:rPr lang="en-US"/>
              <a:pPr/>
              <a:t>8</a:t>
            </a:fld>
            <a:endParaRPr lang="en-US"/>
          </a:p>
        </p:txBody>
      </p:sp>
      <p:sp>
        <p:nvSpPr>
          <p:cNvPr id="144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43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30776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66C5431-B45F-4E44-9FC5-21E6C68F11CA}" type="slidenum">
              <a:rPr lang="en-US"/>
              <a:pPr/>
              <a:t>9</a:t>
            </a:fld>
            <a:endParaRPr lang="en-US"/>
          </a:p>
        </p:txBody>
      </p:sp>
      <p:sp>
        <p:nvSpPr>
          <p:cNvPr id="2252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2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512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8F511DB-56A3-4D6E-9A18-53D21A7FBE53}" type="slidenum">
              <a:rPr lang="en-US"/>
              <a:pPr/>
              <a:t>10</a:t>
            </a:fld>
            <a:endParaRPr lang="en-US"/>
          </a:p>
        </p:txBody>
      </p:sp>
      <p:sp>
        <p:nvSpPr>
          <p:cNvPr id="147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7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52670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AB182D2-6CE7-4C67-8E46-81460A1A0CB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9446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22A8521-5627-47CC-B458-E786F5CBC64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5776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152400"/>
            <a:ext cx="1943100" cy="59436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152400"/>
            <a:ext cx="5676900" cy="59436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BA13C78-EE2B-4E70-9AA4-4DF9C75E87A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0530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 preserve="1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9F2A3E27-F665-4496-9E0F-5CB4951E806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4819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549A66A-A831-402B-99BF-DE65209467C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9278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5404ECC-3504-4E09-A394-30491CE6DFE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83310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A086206-C22C-4D83-BE0D-EB52159C579F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7707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1FA803B-00EB-4050-9866-FF430DC229B0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0790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58CD946-6D79-44F2-A181-575F8E467BDD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4295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C83B2F3-5146-4113-A273-54BF0FD5C58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274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17A83D5-C699-4C6C-ABDA-6980CD81876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7414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8BB59C5-72B3-4CC5-8D24-D798E373A2D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3098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1524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F43DA7C0-D4ED-49FB-9A5B-861811FDEE3F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  <a:cs typeface="Times New Roman" pitchFamily="18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  <a:cs typeface="Times New Roman" pitchFamily="18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  <a:cs typeface="Times New Roman" pitchFamily="18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  <a:cs typeface="Times New Roman" pitchFamily="18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  <a:cs typeface="Times New Roman" pitchFamily="18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  <a:cs typeface="Times New Roman" pitchFamily="18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  <a:cs typeface="Times New Roman" pitchFamily="18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  <a:cs typeface="Times New Roman" pitchFamily="18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8.png"/><Relationship Id="rId4" Type="http://schemas.openxmlformats.org/officeDocument/2006/relationships/oleObject" Target="../embeddings/oleObject1.bin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5.png"/><Relationship Id="rId7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9" Type="http://schemas.openxmlformats.org/officeDocument/2006/relationships/image" Target="../media/image3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wmf"/><Relationship Id="rId2" Type="http://schemas.openxmlformats.org/officeDocument/2006/relationships/image" Target="../media/image37.wmf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wmf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wmf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wmf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wmf"/><Relationship Id="rId4" Type="http://schemas.openxmlformats.org/officeDocument/2006/relationships/image" Target="../media/image44.wmf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23" name="Rectangle 11"/>
          <p:cNvSpPr>
            <a:spLocks noChangeArrowheads="1"/>
          </p:cNvSpPr>
          <p:nvPr/>
        </p:nvSpPr>
        <p:spPr bwMode="auto">
          <a:xfrm>
            <a:off x="685800" y="-127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4400" dirty="0">
                <a:solidFill>
                  <a:schemeClr val="tx2"/>
                </a:solidFill>
              </a:rPr>
              <a:t>Lecture #2 </a:t>
            </a:r>
            <a:br>
              <a:rPr lang="en-US" sz="4400" dirty="0">
                <a:solidFill>
                  <a:schemeClr val="tx2"/>
                </a:solidFill>
              </a:rPr>
            </a:br>
            <a:r>
              <a:rPr lang="en-US" sz="1600" dirty="0">
                <a:solidFill>
                  <a:schemeClr val="tx2"/>
                </a:solidFill>
              </a:rPr>
              <a:t>(aka the Fart Lecture)</a:t>
            </a:r>
          </a:p>
        </p:txBody>
      </p:sp>
      <p:sp>
        <p:nvSpPr>
          <p:cNvPr id="13325" name="Rectangle 13"/>
          <p:cNvSpPr>
            <a:spLocks noGrp="1" noChangeArrowheads="1"/>
          </p:cNvSpPr>
          <p:nvPr>
            <p:ph type="body" sz="half" idx="1"/>
          </p:nvPr>
        </p:nvSpPr>
        <p:spPr>
          <a:xfrm>
            <a:off x="495300" y="1191936"/>
            <a:ext cx="8153400" cy="28829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400" dirty="0">
                <a:solidFill>
                  <a:srgbClr val="7030A0"/>
                </a:solidFill>
              </a:rPr>
              <a:t>Part 1: Basic C++ Concepts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Constructors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Destructors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Class Composition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Composition with Initializer Lists</a:t>
            </a:r>
          </a:p>
          <a:p>
            <a:pPr>
              <a:lnSpc>
                <a:spcPct val="90000"/>
              </a:lnSpc>
            </a:pPr>
            <a:r>
              <a:rPr lang="en-US" sz="2400" dirty="0">
                <a:solidFill>
                  <a:srgbClr val="7030A0"/>
                </a:solidFill>
              </a:rPr>
              <a:t>Part 2: Becoming a Debugging Ninja</a:t>
            </a:r>
          </a:p>
          <a:p>
            <a:pPr marL="742950" lvl="2" indent="-342900">
              <a:lnSpc>
                <a:spcPct val="90000"/>
              </a:lnSpc>
            </a:pPr>
            <a:r>
              <a:rPr lang="en-US" sz="2000" dirty="0"/>
              <a:t>Learning how to use the Visual C++ debugger</a:t>
            </a:r>
          </a:p>
          <a:p>
            <a:pPr>
              <a:lnSpc>
                <a:spcPct val="90000"/>
              </a:lnSpc>
            </a:pPr>
            <a:r>
              <a:rPr lang="en-US" sz="2400" dirty="0">
                <a:solidFill>
                  <a:srgbClr val="7030A0"/>
                </a:solidFill>
              </a:rPr>
              <a:t>Part 3: On-your-own Study Topics</a:t>
            </a:r>
          </a:p>
          <a:p>
            <a:pPr marL="742950" lvl="2" indent="-342900">
              <a:lnSpc>
                <a:spcPct val="90000"/>
              </a:lnSpc>
            </a:pPr>
            <a:r>
              <a:rPr lang="en-US" sz="2000" dirty="0"/>
              <a:t>A few final topics you need to know to do Project #1</a:t>
            </a:r>
            <a:endParaRPr lang="en-US" sz="1200" dirty="0"/>
          </a:p>
        </p:txBody>
      </p:sp>
      <p:sp>
        <p:nvSpPr>
          <p:cNvPr id="2" name="TextBox 1"/>
          <p:cNvSpPr txBox="1"/>
          <p:nvPr/>
        </p:nvSpPr>
        <p:spPr>
          <a:xfrm>
            <a:off x="685800" y="5036049"/>
            <a:ext cx="810965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NOTE: </a:t>
            </a:r>
            <a:r>
              <a:rPr lang="en-US" dirty="0"/>
              <a:t>I will be teaching class on Friday during your normal discussion sections. Please plan to attend (it won’t be a regular discussion section – it’ll be CLASS)!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Classrooms for each section will be posted on the class website!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6437" y="756163"/>
            <a:ext cx="1506666" cy="1709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7428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5462081" cy="1143000"/>
          </a:xfrm>
        </p:spPr>
        <p:txBody>
          <a:bodyPr/>
          <a:lstStyle/>
          <a:p>
            <a:r>
              <a:rPr lang="en-US" dirty="0"/>
              <a:t>Constructors</a:t>
            </a:r>
          </a:p>
        </p:txBody>
      </p:sp>
      <p:sp>
        <p:nvSpPr>
          <p:cNvPr id="115715" name="Text Box 3"/>
          <p:cNvSpPr txBox="1">
            <a:spLocks noChangeArrowheads="1"/>
          </p:cNvSpPr>
          <p:nvPr/>
        </p:nvSpPr>
        <p:spPr bwMode="auto">
          <a:xfrm>
            <a:off x="5410200" y="715614"/>
            <a:ext cx="3733800" cy="677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1900" dirty="0">
                <a:solidFill>
                  <a:schemeClr val="tx2"/>
                </a:solidFill>
              </a:rPr>
              <a:t>If you </a:t>
            </a:r>
            <a:r>
              <a:rPr lang="en-US" sz="1900" dirty="0">
                <a:solidFill>
                  <a:schemeClr val="accent2"/>
                </a:solidFill>
              </a:rPr>
              <a:t>don’t define</a:t>
            </a:r>
            <a:r>
              <a:rPr lang="en-US" sz="1900" dirty="0">
                <a:solidFill>
                  <a:schemeClr val="tx2"/>
                </a:solidFill>
              </a:rPr>
              <a:t> </a:t>
            </a:r>
            <a:r>
              <a:rPr lang="en-US" sz="1900" dirty="0">
                <a:solidFill>
                  <a:schemeClr val="accent2"/>
                </a:solidFill>
              </a:rPr>
              <a:t>any </a:t>
            </a:r>
            <a:r>
              <a:rPr lang="en-US" sz="1900" dirty="0">
                <a:solidFill>
                  <a:schemeClr val="tx2"/>
                </a:solidFill>
              </a:rPr>
              <a:t>constructors at all…</a:t>
            </a:r>
          </a:p>
        </p:txBody>
      </p:sp>
      <p:grpSp>
        <p:nvGrpSpPr>
          <p:cNvPr id="115721" name="Group 9"/>
          <p:cNvGrpSpPr>
            <a:grpSpLocks/>
          </p:cNvGrpSpPr>
          <p:nvPr/>
        </p:nvGrpSpPr>
        <p:grpSpPr bwMode="auto">
          <a:xfrm>
            <a:off x="5480843" y="4889827"/>
            <a:ext cx="3592513" cy="1879600"/>
            <a:chOff x="3456" y="1632"/>
            <a:chExt cx="2263" cy="1755"/>
          </a:xfrm>
        </p:grpSpPr>
        <p:sp>
          <p:nvSpPr>
            <p:cNvPr id="115722" name="Rectangle 10"/>
            <p:cNvSpPr>
              <a:spLocks noChangeArrowheads="1"/>
            </p:cNvSpPr>
            <p:nvPr/>
          </p:nvSpPr>
          <p:spPr bwMode="auto">
            <a:xfrm>
              <a:off x="3463" y="1671"/>
              <a:ext cx="2256" cy="1689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723" name="Rectangle 11"/>
            <p:cNvSpPr>
              <a:spLocks noChangeArrowheads="1"/>
            </p:cNvSpPr>
            <p:nvPr/>
          </p:nvSpPr>
          <p:spPr bwMode="auto">
            <a:xfrm>
              <a:off x="3456" y="1632"/>
              <a:ext cx="2208" cy="17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CCFFCC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sz="1800" b="1" dirty="0" err="1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 main()</a:t>
              </a:r>
              <a:br>
                <a:rPr lang="en-US" sz="1800" b="1" dirty="0">
                  <a:latin typeface="Courier New" pitchFamily="49" charset="0"/>
                  <a:cs typeface="Courier New" pitchFamily="49" charset="0"/>
                </a:rPr>
              </a:b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{</a:t>
              </a:r>
            </a:p>
            <a:p>
              <a:pPr eaLnBrk="0" hangingPunct="0">
                <a:spcBef>
                  <a:spcPct val="50000"/>
                </a:spcBef>
              </a:pP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 Gassy   carey;  </a:t>
              </a:r>
            </a:p>
            <a:p>
              <a:pPr eaLnBrk="0" hangingPunct="0">
                <a:spcBef>
                  <a:spcPct val="50000"/>
                </a:spcBef>
              </a:pP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 </a:t>
              </a:r>
            </a:p>
            <a:p>
              <a:pPr eaLnBrk="0" hangingPunct="0">
                <a:spcBef>
                  <a:spcPct val="50000"/>
                </a:spcBef>
              </a:pP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}</a:t>
              </a:r>
              <a:endParaRPr lang="en-US" sz="1800" dirty="0">
                <a:latin typeface="Courier New" pitchFamily="49" charset="0"/>
              </a:endParaRPr>
            </a:p>
          </p:txBody>
        </p:sp>
      </p:grpSp>
      <p:sp>
        <p:nvSpPr>
          <p:cNvPr id="115724" name="Text Box 12"/>
          <p:cNvSpPr txBox="1">
            <a:spLocks noChangeArrowheads="1"/>
          </p:cNvSpPr>
          <p:nvPr/>
        </p:nvSpPr>
        <p:spPr bwMode="auto">
          <a:xfrm>
            <a:off x="5511005" y="3367874"/>
            <a:ext cx="3595688" cy="9694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1900" dirty="0">
                <a:solidFill>
                  <a:schemeClr val="tx2"/>
                </a:solidFill>
              </a:rPr>
              <a:t>But this default constructor won’t initialize your object’s </a:t>
            </a:r>
            <a:r>
              <a:rPr lang="en-US" sz="1900" dirty="0">
                <a:solidFill>
                  <a:srgbClr val="FF0000"/>
                </a:solidFill>
              </a:rPr>
              <a:t>scalar</a:t>
            </a:r>
            <a:r>
              <a:rPr lang="en-US" sz="1900" dirty="0">
                <a:solidFill>
                  <a:schemeClr val="tx2"/>
                </a:solidFill>
              </a:rPr>
              <a:t> member variables!</a:t>
            </a:r>
          </a:p>
        </p:txBody>
      </p:sp>
      <p:sp>
        <p:nvSpPr>
          <p:cNvPr id="115725" name="Text Box 13"/>
          <p:cNvSpPr txBox="1">
            <a:spLocks noChangeArrowheads="1"/>
          </p:cNvSpPr>
          <p:nvPr/>
        </p:nvSpPr>
        <p:spPr bwMode="auto">
          <a:xfrm>
            <a:off x="5633243" y="5974090"/>
            <a:ext cx="3422732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dirty="0" err="1">
                <a:solidFill>
                  <a:schemeClr val="tx2"/>
                </a:solidFill>
              </a:rPr>
              <a:t>cout</a:t>
            </a:r>
            <a:r>
              <a:rPr lang="en-US" sz="1800" dirty="0">
                <a:solidFill>
                  <a:schemeClr val="tx2"/>
                </a:solidFill>
              </a:rPr>
              <a:t> &lt;&lt; </a:t>
            </a:r>
            <a:br>
              <a:rPr lang="en-US" sz="1800" dirty="0">
                <a:solidFill>
                  <a:schemeClr val="tx2"/>
                </a:solidFill>
              </a:rPr>
            </a:br>
            <a:r>
              <a:rPr lang="en-US" sz="1800" dirty="0">
                <a:solidFill>
                  <a:schemeClr val="tx2"/>
                </a:solidFill>
              </a:rPr>
              <a:t>   </a:t>
            </a:r>
            <a:r>
              <a:rPr lang="en-US" sz="1800" dirty="0" err="1">
                <a:solidFill>
                  <a:schemeClr val="tx2"/>
                </a:solidFill>
              </a:rPr>
              <a:t>carey.getFartsPerHr</a:t>
            </a:r>
            <a:r>
              <a:rPr lang="en-US" sz="1800" dirty="0">
                <a:solidFill>
                  <a:schemeClr val="tx2"/>
                </a:solidFill>
              </a:rPr>
              <a:t>(); </a:t>
            </a:r>
            <a:r>
              <a:rPr lang="en-US" sz="1800" dirty="0">
                <a:solidFill>
                  <a:srgbClr val="FF0000"/>
                </a:solidFill>
              </a:rPr>
              <a:t>//??</a:t>
            </a:r>
          </a:p>
        </p:txBody>
      </p:sp>
      <p:sp>
        <p:nvSpPr>
          <p:cNvPr id="115727" name="Rectangle 15"/>
          <p:cNvSpPr>
            <a:spLocks noChangeArrowheads="1"/>
          </p:cNvSpPr>
          <p:nvPr/>
        </p:nvSpPr>
        <p:spPr bwMode="auto">
          <a:xfrm>
            <a:off x="123825" y="1016000"/>
            <a:ext cx="5305425" cy="5613400"/>
          </a:xfrm>
          <a:prstGeom prst="rect">
            <a:avLst/>
          </a:prstGeom>
          <a:solidFill>
            <a:srgbClr val="FFFF99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class Gassy </a:t>
            </a:r>
            <a:endParaRPr lang="en-US" sz="1200" dirty="0"/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{</a:t>
            </a:r>
            <a:endParaRPr lang="en-US" sz="1200" dirty="0"/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public:</a:t>
            </a:r>
            <a:endParaRPr lang="en-US" sz="1200" dirty="0"/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</a:t>
            </a: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15728" name="Rectangle 16"/>
          <p:cNvSpPr>
            <a:spLocks noChangeArrowheads="1"/>
          </p:cNvSpPr>
          <p:nvPr/>
        </p:nvSpPr>
        <p:spPr bwMode="auto">
          <a:xfrm>
            <a:off x="152400" y="1946275"/>
            <a:ext cx="4572000" cy="3387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800" b="1" dirty="0">
                <a:latin typeface="Courier New" pitchFamily="49" charset="0"/>
              </a:rPr>
              <a:t> </a:t>
            </a:r>
            <a:r>
              <a:rPr lang="en-US" sz="1800" b="1" dirty="0" err="1">
                <a:latin typeface="Courier New" pitchFamily="49" charset="0"/>
              </a:rPr>
              <a:t>int</a:t>
            </a:r>
            <a:r>
              <a:rPr lang="en-US" sz="1800" b="1" dirty="0">
                <a:latin typeface="Courier New" pitchFamily="49" charset="0"/>
              </a:rPr>
              <a:t> </a:t>
            </a:r>
            <a:r>
              <a:rPr lang="en-US" sz="1800" b="1" dirty="0" err="1">
                <a:latin typeface="Courier New" pitchFamily="49" charset="0"/>
              </a:rPr>
              <a:t>getFartsPerHr</a:t>
            </a:r>
            <a:r>
              <a:rPr lang="en-US" sz="1800" b="1" dirty="0">
                <a:latin typeface="Courier New" pitchFamily="49" charset="0"/>
              </a:rPr>
              <a:t>(void)</a:t>
            </a:r>
          </a:p>
          <a:p>
            <a:r>
              <a:rPr lang="en-US" sz="1800" b="1" dirty="0">
                <a:latin typeface="Courier New" pitchFamily="49" charset="0"/>
              </a:rPr>
              <a:t> {</a:t>
            </a:r>
          </a:p>
          <a:p>
            <a:r>
              <a:rPr lang="en-US" sz="1800" b="1" dirty="0">
                <a:latin typeface="Courier New" pitchFamily="49" charset="0"/>
              </a:rPr>
              <a:t>   if(</a:t>
            </a:r>
            <a:r>
              <a:rPr lang="en-US" sz="1800" b="1" dirty="0" err="1">
                <a:latin typeface="Courier New" pitchFamily="49" charset="0"/>
              </a:rPr>
              <a:t>m_ateBeans</a:t>
            </a:r>
            <a:r>
              <a:rPr lang="en-US" sz="1800" b="1" dirty="0">
                <a:latin typeface="Courier New" pitchFamily="49" charset="0"/>
              </a:rPr>
              <a:t> == true) </a:t>
            </a:r>
          </a:p>
          <a:p>
            <a:r>
              <a:rPr lang="en-US" sz="1800" b="1" dirty="0">
                <a:latin typeface="Courier New" pitchFamily="49" charset="0"/>
              </a:rPr>
              <a:t>     return(100);   </a:t>
            </a:r>
          </a:p>
          <a:p>
            <a:r>
              <a:rPr lang="en-US" sz="1800" b="1" dirty="0">
                <a:latin typeface="Courier New" pitchFamily="49" charset="0"/>
              </a:rPr>
              <a:t>   return(3 * </a:t>
            </a:r>
            <a:r>
              <a:rPr lang="en-US" sz="1800" b="1" dirty="0" err="1">
                <a:latin typeface="Courier New" pitchFamily="49" charset="0"/>
              </a:rPr>
              <a:t>m_age</a:t>
            </a:r>
            <a:r>
              <a:rPr lang="en-US" sz="1800" b="1" dirty="0">
                <a:latin typeface="Courier New" pitchFamily="49" charset="0"/>
              </a:rPr>
              <a:t>);</a:t>
            </a:r>
          </a:p>
          <a:p>
            <a:r>
              <a:rPr lang="en-US" sz="1800" b="1" dirty="0">
                <a:latin typeface="Courier New" pitchFamily="49" charset="0"/>
              </a:rPr>
              <a:t> }</a:t>
            </a:r>
          </a:p>
          <a:p>
            <a:endParaRPr lang="en-US" sz="1800" b="1" dirty="0">
              <a:latin typeface="Courier New" pitchFamily="49" charset="0"/>
            </a:endParaRPr>
          </a:p>
          <a:p>
            <a:r>
              <a:rPr lang="en-US" sz="1800" b="1" dirty="0">
                <a:latin typeface="Courier New" pitchFamily="49" charset="0"/>
              </a:rPr>
              <a:t>private:</a:t>
            </a:r>
          </a:p>
          <a:p>
            <a:r>
              <a:rPr lang="en-US" sz="1800" b="1" dirty="0">
                <a:latin typeface="Courier New" pitchFamily="49" charset="0"/>
              </a:rPr>
              <a:t>  </a:t>
            </a:r>
            <a:r>
              <a:rPr lang="en-US" sz="1800" b="1" dirty="0" err="1">
                <a:latin typeface="Courier New" pitchFamily="49" charset="0"/>
              </a:rPr>
              <a:t>int</a:t>
            </a:r>
            <a:r>
              <a:rPr lang="en-US" sz="1800" b="1" dirty="0">
                <a:latin typeface="Courier New" pitchFamily="49" charset="0"/>
              </a:rPr>
              <a:t> </a:t>
            </a:r>
            <a:r>
              <a:rPr lang="en-US" sz="1800" b="1" dirty="0" err="1">
                <a:latin typeface="Courier New" pitchFamily="49" charset="0"/>
              </a:rPr>
              <a:t>m_age</a:t>
            </a:r>
            <a:r>
              <a:rPr lang="en-US" sz="1800" b="1" dirty="0">
                <a:latin typeface="Courier New" pitchFamily="49" charset="0"/>
              </a:rPr>
              <a:t>;</a:t>
            </a:r>
          </a:p>
          <a:p>
            <a:r>
              <a:rPr lang="en-US" sz="1800" b="1" dirty="0">
                <a:latin typeface="Courier New" pitchFamily="49" charset="0"/>
              </a:rPr>
              <a:t>  bool </a:t>
            </a:r>
            <a:r>
              <a:rPr lang="en-US" sz="1800" b="1" dirty="0" err="1">
                <a:latin typeface="Courier New" pitchFamily="49" charset="0"/>
              </a:rPr>
              <a:t>m_ateBeans</a:t>
            </a:r>
            <a:r>
              <a:rPr lang="en-US" sz="1800" b="1" dirty="0">
                <a:latin typeface="Courier New" pitchFamily="49" charset="0"/>
              </a:rPr>
              <a:t>;</a:t>
            </a:r>
            <a:endParaRPr lang="en-US" sz="1800" dirty="0">
              <a:latin typeface="Courier New" pitchFamily="49" charset="0"/>
            </a:endParaRPr>
          </a:p>
          <a:p>
            <a:r>
              <a:rPr lang="en-US" sz="1800" b="1" dirty="0">
                <a:latin typeface="Courier New" pitchFamily="49" charset="0"/>
              </a:rPr>
              <a:t>};</a:t>
            </a:r>
            <a:endParaRPr lang="en-US" sz="1800" dirty="0">
              <a:latin typeface="Courier New" pitchFamily="49" charset="0"/>
            </a:endParaRPr>
          </a:p>
          <a:p>
            <a:r>
              <a:rPr lang="en-US" sz="1800" b="1" dirty="0">
                <a:latin typeface="Courier New" pitchFamily="49" charset="0"/>
              </a:rPr>
              <a:t> </a:t>
            </a:r>
          </a:p>
        </p:txBody>
      </p:sp>
      <p:sp>
        <p:nvSpPr>
          <p:cNvPr id="115729" name="Rectangle 17"/>
          <p:cNvSpPr>
            <a:spLocks noChangeArrowheads="1"/>
          </p:cNvSpPr>
          <p:nvPr/>
        </p:nvSpPr>
        <p:spPr bwMode="auto">
          <a:xfrm>
            <a:off x="261767" y="1926886"/>
            <a:ext cx="5644179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0000CC"/>
                </a:solidFill>
                <a:latin typeface="Courier New" pitchFamily="49" charset="0"/>
              </a:rPr>
              <a:t>Gassy() // generated by compiler</a:t>
            </a:r>
            <a:endParaRPr lang="en-US" sz="1800" dirty="0">
              <a:solidFill>
                <a:srgbClr val="0000CC"/>
              </a:solidFill>
              <a:latin typeface="Courier New" pitchFamily="49" charset="0"/>
            </a:endParaRPr>
          </a:p>
          <a:p>
            <a:r>
              <a:rPr lang="en-US" sz="1800" b="1" dirty="0">
                <a:solidFill>
                  <a:srgbClr val="0000CC"/>
                </a:solidFill>
                <a:latin typeface="Courier New" pitchFamily="49" charset="0"/>
              </a:rPr>
              <a:t>{</a:t>
            </a:r>
          </a:p>
          <a:p>
            <a:r>
              <a:rPr lang="en-US" sz="1800" b="1" dirty="0">
                <a:solidFill>
                  <a:srgbClr val="0000CC"/>
                </a:solidFill>
                <a:latin typeface="Courier New" pitchFamily="49" charset="0"/>
              </a:rPr>
              <a:t>  // I don’t initialize</a:t>
            </a:r>
            <a:r>
              <a:rPr lang="en-US" sz="1400" b="1" dirty="0">
                <a:solidFill>
                  <a:srgbClr val="0000CC"/>
                </a:solidFill>
                <a:latin typeface="Courier New" pitchFamily="49" charset="0"/>
              </a:rPr>
              <a:t> </a:t>
            </a:r>
            <a:r>
              <a:rPr lang="en-US" sz="1800" b="1" dirty="0">
                <a:solidFill>
                  <a:srgbClr val="0000CC"/>
                </a:solidFill>
                <a:latin typeface="Courier New" pitchFamily="49" charset="0"/>
              </a:rPr>
              <a:t>scalar</a:t>
            </a:r>
            <a:r>
              <a:rPr lang="en-US" sz="1400" b="1" dirty="0">
                <a:solidFill>
                  <a:srgbClr val="0000CC"/>
                </a:solidFill>
                <a:latin typeface="Courier New" pitchFamily="49" charset="0"/>
              </a:rPr>
              <a:t> </a:t>
            </a:r>
            <a:r>
              <a:rPr lang="en-US" sz="1800" b="1" dirty="0">
                <a:solidFill>
                  <a:srgbClr val="0000CC"/>
                </a:solidFill>
                <a:latin typeface="Courier New" pitchFamily="49" charset="0"/>
              </a:rPr>
              <a:t>member</a:t>
            </a:r>
            <a:br>
              <a:rPr lang="en-US" sz="1800" b="1" dirty="0">
                <a:solidFill>
                  <a:srgbClr val="0000CC"/>
                </a:solidFill>
                <a:latin typeface="Courier New" pitchFamily="49" charset="0"/>
              </a:rPr>
            </a:br>
            <a:r>
              <a:rPr lang="en-US" sz="1800" b="1" dirty="0">
                <a:solidFill>
                  <a:srgbClr val="0000CC"/>
                </a:solidFill>
                <a:latin typeface="Courier New" pitchFamily="49" charset="0"/>
              </a:rPr>
              <a:t>  // variables… So be careful!!!</a:t>
            </a:r>
            <a:endParaRPr lang="en-US" sz="1800" dirty="0">
              <a:solidFill>
                <a:srgbClr val="0000CC"/>
              </a:solidFill>
              <a:latin typeface="Courier New" pitchFamily="49" charset="0"/>
            </a:endParaRPr>
          </a:p>
          <a:p>
            <a:r>
              <a:rPr lang="en-US" sz="1800" b="1" dirty="0">
                <a:solidFill>
                  <a:srgbClr val="0000CC"/>
                </a:solidFill>
                <a:latin typeface="Courier New" pitchFamily="49" charset="0"/>
              </a:rPr>
              <a:t>}</a:t>
            </a:r>
          </a:p>
        </p:txBody>
      </p:sp>
      <p:sp>
        <p:nvSpPr>
          <p:cNvPr id="115732" name="Rectangle 20"/>
          <p:cNvSpPr>
            <a:spLocks noChangeArrowheads="1"/>
          </p:cNvSpPr>
          <p:nvPr/>
        </p:nvSpPr>
        <p:spPr bwMode="auto">
          <a:xfrm>
            <a:off x="5330757" y="1523173"/>
            <a:ext cx="3821974" cy="677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1900" dirty="0"/>
              <a:t> </a:t>
            </a:r>
            <a:r>
              <a:rPr lang="en-US" sz="1900" dirty="0">
                <a:solidFill>
                  <a:schemeClr val="tx2"/>
                </a:solidFill>
              </a:rPr>
              <a:t>Then C++ generates an </a:t>
            </a:r>
            <a:r>
              <a:rPr lang="en-US" sz="1900" dirty="0">
                <a:solidFill>
                  <a:srgbClr val="FF0000"/>
                </a:solidFill>
              </a:rPr>
              <a:t>implicit</a:t>
            </a:r>
            <a:r>
              <a:rPr lang="en-US" sz="1900" dirty="0">
                <a:solidFill>
                  <a:schemeClr val="tx2"/>
                </a:solidFill>
              </a:rPr>
              <a:t>, default constructor for you.</a:t>
            </a:r>
          </a:p>
        </p:txBody>
      </p:sp>
      <p:sp>
        <p:nvSpPr>
          <p:cNvPr id="13" name="Right Arrow 12"/>
          <p:cNvSpPr/>
          <p:nvPr/>
        </p:nvSpPr>
        <p:spPr bwMode="auto">
          <a:xfrm flipH="1">
            <a:off x="2519996" y="5248811"/>
            <a:ext cx="2890203" cy="1161633"/>
          </a:xfrm>
          <a:prstGeom prst="rightArrow">
            <a:avLst/>
          </a:prstGeom>
          <a:solidFill>
            <a:srgbClr val="97FFE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These variables will have random values!</a:t>
            </a:r>
          </a:p>
        </p:txBody>
      </p:sp>
      <p:sp>
        <p:nvSpPr>
          <p:cNvPr id="14" name="Rectangle 20"/>
          <p:cNvSpPr>
            <a:spLocks noChangeArrowheads="1"/>
          </p:cNvSpPr>
          <p:nvPr/>
        </p:nvSpPr>
        <p:spPr bwMode="auto">
          <a:xfrm>
            <a:off x="5511005" y="2429849"/>
            <a:ext cx="3595688" cy="677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1900" dirty="0"/>
              <a:t>Why would it do this? Well, we’ll see why in a bit. </a:t>
            </a:r>
            <a:r>
              <a:rPr lang="en-US" sz="1900" dirty="0">
                <a:sym typeface="Wingdings" pitchFamily="2" charset="2"/>
              </a:rPr>
              <a:t></a:t>
            </a:r>
            <a:endParaRPr lang="en-US" sz="1900" dirty="0">
              <a:solidFill>
                <a:schemeClr val="tx2"/>
              </a:solidFill>
            </a:endParaRPr>
          </a:p>
        </p:txBody>
      </p:sp>
      <p:sp>
        <p:nvSpPr>
          <p:cNvPr id="15" name="Text Box 12"/>
          <p:cNvSpPr txBox="1">
            <a:spLocks noChangeArrowheads="1"/>
          </p:cNvSpPr>
          <p:nvPr/>
        </p:nvSpPr>
        <p:spPr bwMode="auto">
          <a:xfrm>
            <a:off x="5641974" y="4418519"/>
            <a:ext cx="359568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So be careful!</a:t>
            </a:r>
          </a:p>
        </p:txBody>
      </p:sp>
      <p:sp>
        <p:nvSpPr>
          <p:cNvPr id="16" name="AutoShape 17"/>
          <p:cNvSpPr>
            <a:spLocks noChangeArrowheads="1"/>
          </p:cNvSpPr>
          <p:nvPr/>
        </p:nvSpPr>
        <p:spPr bwMode="auto">
          <a:xfrm>
            <a:off x="4971221" y="4750926"/>
            <a:ext cx="2688883" cy="2076703"/>
          </a:xfrm>
          <a:prstGeom prst="wedgeRoundRectCallout">
            <a:avLst>
              <a:gd name="adj1" fmla="val -6521"/>
              <a:gd name="adj2" fmla="val -74308"/>
              <a:gd name="adj3" fmla="val 16667"/>
            </a:avLst>
          </a:prstGeom>
          <a:solidFill>
            <a:srgbClr val="FFEBF5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800" dirty="0">
                <a:solidFill>
                  <a:schemeClr val="tx2"/>
                </a:solidFill>
              </a:rPr>
              <a:t>Scalar variables include native C++ types like </a:t>
            </a:r>
            <a:r>
              <a:rPr lang="en-US" sz="1800" dirty="0" err="1">
                <a:solidFill>
                  <a:srgbClr val="7030A0"/>
                </a:solidFill>
              </a:rPr>
              <a:t>int</a:t>
            </a:r>
            <a:r>
              <a:rPr lang="en-US" sz="1800" dirty="0">
                <a:solidFill>
                  <a:schemeClr val="tx2"/>
                </a:solidFill>
              </a:rPr>
              <a:t>, </a:t>
            </a:r>
            <a:r>
              <a:rPr lang="en-US" sz="1800" dirty="0">
                <a:solidFill>
                  <a:srgbClr val="7030A0"/>
                </a:solidFill>
              </a:rPr>
              <a:t>float</a:t>
            </a:r>
            <a:r>
              <a:rPr lang="en-US" sz="1800" dirty="0">
                <a:solidFill>
                  <a:schemeClr val="tx2"/>
                </a:solidFill>
              </a:rPr>
              <a:t>, </a:t>
            </a:r>
            <a:r>
              <a:rPr lang="en-US" sz="1800" dirty="0">
                <a:solidFill>
                  <a:srgbClr val="7030A0"/>
                </a:solidFill>
              </a:rPr>
              <a:t>double</a:t>
            </a:r>
            <a:r>
              <a:rPr lang="en-US" sz="1800" dirty="0">
                <a:solidFill>
                  <a:schemeClr val="tx2"/>
                </a:solidFill>
              </a:rPr>
              <a:t>, </a:t>
            </a:r>
            <a:r>
              <a:rPr lang="en-US" sz="1800" dirty="0" err="1">
                <a:solidFill>
                  <a:srgbClr val="7030A0"/>
                </a:solidFill>
              </a:rPr>
              <a:t>bool</a:t>
            </a:r>
            <a:r>
              <a:rPr lang="en-US" sz="1800" dirty="0">
                <a:solidFill>
                  <a:schemeClr val="tx2"/>
                </a:solidFill>
              </a:rPr>
              <a:t>, etc.</a:t>
            </a:r>
            <a:br>
              <a:rPr lang="en-US" sz="1800" dirty="0">
                <a:solidFill>
                  <a:schemeClr val="tx2"/>
                </a:solidFill>
              </a:rPr>
            </a:br>
            <a:br>
              <a:rPr lang="en-US" sz="1100" dirty="0">
                <a:solidFill>
                  <a:schemeClr val="tx2"/>
                </a:solidFill>
              </a:rPr>
            </a:br>
            <a:r>
              <a:rPr lang="en-US" sz="1800" dirty="0">
                <a:solidFill>
                  <a:schemeClr val="tx2"/>
                </a:solidFill>
              </a:rPr>
              <a:t>Non-scalars include </a:t>
            </a:r>
            <a:r>
              <a:rPr lang="en-US" sz="1800" dirty="0">
                <a:solidFill>
                  <a:srgbClr val="7030A0"/>
                </a:solidFill>
              </a:rPr>
              <a:t>string</a:t>
            </a:r>
            <a:r>
              <a:rPr lang="en-US" sz="1800" dirty="0">
                <a:solidFill>
                  <a:schemeClr val="tx2"/>
                </a:solidFill>
              </a:rPr>
              <a:t>, </a:t>
            </a:r>
            <a:r>
              <a:rPr lang="en-US" sz="1800" dirty="0">
                <a:solidFill>
                  <a:srgbClr val="7030A0"/>
                </a:solidFill>
              </a:rPr>
              <a:t>Gassy</a:t>
            </a:r>
            <a:r>
              <a:rPr lang="en-US" sz="1800" dirty="0">
                <a:solidFill>
                  <a:schemeClr val="tx2"/>
                </a:solidFill>
              </a:rPr>
              <a:t>, etc.</a:t>
            </a:r>
          </a:p>
        </p:txBody>
      </p:sp>
    </p:spTree>
    <p:extLst>
      <p:ext uri="{BB962C8B-B14F-4D97-AF65-F5344CB8AC3E}">
        <p14:creationId xmlns:p14="http://schemas.microsoft.com/office/powerpoint/2010/main" val="527160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2.96296E-6 L 3.33333E-6 0.20254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157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0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1157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6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0" dur="250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157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157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724" grpId="0"/>
      <p:bldP spid="115725" grpId="0"/>
      <p:bldP spid="115728" grpId="0"/>
      <p:bldP spid="115729" grpId="0"/>
      <p:bldP spid="13" grpId="0" animBg="1"/>
      <p:bldP spid="13" grpId="1" animBg="1"/>
      <p:bldP spid="15" grpId="0"/>
      <p:bldP spid="16" grpId="0" animBg="1"/>
      <p:bldP spid="16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354" name="Rectangle 2"/>
          <p:cNvSpPr>
            <a:spLocks noGrp="1" noChangeArrowheads="1"/>
          </p:cNvSpPr>
          <p:nvPr>
            <p:ph type="title"/>
          </p:nvPr>
        </p:nvSpPr>
        <p:spPr>
          <a:xfrm>
            <a:off x="-1219200" y="-152400"/>
            <a:ext cx="7772400" cy="1143000"/>
          </a:xfrm>
        </p:spPr>
        <p:txBody>
          <a:bodyPr/>
          <a:lstStyle/>
          <a:p>
            <a:r>
              <a:rPr lang="en-US" sz="3600"/>
              <a:t>Constructors &amp; Arrays</a:t>
            </a:r>
          </a:p>
        </p:txBody>
      </p:sp>
      <p:sp>
        <p:nvSpPr>
          <p:cNvPr id="228356" name="Rectangle 4"/>
          <p:cNvSpPr>
            <a:spLocks noChangeArrowheads="1"/>
          </p:cNvSpPr>
          <p:nvPr/>
        </p:nvSpPr>
        <p:spPr bwMode="auto">
          <a:xfrm>
            <a:off x="123825" y="914400"/>
            <a:ext cx="5305425" cy="5430838"/>
          </a:xfrm>
          <a:prstGeom prst="rect">
            <a:avLst/>
          </a:prstGeom>
          <a:solidFill>
            <a:srgbClr val="FFFF99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class Gassy </a:t>
            </a:r>
            <a:endParaRPr lang="en-US" sz="1200" dirty="0"/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{</a:t>
            </a:r>
            <a:endParaRPr lang="en-US" sz="1200" dirty="0"/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public:</a:t>
            </a:r>
            <a:endParaRPr lang="en-US" sz="1200" dirty="0"/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	Gassy(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age, bool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ateBeans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) </a:t>
            </a:r>
            <a:endParaRPr lang="en-US" sz="1200" dirty="0"/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	{</a:t>
            </a:r>
            <a:endParaRPr lang="en-US" sz="1200" dirty="0"/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m_age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= age;  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m_ateBeans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ateBeans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;</a:t>
            </a:r>
            <a:endParaRPr lang="en-US" sz="1200" dirty="0"/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	}</a:t>
            </a:r>
          </a:p>
          <a:p>
            <a:pPr eaLnBrk="0" hangingPunct="0">
              <a:tabLst>
                <a:tab pos="228600" algn="l"/>
              </a:tabLst>
            </a:pPr>
            <a:endParaRPr lang="en-US" sz="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</a:t>
            </a: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800" b="1" dirty="0">
              <a:latin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800" b="1" dirty="0">
              <a:latin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private: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m_age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bool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m_ateBeans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;</a:t>
            </a:r>
            <a:endParaRPr lang="en-US" sz="1200" dirty="0"/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};</a:t>
            </a:r>
            <a:endParaRPr lang="en-US" sz="2400" dirty="0">
              <a:latin typeface="Times New Roman" pitchFamily="18" charset="0"/>
            </a:endParaRPr>
          </a:p>
        </p:txBody>
      </p:sp>
      <p:sp>
        <p:nvSpPr>
          <p:cNvPr id="228357" name="Rectangle 5"/>
          <p:cNvSpPr>
            <a:spLocks noChangeArrowheads="1"/>
          </p:cNvSpPr>
          <p:nvPr/>
        </p:nvSpPr>
        <p:spPr bwMode="auto">
          <a:xfrm>
            <a:off x="352425" y="3182938"/>
            <a:ext cx="4572000" cy="1465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800" b="1" dirty="0">
                <a:solidFill>
                  <a:srgbClr val="0000CC"/>
                </a:solidFill>
                <a:latin typeface="Courier New" pitchFamily="49" charset="0"/>
              </a:rPr>
              <a:t>Gassy() </a:t>
            </a:r>
            <a:endParaRPr lang="en-US" sz="1800" dirty="0">
              <a:solidFill>
                <a:srgbClr val="0000CC"/>
              </a:solidFill>
              <a:latin typeface="Courier New" pitchFamily="49" charset="0"/>
            </a:endParaRPr>
          </a:p>
          <a:p>
            <a:r>
              <a:rPr lang="en-US" sz="1800" b="1" dirty="0">
                <a:solidFill>
                  <a:srgbClr val="0000CC"/>
                </a:solidFill>
                <a:latin typeface="Courier New" pitchFamily="49" charset="0"/>
              </a:rPr>
              <a:t>{</a:t>
            </a:r>
            <a:endParaRPr lang="en-US" sz="1800" dirty="0">
              <a:solidFill>
                <a:srgbClr val="0000CC"/>
              </a:solidFill>
              <a:latin typeface="Courier New" pitchFamily="49" charset="0"/>
            </a:endParaRPr>
          </a:p>
          <a:p>
            <a:r>
              <a:rPr lang="en-US" sz="1800" b="1" dirty="0">
                <a:solidFill>
                  <a:srgbClr val="0000CC"/>
                </a:solidFill>
                <a:latin typeface="Courier New" pitchFamily="49" charset="0"/>
              </a:rPr>
              <a:t>  </a:t>
            </a:r>
            <a:r>
              <a:rPr lang="en-US" sz="1800" b="1" dirty="0" err="1">
                <a:solidFill>
                  <a:srgbClr val="0000CC"/>
                </a:solidFill>
                <a:latin typeface="Courier New" pitchFamily="49" charset="0"/>
              </a:rPr>
              <a:t>m_age</a:t>
            </a:r>
            <a:r>
              <a:rPr lang="en-US" sz="1800" b="1" dirty="0">
                <a:solidFill>
                  <a:srgbClr val="0000CC"/>
                </a:solidFill>
                <a:latin typeface="Courier New" pitchFamily="49" charset="0"/>
              </a:rPr>
              <a:t> = 0;  </a:t>
            </a:r>
          </a:p>
          <a:p>
            <a:r>
              <a:rPr lang="en-US" sz="1800" b="1" dirty="0">
                <a:solidFill>
                  <a:srgbClr val="0000CC"/>
                </a:solidFill>
                <a:latin typeface="Courier New" pitchFamily="49" charset="0"/>
              </a:rPr>
              <a:t>  </a:t>
            </a:r>
            <a:r>
              <a:rPr lang="en-US" sz="1800" b="1" dirty="0" err="1">
                <a:solidFill>
                  <a:srgbClr val="0000CC"/>
                </a:solidFill>
                <a:latin typeface="Courier New" pitchFamily="49" charset="0"/>
              </a:rPr>
              <a:t>m_ateBeans</a:t>
            </a:r>
            <a:r>
              <a:rPr lang="en-US" sz="1800" b="1" dirty="0">
                <a:solidFill>
                  <a:srgbClr val="0000CC"/>
                </a:solidFill>
                <a:latin typeface="Courier New" pitchFamily="49" charset="0"/>
              </a:rPr>
              <a:t> = false;</a:t>
            </a:r>
            <a:endParaRPr lang="en-US" sz="1800" dirty="0">
              <a:solidFill>
                <a:srgbClr val="0000CC"/>
              </a:solidFill>
              <a:latin typeface="Courier New" pitchFamily="49" charset="0"/>
            </a:endParaRPr>
          </a:p>
          <a:p>
            <a:r>
              <a:rPr lang="en-US" sz="1800" b="1" dirty="0">
                <a:solidFill>
                  <a:srgbClr val="0000CC"/>
                </a:solidFill>
                <a:latin typeface="Courier New" pitchFamily="49" charset="0"/>
              </a:rPr>
              <a:t>}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5848350" y="1447800"/>
            <a:ext cx="2762250" cy="3200400"/>
            <a:chOff x="5848350" y="1447800"/>
            <a:chExt cx="2762250" cy="3200400"/>
          </a:xfrm>
        </p:grpSpPr>
        <p:pic>
          <p:nvPicPr>
            <p:cNvPr id="228511" name="Picture 159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48350" y="1447800"/>
              <a:ext cx="2762250" cy="3200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7" name="Group 6"/>
            <p:cNvGrpSpPr/>
            <p:nvPr/>
          </p:nvGrpSpPr>
          <p:grpSpPr>
            <a:xfrm>
              <a:off x="6811960" y="1838026"/>
              <a:ext cx="1798640" cy="637385"/>
              <a:chOff x="6811960" y="1838026"/>
              <a:chExt cx="1798640" cy="637385"/>
            </a:xfrm>
          </p:grpSpPr>
          <p:sp>
            <p:nvSpPr>
              <p:cNvPr id="4" name="Rectangle 3"/>
              <p:cNvSpPr/>
              <p:nvPr/>
            </p:nvSpPr>
            <p:spPr bwMode="auto">
              <a:xfrm>
                <a:off x="6849893" y="1858793"/>
                <a:ext cx="1760707" cy="616618"/>
              </a:xfrm>
              <a:prstGeom prst="rect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0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omic Sans MS" pitchFamily="66" charset="0"/>
                  <a:cs typeface="Times New Roman" pitchFamily="18" charset="0"/>
                </a:endParaRPr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6811960" y="1838026"/>
                <a:ext cx="1340432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800" dirty="0" err="1"/>
                  <a:t>m_age</a:t>
                </a:r>
                <a:endParaRPr lang="en-US" sz="1800" dirty="0"/>
              </a:p>
              <a:p>
                <a:r>
                  <a:rPr lang="en-US" sz="1600" dirty="0" err="1"/>
                  <a:t>m_ateBeans</a:t>
                </a:r>
                <a:endParaRPr lang="en-US" sz="1600" dirty="0"/>
              </a:p>
            </p:txBody>
          </p:sp>
          <p:sp>
            <p:nvSpPr>
              <p:cNvPr id="6" name="Rectangle 5"/>
              <p:cNvSpPr/>
              <p:nvPr/>
            </p:nvSpPr>
            <p:spPr bwMode="auto">
              <a:xfrm>
                <a:off x="8071214" y="1923506"/>
                <a:ext cx="500277" cy="222296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0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omic Sans MS" pitchFamily="66" charset="0"/>
                  <a:cs typeface="Times New Roman" pitchFamily="18" charset="0"/>
                </a:endParaRPr>
              </a:p>
            </p:txBody>
          </p:sp>
          <p:sp>
            <p:nvSpPr>
              <p:cNvPr id="46" name="Rectangle 45"/>
              <p:cNvSpPr/>
              <p:nvPr/>
            </p:nvSpPr>
            <p:spPr bwMode="auto">
              <a:xfrm>
                <a:off x="8071214" y="2184856"/>
                <a:ext cx="500278" cy="220257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0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omic Sans MS" pitchFamily="66" charset="0"/>
                  <a:cs typeface="Times New Roman" pitchFamily="18" charset="0"/>
                </a:endParaRPr>
              </a:p>
            </p:txBody>
          </p:sp>
        </p:grpSp>
        <p:grpSp>
          <p:nvGrpSpPr>
            <p:cNvPr id="48" name="Group 47"/>
            <p:cNvGrpSpPr/>
            <p:nvPr/>
          </p:nvGrpSpPr>
          <p:grpSpPr>
            <a:xfrm>
              <a:off x="6811960" y="2460949"/>
              <a:ext cx="1798640" cy="637385"/>
              <a:chOff x="6811960" y="1838026"/>
              <a:chExt cx="1798640" cy="637385"/>
            </a:xfrm>
          </p:grpSpPr>
          <p:sp>
            <p:nvSpPr>
              <p:cNvPr id="49" name="Rectangle 48"/>
              <p:cNvSpPr/>
              <p:nvPr/>
            </p:nvSpPr>
            <p:spPr bwMode="auto">
              <a:xfrm>
                <a:off x="6849893" y="1858793"/>
                <a:ext cx="1760707" cy="616618"/>
              </a:xfrm>
              <a:prstGeom prst="rect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0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omic Sans MS" pitchFamily="66" charset="0"/>
                  <a:cs typeface="Times New Roman" pitchFamily="18" charset="0"/>
                </a:endParaRPr>
              </a:p>
            </p:txBody>
          </p:sp>
          <p:sp>
            <p:nvSpPr>
              <p:cNvPr id="50" name="TextBox 49"/>
              <p:cNvSpPr txBox="1"/>
              <p:nvPr/>
            </p:nvSpPr>
            <p:spPr>
              <a:xfrm>
                <a:off x="6811960" y="1838026"/>
                <a:ext cx="1340432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800" dirty="0" err="1"/>
                  <a:t>m_age</a:t>
                </a:r>
                <a:endParaRPr lang="en-US" sz="1800" dirty="0"/>
              </a:p>
              <a:p>
                <a:r>
                  <a:rPr lang="en-US" sz="1600" dirty="0" err="1"/>
                  <a:t>m_ateBeans</a:t>
                </a:r>
                <a:endParaRPr lang="en-US" sz="1600" dirty="0"/>
              </a:p>
            </p:txBody>
          </p:sp>
          <p:sp>
            <p:nvSpPr>
              <p:cNvPr id="51" name="Rectangle 50"/>
              <p:cNvSpPr/>
              <p:nvPr/>
            </p:nvSpPr>
            <p:spPr bwMode="auto">
              <a:xfrm>
                <a:off x="8071214" y="1923506"/>
                <a:ext cx="500277" cy="222296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0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omic Sans MS" pitchFamily="66" charset="0"/>
                  <a:cs typeface="Times New Roman" pitchFamily="18" charset="0"/>
                </a:endParaRPr>
              </a:p>
            </p:txBody>
          </p:sp>
          <p:sp>
            <p:nvSpPr>
              <p:cNvPr id="52" name="Rectangle 51"/>
              <p:cNvSpPr/>
              <p:nvPr/>
            </p:nvSpPr>
            <p:spPr bwMode="auto">
              <a:xfrm>
                <a:off x="8071214" y="2184856"/>
                <a:ext cx="500278" cy="220257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0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omic Sans MS" pitchFamily="66" charset="0"/>
                  <a:cs typeface="Times New Roman" pitchFamily="18" charset="0"/>
                </a:endParaRPr>
              </a:p>
            </p:txBody>
          </p:sp>
        </p:grpSp>
        <p:grpSp>
          <p:nvGrpSpPr>
            <p:cNvPr id="53" name="Group 52"/>
            <p:cNvGrpSpPr/>
            <p:nvPr/>
          </p:nvGrpSpPr>
          <p:grpSpPr>
            <a:xfrm>
              <a:off x="6811960" y="3062609"/>
              <a:ext cx="1798640" cy="637385"/>
              <a:chOff x="6811960" y="1838026"/>
              <a:chExt cx="1798640" cy="637385"/>
            </a:xfrm>
          </p:grpSpPr>
          <p:sp>
            <p:nvSpPr>
              <p:cNvPr id="54" name="Rectangle 53"/>
              <p:cNvSpPr/>
              <p:nvPr/>
            </p:nvSpPr>
            <p:spPr bwMode="auto">
              <a:xfrm>
                <a:off x="6849893" y="1858793"/>
                <a:ext cx="1760707" cy="616618"/>
              </a:xfrm>
              <a:prstGeom prst="rect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0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omic Sans MS" pitchFamily="66" charset="0"/>
                  <a:cs typeface="Times New Roman" pitchFamily="18" charset="0"/>
                </a:endParaRPr>
              </a:p>
            </p:txBody>
          </p:sp>
          <p:sp>
            <p:nvSpPr>
              <p:cNvPr id="55" name="TextBox 54"/>
              <p:cNvSpPr txBox="1"/>
              <p:nvPr/>
            </p:nvSpPr>
            <p:spPr>
              <a:xfrm>
                <a:off x="6811960" y="1838026"/>
                <a:ext cx="1340432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800" dirty="0" err="1"/>
                  <a:t>m_age</a:t>
                </a:r>
                <a:endParaRPr lang="en-US" sz="1800" dirty="0"/>
              </a:p>
              <a:p>
                <a:r>
                  <a:rPr lang="en-US" sz="1600" dirty="0" err="1"/>
                  <a:t>m_ateBeans</a:t>
                </a:r>
                <a:endParaRPr lang="en-US" sz="1600" dirty="0"/>
              </a:p>
            </p:txBody>
          </p:sp>
          <p:sp>
            <p:nvSpPr>
              <p:cNvPr id="56" name="Rectangle 55"/>
              <p:cNvSpPr/>
              <p:nvPr/>
            </p:nvSpPr>
            <p:spPr bwMode="auto">
              <a:xfrm>
                <a:off x="8071214" y="1923506"/>
                <a:ext cx="500277" cy="222296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0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omic Sans MS" pitchFamily="66" charset="0"/>
                  <a:cs typeface="Times New Roman" pitchFamily="18" charset="0"/>
                </a:endParaRPr>
              </a:p>
            </p:txBody>
          </p:sp>
          <p:sp>
            <p:nvSpPr>
              <p:cNvPr id="57" name="Rectangle 56"/>
              <p:cNvSpPr/>
              <p:nvPr/>
            </p:nvSpPr>
            <p:spPr bwMode="auto">
              <a:xfrm>
                <a:off x="8071214" y="2184856"/>
                <a:ext cx="500278" cy="220257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0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omic Sans MS" pitchFamily="66" charset="0"/>
                  <a:cs typeface="Times New Roman" pitchFamily="18" charset="0"/>
                </a:endParaRPr>
              </a:p>
            </p:txBody>
          </p:sp>
        </p:grpSp>
        <p:grpSp>
          <p:nvGrpSpPr>
            <p:cNvPr id="58" name="Group 57"/>
            <p:cNvGrpSpPr/>
            <p:nvPr/>
          </p:nvGrpSpPr>
          <p:grpSpPr>
            <a:xfrm>
              <a:off x="6811960" y="3663451"/>
              <a:ext cx="1798640" cy="637385"/>
              <a:chOff x="6811960" y="1838026"/>
              <a:chExt cx="1798640" cy="637385"/>
            </a:xfrm>
          </p:grpSpPr>
          <p:sp>
            <p:nvSpPr>
              <p:cNvPr id="59" name="Rectangle 58"/>
              <p:cNvSpPr/>
              <p:nvPr/>
            </p:nvSpPr>
            <p:spPr bwMode="auto">
              <a:xfrm>
                <a:off x="6849893" y="1858793"/>
                <a:ext cx="1760707" cy="616618"/>
              </a:xfrm>
              <a:prstGeom prst="rect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0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omic Sans MS" pitchFamily="66" charset="0"/>
                  <a:cs typeface="Times New Roman" pitchFamily="18" charset="0"/>
                </a:endParaRPr>
              </a:p>
            </p:txBody>
          </p:sp>
          <p:sp>
            <p:nvSpPr>
              <p:cNvPr id="60" name="TextBox 59"/>
              <p:cNvSpPr txBox="1"/>
              <p:nvPr/>
            </p:nvSpPr>
            <p:spPr>
              <a:xfrm>
                <a:off x="6811960" y="1838026"/>
                <a:ext cx="1340432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800" dirty="0" err="1"/>
                  <a:t>m_age</a:t>
                </a:r>
                <a:endParaRPr lang="en-US" sz="1800" dirty="0"/>
              </a:p>
              <a:p>
                <a:r>
                  <a:rPr lang="en-US" sz="1600" dirty="0" err="1"/>
                  <a:t>m_ateBeans</a:t>
                </a:r>
                <a:endParaRPr lang="en-US" sz="1600" dirty="0"/>
              </a:p>
            </p:txBody>
          </p:sp>
          <p:sp>
            <p:nvSpPr>
              <p:cNvPr id="61" name="Rectangle 60"/>
              <p:cNvSpPr/>
              <p:nvPr/>
            </p:nvSpPr>
            <p:spPr bwMode="auto">
              <a:xfrm>
                <a:off x="8071214" y="1923506"/>
                <a:ext cx="500277" cy="222296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0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omic Sans MS" pitchFamily="66" charset="0"/>
                  <a:cs typeface="Times New Roman" pitchFamily="18" charset="0"/>
                </a:endParaRPr>
              </a:p>
            </p:txBody>
          </p:sp>
          <p:sp>
            <p:nvSpPr>
              <p:cNvPr id="62" name="Rectangle 61"/>
              <p:cNvSpPr/>
              <p:nvPr/>
            </p:nvSpPr>
            <p:spPr bwMode="auto">
              <a:xfrm>
                <a:off x="8071214" y="2184856"/>
                <a:ext cx="500278" cy="220257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0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omic Sans MS" pitchFamily="66" charset="0"/>
                  <a:cs typeface="Times New Roman" pitchFamily="18" charset="0"/>
                </a:endParaRPr>
              </a:p>
            </p:txBody>
          </p:sp>
        </p:grpSp>
      </p:grpSp>
      <p:sp>
        <p:nvSpPr>
          <p:cNvPr id="228359" name="Rectangle 7"/>
          <p:cNvSpPr>
            <a:spLocks noChangeArrowheads="1"/>
          </p:cNvSpPr>
          <p:nvPr/>
        </p:nvSpPr>
        <p:spPr bwMode="auto">
          <a:xfrm>
            <a:off x="304800" y="4662488"/>
            <a:ext cx="45720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800" b="1">
                <a:latin typeface="Courier New" pitchFamily="49" charset="0"/>
              </a:rPr>
              <a:t>...</a:t>
            </a:r>
          </a:p>
        </p:txBody>
      </p:sp>
      <p:grpSp>
        <p:nvGrpSpPr>
          <p:cNvPr id="228360" name="Group 8"/>
          <p:cNvGrpSpPr>
            <a:grpSpLocks/>
          </p:cNvGrpSpPr>
          <p:nvPr/>
        </p:nvGrpSpPr>
        <p:grpSpPr bwMode="auto">
          <a:xfrm>
            <a:off x="5486400" y="4953000"/>
            <a:ext cx="3592513" cy="1754408"/>
            <a:chOff x="3456" y="1632"/>
            <a:chExt cx="2263" cy="1752"/>
          </a:xfrm>
        </p:grpSpPr>
        <p:sp>
          <p:nvSpPr>
            <p:cNvPr id="228361" name="Rectangle 9"/>
            <p:cNvSpPr>
              <a:spLocks noChangeArrowheads="1"/>
            </p:cNvSpPr>
            <p:nvPr/>
          </p:nvSpPr>
          <p:spPr bwMode="auto">
            <a:xfrm>
              <a:off x="3463" y="1671"/>
              <a:ext cx="2256" cy="1689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8362" name="Rectangle 10"/>
            <p:cNvSpPr>
              <a:spLocks noChangeArrowheads="1"/>
            </p:cNvSpPr>
            <p:nvPr/>
          </p:nvSpPr>
          <p:spPr bwMode="auto">
            <a:xfrm>
              <a:off x="3456" y="1632"/>
              <a:ext cx="2208" cy="17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CCFFCC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sz="1800" b="1" dirty="0" err="1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 main()</a:t>
              </a:r>
              <a:br>
                <a:rPr lang="en-US" sz="1800" b="1" dirty="0">
                  <a:latin typeface="Courier New" pitchFamily="49" charset="0"/>
                  <a:cs typeface="Courier New" pitchFamily="49" charset="0"/>
                </a:rPr>
              </a:b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{</a:t>
              </a:r>
              <a:br>
                <a:rPr lang="en-US" sz="1800" b="1" dirty="0">
                  <a:latin typeface="Courier New" pitchFamily="49" charset="0"/>
                  <a:cs typeface="Courier New" pitchFamily="49" charset="0"/>
                </a:rPr>
              </a:b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 Gassy  lec1[4];</a:t>
              </a:r>
              <a:br>
                <a:rPr lang="en-US" sz="1800" b="1" dirty="0">
                  <a:latin typeface="Courier New" pitchFamily="49" charset="0"/>
                  <a:cs typeface="Courier New" pitchFamily="49" charset="0"/>
                </a:rPr>
              </a:b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  </a:t>
              </a:r>
              <a:br>
                <a:rPr lang="en-US" sz="1800" b="1" dirty="0">
                  <a:latin typeface="Courier New" pitchFamily="49" charset="0"/>
                  <a:cs typeface="Courier New" pitchFamily="49" charset="0"/>
                </a:rPr>
              </a:b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 …</a:t>
              </a:r>
              <a:br>
                <a:rPr lang="en-US" sz="1600" b="1" dirty="0">
                  <a:latin typeface="Courier New" pitchFamily="49" charset="0"/>
                  <a:cs typeface="Courier New" pitchFamily="49" charset="0"/>
                </a:rPr>
              </a:b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}</a:t>
              </a:r>
              <a:endParaRPr lang="en-US" sz="1800" dirty="0">
                <a:latin typeface="Courier New" pitchFamily="49" charset="0"/>
              </a:endParaRPr>
            </a:p>
          </p:txBody>
        </p:sp>
      </p:grpSp>
      <p:sp>
        <p:nvSpPr>
          <p:cNvPr id="228363" name="Line 11"/>
          <p:cNvSpPr>
            <a:spLocks noChangeShapeType="1"/>
          </p:cNvSpPr>
          <p:nvPr/>
        </p:nvSpPr>
        <p:spPr bwMode="auto">
          <a:xfrm>
            <a:off x="5410200" y="5686425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8391" name="Line 39"/>
          <p:cNvSpPr>
            <a:spLocks noChangeShapeType="1"/>
          </p:cNvSpPr>
          <p:nvPr/>
        </p:nvSpPr>
        <p:spPr bwMode="auto">
          <a:xfrm>
            <a:off x="123825" y="3352800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8393" name="Line 41"/>
          <p:cNvSpPr>
            <a:spLocks noChangeShapeType="1"/>
          </p:cNvSpPr>
          <p:nvPr/>
        </p:nvSpPr>
        <p:spPr bwMode="auto">
          <a:xfrm>
            <a:off x="342900" y="3914775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8394" name="Text Box 42"/>
          <p:cNvSpPr txBox="1">
            <a:spLocks noChangeArrowheads="1"/>
          </p:cNvSpPr>
          <p:nvPr/>
        </p:nvSpPr>
        <p:spPr bwMode="auto">
          <a:xfrm>
            <a:off x="8129970" y="1876808"/>
            <a:ext cx="32573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0000CC"/>
                </a:solidFill>
              </a:rPr>
              <a:t>0</a:t>
            </a:r>
          </a:p>
        </p:txBody>
      </p:sp>
      <p:sp>
        <p:nvSpPr>
          <p:cNvPr id="228395" name="Line 43"/>
          <p:cNvSpPr>
            <a:spLocks noChangeShapeType="1"/>
          </p:cNvSpPr>
          <p:nvPr/>
        </p:nvSpPr>
        <p:spPr bwMode="auto">
          <a:xfrm>
            <a:off x="361950" y="4191000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8396" name="Text Box 44"/>
          <p:cNvSpPr txBox="1">
            <a:spLocks noChangeArrowheads="1"/>
          </p:cNvSpPr>
          <p:nvPr/>
        </p:nvSpPr>
        <p:spPr bwMode="auto">
          <a:xfrm>
            <a:off x="7993445" y="2153033"/>
            <a:ext cx="662361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0000CC"/>
                </a:solidFill>
              </a:rPr>
              <a:t>false</a:t>
            </a:r>
          </a:p>
        </p:txBody>
      </p:sp>
      <p:sp>
        <p:nvSpPr>
          <p:cNvPr id="228397" name="Line 45"/>
          <p:cNvSpPr>
            <a:spLocks noChangeShapeType="1"/>
          </p:cNvSpPr>
          <p:nvPr/>
        </p:nvSpPr>
        <p:spPr bwMode="auto">
          <a:xfrm>
            <a:off x="171450" y="4457700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8398" name="Line 46"/>
          <p:cNvSpPr>
            <a:spLocks noChangeShapeType="1"/>
          </p:cNvSpPr>
          <p:nvPr/>
        </p:nvSpPr>
        <p:spPr bwMode="auto">
          <a:xfrm>
            <a:off x="123825" y="3352800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8399" name="Line 47"/>
          <p:cNvSpPr>
            <a:spLocks noChangeShapeType="1"/>
          </p:cNvSpPr>
          <p:nvPr/>
        </p:nvSpPr>
        <p:spPr bwMode="auto">
          <a:xfrm>
            <a:off x="342900" y="3914775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8400" name="Text Box 48"/>
          <p:cNvSpPr txBox="1">
            <a:spLocks noChangeArrowheads="1"/>
          </p:cNvSpPr>
          <p:nvPr/>
        </p:nvSpPr>
        <p:spPr bwMode="auto">
          <a:xfrm>
            <a:off x="8139495" y="2491170"/>
            <a:ext cx="32573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0000CC"/>
                </a:solidFill>
              </a:rPr>
              <a:t>0</a:t>
            </a:r>
          </a:p>
        </p:txBody>
      </p:sp>
      <p:sp>
        <p:nvSpPr>
          <p:cNvPr id="228401" name="Line 49"/>
          <p:cNvSpPr>
            <a:spLocks noChangeShapeType="1"/>
          </p:cNvSpPr>
          <p:nvPr/>
        </p:nvSpPr>
        <p:spPr bwMode="auto">
          <a:xfrm>
            <a:off x="361950" y="4191000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8402" name="Text Box 50"/>
          <p:cNvSpPr txBox="1">
            <a:spLocks noChangeArrowheads="1"/>
          </p:cNvSpPr>
          <p:nvPr/>
        </p:nvSpPr>
        <p:spPr bwMode="auto">
          <a:xfrm>
            <a:off x="8002970" y="2767395"/>
            <a:ext cx="662361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600">
                <a:solidFill>
                  <a:srgbClr val="0000CC"/>
                </a:solidFill>
              </a:rPr>
              <a:t>false</a:t>
            </a:r>
          </a:p>
        </p:txBody>
      </p:sp>
      <p:sp>
        <p:nvSpPr>
          <p:cNvPr id="228414" name="Line 62"/>
          <p:cNvSpPr>
            <a:spLocks noChangeShapeType="1"/>
          </p:cNvSpPr>
          <p:nvPr/>
        </p:nvSpPr>
        <p:spPr bwMode="auto">
          <a:xfrm>
            <a:off x="171450" y="4457700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8415" name="Line 63"/>
          <p:cNvSpPr>
            <a:spLocks noChangeShapeType="1"/>
          </p:cNvSpPr>
          <p:nvPr/>
        </p:nvSpPr>
        <p:spPr bwMode="auto">
          <a:xfrm>
            <a:off x="123825" y="3352800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8416" name="Line 64"/>
          <p:cNvSpPr>
            <a:spLocks noChangeShapeType="1"/>
          </p:cNvSpPr>
          <p:nvPr/>
        </p:nvSpPr>
        <p:spPr bwMode="auto">
          <a:xfrm>
            <a:off x="342900" y="3914775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8417" name="Text Box 65"/>
          <p:cNvSpPr txBox="1">
            <a:spLocks noChangeArrowheads="1"/>
          </p:cNvSpPr>
          <p:nvPr/>
        </p:nvSpPr>
        <p:spPr bwMode="auto">
          <a:xfrm>
            <a:off x="8139495" y="3088070"/>
            <a:ext cx="32573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0000CC"/>
                </a:solidFill>
              </a:rPr>
              <a:t>0</a:t>
            </a:r>
          </a:p>
        </p:txBody>
      </p:sp>
      <p:sp>
        <p:nvSpPr>
          <p:cNvPr id="228418" name="Line 66"/>
          <p:cNvSpPr>
            <a:spLocks noChangeShapeType="1"/>
          </p:cNvSpPr>
          <p:nvPr/>
        </p:nvSpPr>
        <p:spPr bwMode="auto">
          <a:xfrm>
            <a:off x="381000" y="4191000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8419" name="Text Box 67"/>
          <p:cNvSpPr txBox="1">
            <a:spLocks noChangeArrowheads="1"/>
          </p:cNvSpPr>
          <p:nvPr/>
        </p:nvSpPr>
        <p:spPr bwMode="auto">
          <a:xfrm>
            <a:off x="8002970" y="3364295"/>
            <a:ext cx="662361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0000CC"/>
                </a:solidFill>
              </a:rPr>
              <a:t>false</a:t>
            </a:r>
          </a:p>
        </p:txBody>
      </p:sp>
      <p:sp>
        <p:nvSpPr>
          <p:cNvPr id="228420" name="Line 68"/>
          <p:cNvSpPr>
            <a:spLocks noChangeShapeType="1"/>
          </p:cNvSpPr>
          <p:nvPr/>
        </p:nvSpPr>
        <p:spPr bwMode="auto">
          <a:xfrm>
            <a:off x="171450" y="4457700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8421" name="Line 69"/>
          <p:cNvSpPr>
            <a:spLocks noChangeShapeType="1"/>
          </p:cNvSpPr>
          <p:nvPr/>
        </p:nvSpPr>
        <p:spPr bwMode="auto">
          <a:xfrm>
            <a:off x="123825" y="3352800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8422" name="Line 70"/>
          <p:cNvSpPr>
            <a:spLocks noChangeShapeType="1"/>
          </p:cNvSpPr>
          <p:nvPr/>
        </p:nvSpPr>
        <p:spPr bwMode="auto">
          <a:xfrm>
            <a:off x="342900" y="3914775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8423" name="Text Box 71"/>
          <p:cNvSpPr txBox="1">
            <a:spLocks noChangeArrowheads="1"/>
          </p:cNvSpPr>
          <p:nvPr/>
        </p:nvSpPr>
        <p:spPr bwMode="auto">
          <a:xfrm>
            <a:off x="8139495" y="3688145"/>
            <a:ext cx="32573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0000CC"/>
                </a:solidFill>
              </a:rPr>
              <a:t>0</a:t>
            </a:r>
          </a:p>
        </p:txBody>
      </p:sp>
      <p:sp>
        <p:nvSpPr>
          <p:cNvPr id="228424" name="Line 72"/>
          <p:cNvSpPr>
            <a:spLocks noChangeShapeType="1"/>
          </p:cNvSpPr>
          <p:nvPr/>
        </p:nvSpPr>
        <p:spPr bwMode="auto">
          <a:xfrm>
            <a:off x="381000" y="4191000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8425" name="Text Box 73"/>
          <p:cNvSpPr txBox="1">
            <a:spLocks noChangeArrowheads="1"/>
          </p:cNvSpPr>
          <p:nvPr/>
        </p:nvSpPr>
        <p:spPr bwMode="auto">
          <a:xfrm>
            <a:off x="8002970" y="3964370"/>
            <a:ext cx="662361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600">
                <a:solidFill>
                  <a:srgbClr val="0000CC"/>
                </a:solidFill>
              </a:rPr>
              <a:t>false</a:t>
            </a:r>
          </a:p>
        </p:txBody>
      </p:sp>
      <p:sp>
        <p:nvSpPr>
          <p:cNvPr id="228426" name="Line 74"/>
          <p:cNvSpPr>
            <a:spLocks noChangeShapeType="1"/>
          </p:cNvSpPr>
          <p:nvPr/>
        </p:nvSpPr>
        <p:spPr bwMode="auto">
          <a:xfrm>
            <a:off x="180975" y="4457700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8427" name="Line 75"/>
          <p:cNvSpPr>
            <a:spLocks noChangeShapeType="1"/>
          </p:cNvSpPr>
          <p:nvPr/>
        </p:nvSpPr>
        <p:spPr bwMode="auto">
          <a:xfrm>
            <a:off x="5372100" y="6237891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8508" name="Text Box 156"/>
          <p:cNvSpPr txBox="1">
            <a:spLocks noChangeArrowheads="1"/>
          </p:cNvSpPr>
          <p:nvPr/>
        </p:nvSpPr>
        <p:spPr bwMode="auto">
          <a:xfrm>
            <a:off x="1241425" y="3141663"/>
            <a:ext cx="2746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/>
              <a:t> </a:t>
            </a:r>
          </a:p>
        </p:txBody>
      </p:sp>
      <p:sp>
        <p:nvSpPr>
          <p:cNvPr id="228509" name="Text Box 157"/>
          <p:cNvSpPr txBox="1">
            <a:spLocks noChangeArrowheads="1"/>
          </p:cNvSpPr>
          <p:nvPr/>
        </p:nvSpPr>
        <p:spPr bwMode="auto">
          <a:xfrm>
            <a:off x="4295775" y="6546850"/>
            <a:ext cx="2746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/>
              <a:t> </a:t>
            </a:r>
          </a:p>
        </p:txBody>
      </p:sp>
      <p:sp>
        <p:nvSpPr>
          <p:cNvPr id="42" name="AutoShape 65"/>
          <p:cNvSpPr>
            <a:spLocks noChangeArrowheads="1"/>
          </p:cNvSpPr>
          <p:nvPr/>
        </p:nvSpPr>
        <p:spPr bwMode="auto">
          <a:xfrm>
            <a:off x="6008913" y="2337698"/>
            <a:ext cx="2847521" cy="1626671"/>
          </a:xfrm>
          <a:prstGeom prst="wedgeRoundRectCallout">
            <a:avLst>
              <a:gd name="adj1" fmla="val 1431"/>
              <a:gd name="adj2" fmla="val 149344"/>
              <a:gd name="adj3" fmla="val 16667"/>
            </a:avLst>
          </a:prstGeom>
          <a:solidFill>
            <a:srgbClr val="FFEEDD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endParaRPr lang="en-US" sz="1200" dirty="0"/>
          </a:p>
          <a:p>
            <a:pPr algn="ctr"/>
            <a:r>
              <a:rPr lang="en-US" sz="2400" dirty="0">
                <a:solidFill>
                  <a:schemeClr val="tx2"/>
                </a:solidFill>
              </a:rPr>
              <a:t>If you want to have an </a:t>
            </a:r>
            <a:r>
              <a:rPr lang="en-US" sz="2400" dirty="0">
                <a:solidFill>
                  <a:srgbClr val="FF0000"/>
                </a:solidFill>
              </a:rPr>
              <a:t>array</a:t>
            </a:r>
            <a:r>
              <a:rPr lang="en-US" sz="2400" dirty="0">
                <a:solidFill>
                  <a:schemeClr val="tx2"/>
                </a:solidFill>
              </a:rPr>
              <a:t> of your class…</a:t>
            </a:r>
          </a:p>
        </p:txBody>
      </p:sp>
      <p:sp>
        <p:nvSpPr>
          <p:cNvPr id="43" name="AutoShape 65"/>
          <p:cNvSpPr>
            <a:spLocks noChangeArrowheads="1"/>
          </p:cNvSpPr>
          <p:nvPr/>
        </p:nvSpPr>
        <p:spPr bwMode="auto">
          <a:xfrm>
            <a:off x="2874439" y="489970"/>
            <a:ext cx="5014231" cy="1401798"/>
          </a:xfrm>
          <a:prstGeom prst="wedgeRoundRectCallout">
            <a:avLst>
              <a:gd name="adj1" fmla="val -78361"/>
              <a:gd name="adj2" fmla="val 148381"/>
              <a:gd name="adj3" fmla="val 16667"/>
            </a:avLst>
          </a:prstGeom>
          <a:solidFill>
            <a:srgbClr val="FFEEDD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2400" dirty="0">
                <a:solidFill>
                  <a:schemeClr val="tx2"/>
                </a:solidFill>
              </a:rPr>
              <a:t>Your </a:t>
            </a:r>
            <a:r>
              <a:rPr lang="en-US" sz="2400" dirty="0">
                <a:solidFill>
                  <a:sysClr val="windowText" lastClr="000000"/>
                </a:solidFill>
              </a:rPr>
              <a:t>class </a:t>
            </a:r>
            <a:r>
              <a:rPr lang="en-US" sz="2400" dirty="0">
                <a:solidFill>
                  <a:srgbClr val="FF0000"/>
                </a:solidFill>
              </a:rPr>
              <a:t>must at a minimum have a constructor </a:t>
            </a:r>
            <a:r>
              <a:rPr lang="en-US" sz="2400" dirty="0">
                <a:solidFill>
                  <a:schemeClr val="tx2"/>
                </a:solidFill>
              </a:rPr>
              <a:t>that </a:t>
            </a:r>
            <a:r>
              <a:rPr lang="en-US" sz="2400" dirty="0">
                <a:solidFill>
                  <a:srgbClr val="FF0000"/>
                </a:solidFill>
              </a:rPr>
              <a:t>requires no arguments</a:t>
            </a:r>
            <a:r>
              <a:rPr lang="en-US" sz="2400" dirty="0">
                <a:solidFill>
                  <a:schemeClr val="tx2"/>
                </a:solidFill>
              </a:rPr>
              <a:t>!</a:t>
            </a:r>
          </a:p>
        </p:txBody>
      </p:sp>
      <p:sp>
        <p:nvSpPr>
          <p:cNvPr id="2" name="Right Arrow 1"/>
          <p:cNvSpPr/>
          <p:nvPr/>
        </p:nvSpPr>
        <p:spPr bwMode="auto">
          <a:xfrm>
            <a:off x="3241561" y="1098589"/>
            <a:ext cx="3365727" cy="2293703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ctr"/>
            <a:br>
              <a:rPr lang="en-US" sz="1200" dirty="0">
                <a:solidFill>
                  <a:schemeClr val="tx2"/>
                </a:solidFill>
              </a:rPr>
            </a:br>
            <a:r>
              <a:rPr lang="en-US" dirty="0">
                <a:solidFill>
                  <a:schemeClr val="tx2"/>
                </a:solidFill>
              </a:rPr>
              <a:t>The constructor is then </a:t>
            </a:r>
            <a:r>
              <a:rPr lang="en-US" dirty="0">
                <a:solidFill>
                  <a:srgbClr val="0000CC"/>
                </a:solidFill>
              </a:rPr>
              <a:t>run on </a:t>
            </a:r>
            <a:r>
              <a:rPr lang="en-US" i="1" dirty="0">
                <a:solidFill>
                  <a:srgbClr val="0000CC"/>
                </a:solidFill>
              </a:rPr>
              <a:t>every  </a:t>
            </a:r>
            <a:r>
              <a:rPr lang="en-US" dirty="0">
                <a:solidFill>
                  <a:srgbClr val="0000CC"/>
                </a:solidFill>
              </a:rPr>
              <a:t>element</a:t>
            </a:r>
            <a:r>
              <a:rPr lang="en-US" dirty="0">
                <a:solidFill>
                  <a:schemeClr val="tx2"/>
                </a:solidFill>
              </a:rPr>
              <a:t> in the array!</a:t>
            </a:r>
          </a:p>
        </p:txBody>
      </p:sp>
    </p:spTree>
    <p:extLst>
      <p:ext uri="{BB962C8B-B14F-4D97-AF65-F5344CB8AC3E}">
        <p14:creationId xmlns:p14="http://schemas.microsoft.com/office/powerpoint/2010/main" val="2446410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28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1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 nodeType="clickPar">
                      <p:stCondLst>
                        <p:cond delay="indefinite"/>
                      </p:stCondLst>
                      <p:childTnLst>
                        <p:par>
                          <p:cTn id="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 nodeType="clickPar">
                      <p:stCondLst>
                        <p:cond delay="indefinite"/>
                      </p:stCondLst>
                      <p:childTnLst>
                        <p:par>
                          <p:cTn id="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 nodeType="clickPar">
                      <p:stCondLst>
                        <p:cond delay="indefinite"/>
                      </p:stCondLst>
                      <p:childTnLst>
                        <p:par>
                          <p:cTn id="7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 nodeType="clickPar">
                      <p:stCondLst>
                        <p:cond delay="indefinite"/>
                      </p:stCondLst>
                      <p:childTnLst>
                        <p:par>
                          <p:cTn id="7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 nodeType="clickPar">
                      <p:stCondLst>
                        <p:cond delay="indefinite"/>
                      </p:stCondLst>
                      <p:childTnLst>
                        <p:par>
                          <p:cTn id="8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 nodeType="clickPar">
                      <p:stCondLst>
                        <p:cond delay="indefinite"/>
                      </p:stCondLst>
                      <p:childTnLst>
                        <p:par>
                          <p:cTn id="8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6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-3.7037E-7 L 0.00017 0.07616 " pathEditMode="relative" rAng="0" ptsTypes="AA">
                                      <p:cBhvr>
                                        <p:cTn id="87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7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 nodeType="clickPar">
                      <p:stCondLst>
                        <p:cond delay="indefinite"/>
                      </p:stCondLst>
                      <p:childTnLst>
                        <p:par>
                          <p:cTn id="9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 nodeType="clickPar">
                      <p:stCondLst>
                        <p:cond delay="indefinite"/>
                      </p:stCondLst>
                      <p:childTnLst>
                        <p:par>
                          <p:cTn id="9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 nodeType="clickPar">
                      <p:stCondLst>
                        <p:cond delay="indefinite"/>
                      </p:stCondLst>
                      <p:childTnLst>
                        <p:par>
                          <p:cTn id="10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 nodeType="clickPar">
                      <p:stCondLst>
                        <p:cond delay="indefinite"/>
                      </p:stCondLst>
                      <p:childTnLst>
                        <p:par>
                          <p:cTn id="10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 nodeType="clickPar">
                      <p:stCondLst>
                        <p:cond delay="indefinite"/>
                      </p:stCondLst>
                      <p:childTnLst>
                        <p:par>
                          <p:cTn id="10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 nodeType="clickPar">
                      <p:stCondLst>
                        <p:cond delay="indefinite"/>
                      </p:stCondLst>
                      <p:childTnLst>
                        <p:par>
                          <p:cTn id="1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 nodeType="clickPar">
                      <p:stCondLst>
                        <p:cond delay="indefinite"/>
                      </p:stCondLst>
                      <p:childTnLst>
                        <p:par>
                          <p:cTn id="1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 nodeType="clickPar">
                      <p:stCondLst>
                        <p:cond delay="indefinite"/>
                      </p:stCondLst>
                      <p:childTnLst>
                        <p:par>
                          <p:cTn id="1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 nodeType="clickPar">
                      <p:stCondLst>
                        <p:cond delay="indefinite"/>
                      </p:stCondLst>
                      <p:childTnLst>
                        <p:par>
                          <p:cTn id="1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0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7 0.07616 L 0.00035 0.15833 " pathEditMode="relative" rAng="0" ptsTypes="AA">
                                      <p:cBhvr>
                                        <p:cTn id="131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09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 nodeType="clickPar">
                      <p:stCondLst>
                        <p:cond delay="indefinite"/>
                      </p:stCondLst>
                      <p:childTnLst>
                        <p:par>
                          <p:cTn id="1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 nodeType="clickPar">
                      <p:stCondLst>
                        <p:cond delay="indefinite"/>
                      </p:stCondLst>
                      <p:childTnLst>
                        <p:par>
                          <p:cTn id="1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 nodeType="clickPar">
                      <p:stCondLst>
                        <p:cond delay="indefinite"/>
                      </p:stCondLst>
                      <p:childTnLst>
                        <p:par>
                          <p:cTn id="1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 nodeType="clickPar">
                      <p:stCondLst>
                        <p:cond delay="indefinite"/>
                      </p:stCondLst>
                      <p:childTnLst>
                        <p:par>
                          <p:cTn id="1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 nodeType="clickPar">
                      <p:stCondLst>
                        <p:cond delay="indefinite"/>
                      </p:stCondLst>
                      <p:childTnLst>
                        <p:par>
                          <p:cTn id="1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 nodeType="clickPar">
                      <p:stCondLst>
                        <p:cond delay="indefinite"/>
                      </p:stCondLst>
                      <p:childTnLst>
                        <p:par>
                          <p:cTn id="1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 nodeType="clickPar">
                      <p:stCondLst>
                        <p:cond delay="indefinite"/>
                      </p:stCondLst>
                      <p:childTnLst>
                        <p:par>
                          <p:cTn id="1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 nodeType="clickPar">
                      <p:stCondLst>
                        <p:cond delay="indefinite"/>
                      </p:stCondLst>
                      <p:childTnLst>
                        <p:par>
                          <p:cTn id="1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 nodeType="clickPar">
                      <p:stCondLst>
                        <p:cond delay="indefinite"/>
                      </p:stCondLst>
                      <p:childTnLst>
                        <p:par>
                          <p:cTn id="1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 nodeType="clickPar">
                      <p:stCondLst>
                        <p:cond delay="indefinite"/>
                      </p:stCondLst>
                      <p:childTnLst>
                        <p:par>
                          <p:cTn id="1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" fill="hold" nodeType="clickPar">
                      <p:stCondLst>
                        <p:cond delay="indefinite"/>
                      </p:stCondLst>
                      <p:childTnLst>
                        <p:par>
                          <p:cTn id="17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4" presetID="0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35 0.15833 L 0.00053 0.24074 " pathEditMode="relative" rAng="0" ptsTypes="AA">
                                      <p:cBhvr>
                                        <p:cTn id="175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12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>
                      <p:stCondLst>
                        <p:cond delay="indefinite"/>
                      </p:stCondLst>
                      <p:childTnLst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 nodeType="clickPar">
                      <p:stCondLst>
                        <p:cond delay="indefinite"/>
                      </p:stCondLst>
                      <p:childTnLst>
                        <p:par>
                          <p:cTn id="18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 nodeType="clickPar">
                      <p:stCondLst>
                        <p:cond delay="indefinite"/>
                      </p:stCondLst>
                      <p:childTnLst>
                        <p:par>
                          <p:cTn id="18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 nodeType="clickPar">
                      <p:stCondLst>
                        <p:cond delay="indefinite"/>
                      </p:stCondLst>
                      <p:childTnLst>
                        <p:par>
                          <p:cTn id="18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 nodeType="clickPar">
                      <p:stCondLst>
                        <p:cond delay="indefinite"/>
                      </p:stCondLst>
                      <p:childTnLst>
                        <p:par>
                          <p:cTn id="19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6" fill="hold" nodeType="clickPar">
                      <p:stCondLst>
                        <p:cond delay="indefinite"/>
                      </p:stCondLst>
                      <p:childTnLst>
                        <p:par>
                          <p:cTn id="19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0" fill="hold" nodeType="clickPar">
                      <p:stCondLst>
                        <p:cond delay="indefinite"/>
                      </p:stCondLst>
                      <p:childTnLst>
                        <p:par>
                          <p:cTn id="20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4" fill="hold" nodeType="clickPar">
                      <p:stCondLst>
                        <p:cond delay="indefinite"/>
                      </p:stCondLst>
                      <p:childTnLst>
                        <p:par>
                          <p:cTn id="20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8" fill="hold">
                      <p:stCondLst>
                        <p:cond delay="indefinite"/>
                      </p:stCondLst>
                      <p:childTnLst>
                        <p:par>
                          <p:cTn id="209" fill="hold">
                            <p:stCondLst>
                              <p:cond delay="0"/>
                            </p:stCondLst>
                            <p:childTnLst>
                              <p:par>
                                <p:cTn id="2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2" fill="hold" nodeType="clickPar">
                      <p:stCondLst>
                        <p:cond delay="indefinite"/>
                      </p:stCondLst>
                      <p:childTnLst>
                        <p:par>
                          <p:cTn id="2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6" fill="hold">
                      <p:stCondLst>
                        <p:cond delay="indefinite"/>
                      </p:stCondLst>
                      <p:childTnLst>
                        <p:par>
                          <p:cTn id="217" fill="hold">
                            <p:stCondLst>
                              <p:cond delay="0"/>
                            </p:stCondLst>
                            <p:childTnLst>
                              <p:par>
                                <p:cTn id="218" presetID="10" presetClass="exit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1" fill="hold">
                      <p:stCondLst>
                        <p:cond delay="indefinite"/>
                      </p:stCondLst>
                      <p:childTnLst>
                        <p:par>
                          <p:cTn id="222" fill="hold">
                            <p:stCondLst>
                              <p:cond delay="0"/>
                            </p:stCondLst>
                            <p:childTnLst>
                              <p:par>
                                <p:cTn id="2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5" fill="hold" nodeType="clickPar">
                      <p:stCondLst>
                        <p:cond delay="indefinite"/>
                      </p:stCondLst>
                      <p:childTnLst>
                        <p:par>
                          <p:cTn id="2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8357" grpId="0"/>
      <p:bldP spid="228363" grpId="0" animBg="1"/>
      <p:bldP spid="228363" grpId="1" animBg="1"/>
      <p:bldP spid="228391" grpId="0" animBg="1"/>
      <p:bldP spid="228391" grpId="1" animBg="1"/>
      <p:bldP spid="228393" grpId="0" animBg="1"/>
      <p:bldP spid="228393" grpId="1" animBg="1"/>
      <p:bldP spid="228394" grpId="0"/>
      <p:bldP spid="228395" grpId="0" animBg="1"/>
      <p:bldP spid="228395" grpId="1" animBg="1"/>
      <p:bldP spid="228396" grpId="0"/>
      <p:bldP spid="228397" grpId="0" animBg="1"/>
      <p:bldP spid="228397" grpId="1" animBg="1"/>
      <p:bldP spid="228398" grpId="0" animBg="1"/>
      <p:bldP spid="228398" grpId="1" animBg="1"/>
      <p:bldP spid="228399" grpId="0" animBg="1"/>
      <p:bldP spid="228399" grpId="1" animBg="1"/>
      <p:bldP spid="228400" grpId="0"/>
      <p:bldP spid="228401" grpId="0" animBg="1"/>
      <p:bldP spid="228401" grpId="1" animBg="1"/>
      <p:bldP spid="228402" grpId="0"/>
      <p:bldP spid="228414" grpId="0" animBg="1"/>
      <p:bldP spid="228414" grpId="1" animBg="1"/>
      <p:bldP spid="228415" grpId="0" animBg="1"/>
      <p:bldP spid="228415" grpId="1" animBg="1"/>
      <p:bldP spid="228416" grpId="0" animBg="1"/>
      <p:bldP spid="228416" grpId="1" animBg="1"/>
      <p:bldP spid="228417" grpId="0"/>
      <p:bldP spid="228418" grpId="0" animBg="1"/>
      <p:bldP spid="228418" grpId="1" animBg="1"/>
      <p:bldP spid="228419" grpId="0"/>
      <p:bldP spid="228420" grpId="0" animBg="1"/>
      <p:bldP spid="228420" grpId="1" animBg="1"/>
      <p:bldP spid="228421" grpId="0" animBg="1"/>
      <p:bldP spid="228421" grpId="1" animBg="1"/>
      <p:bldP spid="228422" grpId="0" animBg="1"/>
      <p:bldP spid="228422" grpId="1" animBg="1"/>
      <p:bldP spid="228423" grpId="0"/>
      <p:bldP spid="228424" grpId="0" animBg="1"/>
      <p:bldP spid="228424" grpId="1" animBg="1"/>
      <p:bldP spid="228425" grpId="0"/>
      <p:bldP spid="228426" grpId="0" animBg="1"/>
      <p:bldP spid="228426" grpId="1" animBg="1"/>
      <p:bldP spid="228427" grpId="0" animBg="1"/>
      <p:bldP spid="228427" grpId="1" animBg="1"/>
      <p:bldP spid="42" grpId="0" animBg="1"/>
      <p:bldP spid="42" grpId="1" animBg="1"/>
      <p:bldP spid="43" grpId="0" animBg="1"/>
      <p:bldP spid="43" grpId="1" animBg="1"/>
      <p:bldP spid="2" grpId="0" animBg="1"/>
      <p:bldP spid="2" grpId="1" animBg="1"/>
      <p:bldP spid="2" grpId="2" animBg="1"/>
      <p:bldP spid="2" grpId="3" animBg="1"/>
      <p:bldP spid="2" grpId="4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-228600"/>
            <a:ext cx="8382000" cy="1143000"/>
          </a:xfrm>
        </p:spPr>
        <p:txBody>
          <a:bodyPr/>
          <a:lstStyle/>
          <a:p>
            <a:r>
              <a:rPr lang="en-US"/>
              <a:t>When Constructors are Called</a:t>
            </a:r>
          </a:p>
        </p:txBody>
      </p:sp>
      <p:sp>
        <p:nvSpPr>
          <p:cNvPr id="118788" name="Text Box 4"/>
          <p:cNvSpPr txBox="1">
            <a:spLocks noChangeArrowheads="1"/>
          </p:cNvSpPr>
          <p:nvPr/>
        </p:nvSpPr>
        <p:spPr bwMode="auto">
          <a:xfrm>
            <a:off x="152399" y="1015102"/>
            <a:ext cx="1537600" cy="54168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 dirty="0" err="1">
                <a:solidFill>
                  <a:schemeClr val="tx2"/>
                </a:solidFill>
              </a:rPr>
              <a:t>int</a:t>
            </a:r>
            <a:r>
              <a:rPr lang="en-US" sz="2400" dirty="0">
                <a:solidFill>
                  <a:schemeClr val="tx2"/>
                </a:solidFill>
              </a:rPr>
              <a:t> main()</a:t>
            </a:r>
          </a:p>
          <a:p>
            <a:r>
              <a:rPr lang="en-US" sz="2400" dirty="0">
                <a:solidFill>
                  <a:schemeClr val="tx2"/>
                </a:solidFill>
              </a:rPr>
              <a:t>{</a:t>
            </a:r>
          </a:p>
          <a:p>
            <a:endParaRPr lang="en-US" sz="2400" dirty="0">
              <a:solidFill>
                <a:schemeClr val="tx2"/>
              </a:solidFill>
            </a:endParaRPr>
          </a:p>
          <a:p>
            <a:endParaRPr lang="en-US" sz="2400" dirty="0">
              <a:solidFill>
                <a:schemeClr val="tx2"/>
              </a:solidFill>
            </a:endParaRPr>
          </a:p>
          <a:p>
            <a:endParaRPr lang="en-US" sz="2400" dirty="0">
              <a:solidFill>
                <a:schemeClr val="tx2"/>
              </a:solidFill>
            </a:endParaRPr>
          </a:p>
          <a:p>
            <a:endParaRPr lang="en-US" sz="2400" dirty="0">
              <a:solidFill>
                <a:schemeClr val="tx2"/>
              </a:solidFill>
            </a:endParaRPr>
          </a:p>
          <a:p>
            <a:br>
              <a:rPr lang="en-US" sz="2400" dirty="0">
                <a:solidFill>
                  <a:schemeClr val="tx2"/>
                </a:solidFill>
              </a:rPr>
            </a:br>
            <a:endParaRPr lang="en-US" sz="1000" dirty="0">
              <a:solidFill>
                <a:schemeClr val="tx2"/>
              </a:solidFill>
            </a:endParaRPr>
          </a:p>
          <a:p>
            <a:endParaRPr lang="en-US" sz="2400" dirty="0">
              <a:solidFill>
                <a:schemeClr val="tx2"/>
              </a:solidFill>
            </a:endParaRPr>
          </a:p>
          <a:p>
            <a:endParaRPr lang="en-US" sz="2400" dirty="0">
              <a:solidFill>
                <a:schemeClr val="tx2"/>
              </a:solidFill>
            </a:endParaRPr>
          </a:p>
          <a:p>
            <a:endParaRPr lang="en-US" sz="2400" dirty="0">
              <a:solidFill>
                <a:schemeClr val="tx2"/>
              </a:solidFill>
            </a:endParaRPr>
          </a:p>
          <a:p>
            <a:endParaRPr lang="en-US" sz="2400" dirty="0">
              <a:solidFill>
                <a:schemeClr val="tx2"/>
              </a:solidFill>
            </a:endParaRPr>
          </a:p>
          <a:p>
            <a:endParaRPr lang="en-US" sz="2400" dirty="0">
              <a:solidFill>
                <a:schemeClr val="tx2"/>
              </a:solidFill>
            </a:endParaRPr>
          </a:p>
          <a:p>
            <a:endParaRPr lang="en-US" sz="2400" dirty="0">
              <a:solidFill>
                <a:schemeClr val="tx2"/>
              </a:solidFill>
            </a:endParaRPr>
          </a:p>
          <a:p>
            <a:r>
              <a:rPr lang="en-US" sz="2400" dirty="0">
                <a:solidFill>
                  <a:schemeClr val="tx2"/>
                </a:solidFill>
              </a:rPr>
              <a:t>}</a:t>
            </a:r>
          </a:p>
        </p:txBody>
      </p:sp>
      <p:sp>
        <p:nvSpPr>
          <p:cNvPr id="118789" name="Text Box 5"/>
          <p:cNvSpPr txBox="1">
            <a:spLocks noChangeArrowheads="1"/>
          </p:cNvSpPr>
          <p:nvPr/>
        </p:nvSpPr>
        <p:spPr bwMode="auto">
          <a:xfrm>
            <a:off x="587374" y="1807265"/>
            <a:ext cx="436690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 dirty="0"/>
              <a:t>Gassy  </a:t>
            </a:r>
            <a:r>
              <a:rPr lang="en-US" sz="2400" dirty="0">
                <a:solidFill>
                  <a:srgbClr val="FF0000"/>
                </a:solidFill>
              </a:rPr>
              <a:t>carey</a:t>
            </a:r>
            <a:r>
              <a:rPr lang="en-US" sz="2400" dirty="0"/>
              <a:t>(45,false), </a:t>
            </a:r>
            <a:r>
              <a:rPr lang="en-US" sz="2400" dirty="0">
                <a:solidFill>
                  <a:srgbClr val="FF0000"/>
                </a:solidFill>
              </a:rPr>
              <a:t>bill</a:t>
            </a:r>
            <a:r>
              <a:rPr lang="en-US" sz="2400" dirty="0"/>
              <a:t>;</a:t>
            </a:r>
            <a:r>
              <a:rPr lang="en-US" sz="2400" dirty="0">
                <a:solidFill>
                  <a:srgbClr val="006666"/>
                </a:solidFill>
              </a:rPr>
              <a:t>  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118791" name="Text Box 7"/>
          <p:cNvSpPr txBox="1">
            <a:spLocks noChangeArrowheads="1"/>
          </p:cNvSpPr>
          <p:nvPr/>
        </p:nvSpPr>
        <p:spPr bwMode="auto">
          <a:xfrm>
            <a:off x="587374" y="2859869"/>
            <a:ext cx="316464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 dirty="0"/>
              <a:t>Gassy </a:t>
            </a:r>
            <a:r>
              <a:rPr lang="en-US" sz="2400" dirty="0">
                <a:solidFill>
                  <a:srgbClr val="800000"/>
                </a:solidFill>
              </a:rPr>
              <a:t> </a:t>
            </a:r>
            <a:r>
              <a:rPr lang="en-US" sz="2400" dirty="0" err="1">
                <a:solidFill>
                  <a:srgbClr val="FF0000"/>
                </a:solidFill>
              </a:rPr>
              <a:t>arr</a:t>
            </a:r>
            <a:r>
              <a:rPr lang="en-US" sz="2400" dirty="0"/>
              <a:t>[</a:t>
            </a:r>
            <a:r>
              <a:rPr lang="en-US" sz="2400" dirty="0">
                <a:solidFill>
                  <a:srgbClr val="FF0000"/>
                </a:solidFill>
              </a:rPr>
              <a:t>52</a:t>
            </a:r>
            <a:r>
              <a:rPr lang="en-US" sz="2400" dirty="0"/>
              <a:t>]; </a:t>
            </a:r>
            <a:r>
              <a:rPr lang="en-US" sz="2400" dirty="0">
                <a:solidFill>
                  <a:srgbClr val="800000"/>
                </a:solidFill>
              </a:rPr>
              <a:t>       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118794" name="Text Box 10"/>
          <p:cNvSpPr txBox="1">
            <a:spLocks noChangeArrowheads="1"/>
          </p:cNvSpPr>
          <p:nvPr/>
        </p:nvSpPr>
        <p:spPr bwMode="auto">
          <a:xfrm>
            <a:off x="598487" y="3862874"/>
            <a:ext cx="461055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 dirty="0"/>
              <a:t>Gassy </a:t>
            </a:r>
            <a:r>
              <a:rPr lang="en-US" sz="2400" dirty="0">
                <a:solidFill>
                  <a:srgbClr val="006666"/>
                </a:solidFill>
              </a:rPr>
              <a:t> </a:t>
            </a:r>
            <a:r>
              <a:rPr lang="en-US" sz="2400" dirty="0"/>
              <a:t>*</a:t>
            </a:r>
            <a:r>
              <a:rPr lang="en-US" sz="2400" dirty="0" err="1"/>
              <a:t>ptr</a:t>
            </a:r>
            <a:r>
              <a:rPr lang="en-US" sz="2400" dirty="0"/>
              <a:t> = new</a:t>
            </a:r>
            <a:r>
              <a:rPr lang="en-US" sz="2400" dirty="0">
                <a:solidFill>
                  <a:srgbClr val="006666"/>
                </a:solidFill>
              </a:rPr>
              <a:t> </a:t>
            </a:r>
            <a:r>
              <a:rPr lang="en-US" sz="2400" dirty="0">
                <a:solidFill>
                  <a:srgbClr val="FF0000"/>
                </a:solidFill>
              </a:rPr>
              <a:t>Gassy</a:t>
            </a:r>
            <a:r>
              <a:rPr lang="en-US" sz="2400" dirty="0"/>
              <a:t>(1,3);</a:t>
            </a:r>
            <a:r>
              <a:rPr lang="en-US" sz="2400" dirty="0">
                <a:solidFill>
                  <a:srgbClr val="006666"/>
                </a:solidFill>
              </a:rPr>
              <a:t> 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118796" name="Text Box 12"/>
          <p:cNvSpPr txBox="1">
            <a:spLocks noChangeArrowheads="1"/>
          </p:cNvSpPr>
          <p:nvPr/>
        </p:nvSpPr>
        <p:spPr bwMode="auto">
          <a:xfrm>
            <a:off x="590549" y="4925318"/>
            <a:ext cx="288412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 dirty="0"/>
              <a:t>Gassy  *</a:t>
            </a:r>
            <a:r>
              <a:rPr lang="en-US" sz="2400" dirty="0" err="1"/>
              <a:t>justAPtr</a:t>
            </a:r>
            <a:r>
              <a:rPr lang="en-US" sz="2400" dirty="0"/>
              <a:t>;</a:t>
            </a:r>
            <a:r>
              <a:rPr lang="en-US" sz="2400" dirty="0">
                <a:solidFill>
                  <a:srgbClr val="006666"/>
                </a:solidFill>
              </a:rPr>
              <a:t>  </a:t>
            </a:r>
            <a:endParaRPr lang="en-US" sz="2400" dirty="0">
              <a:solidFill>
                <a:srgbClr val="FF3300"/>
              </a:solidFill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5771431" y="-4972"/>
            <a:ext cx="2228850" cy="1812236"/>
            <a:chOff x="5771431" y="-4972"/>
            <a:chExt cx="2228850" cy="1812236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12" name="AutoShape 17"/>
            <p:cNvSpPr>
              <a:spLocks noChangeArrowheads="1"/>
            </p:cNvSpPr>
            <p:nvPr/>
          </p:nvSpPr>
          <p:spPr bwMode="auto">
            <a:xfrm>
              <a:off x="5771431" y="-4971"/>
              <a:ext cx="2228850" cy="1812235"/>
            </a:xfrm>
            <a:prstGeom prst="wedgeRoundRectCallout">
              <a:avLst>
                <a:gd name="adj1" fmla="val -204495"/>
                <a:gd name="adj2" fmla="val 56518"/>
                <a:gd name="adj3" fmla="val 16667"/>
              </a:avLst>
            </a:prstGeom>
            <a:grpFill/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/>
              <a:r>
                <a:rPr lang="en-US" dirty="0">
                  <a:solidFill>
                    <a:schemeClr val="tx2"/>
                  </a:solidFill>
                </a:rPr>
                <a:t>A constructor is called any time you </a:t>
              </a:r>
              <a:r>
                <a:rPr lang="en-US" dirty="0">
                  <a:solidFill>
                    <a:srgbClr val="990000"/>
                  </a:solidFill>
                </a:rPr>
                <a:t>create a new variable</a:t>
              </a:r>
              <a:r>
                <a:rPr lang="en-US" dirty="0">
                  <a:solidFill>
                    <a:schemeClr val="tx2"/>
                  </a:solidFill>
                </a:rPr>
                <a:t> for a class.</a:t>
              </a:r>
            </a:p>
          </p:txBody>
        </p:sp>
        <p:sp>
          <p:nvSpPr>
            <p:cNvPr id="13" name="AutoShape 17"/>
            <p:cNvSpPr>
              <a:spLocks noChangeArrowheads="1"/>
            </p:cNvSpPr>
            <p:nvPr/>
          </p:nvSpPr>
          <p:spPr bwMode="auto">
            <a:xfrm>
              <a:off x="5771431" y="-4972"/>
              <a:ext cx="2228850" cy="1812235"/>
            </a:xfrm>
            <a:prstGeom prst="wedgeRoundRectCallout">
              <a:avLst>
                <a:gd name="adj1" fmla="val -113929"/>
                <a:gd name="adj2" fmla="val 53662"/>
                <a:gd name="adj3" fmla="val 16667"/>
              </a:avLst>
            </a:prstGeom>
            <a:grpFill/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/>
              <a:r>
                <a:rPr lang="en-US" dirty="0">
                  <a:solidFill>
                    <a:schemeClr val="tx2"/>
                  </a:solidFill>
                </a:rPr>
                <a:t>A constructor is called any time you </a:t>
              </a:r>
              <a:r>
                <a:rPr lang="en-US" dirty="0">
                  <a:solidFill>
                    <a:srgbClr val="990000"/>
                  </a:solidFill>
                </a:rPr>
                <a:t>create a new variable</a:t>
              </a:r>
              <a:r>
                <a:rPr lang="en-US" dirty="0">
                  <a:solidFill>
                    <a:schemeClr val="tx2"/>
                  </a:solidFill>
                </a:rPr>
                <a:t> of a class.</a:t>
              </a:r>
            </a:p>
          </p:txBody>
        </p:sp>
      </p:grpSp>
      <p:sp>
        <p:nvSpPr>
          <p:cNvPr id="15" name="AutoShape 17"/>
          <p:cNvSpPr>
            <a:spLocks noChangeArrowheads="1"/>
          </p:cNvSpPr>
          <p:nvPr/>
        </p:nvSpPr>
        <p:spPr bwMode="auto">
          <a:xfrm>
            <a:off x="6342973" y="2038097"/>
            <a:ext cx="2688883" cy="2076703"/>
          </a:xfrm>
          <a:prstGeom prst="wedgeRoundRectCallout">
            <a:avLst>
              <a:gd name="adj1" fmla="val -171543"/>
              <a:gd name="adj2" fmla="val 2051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A constructor is called </a:t>
            </a:r>
            <a:r>
              <a:rPr lang="en-US" dirty="0">
                <a:solidFill>
                  <a:srgbClr val="990000"/>
                </a:solidFill>
              </a:rPr>
              <a:t>N times </a:t>
            </a:r>
            <a:r>
              <a:rPr lang="en-US" dirty="0"/>
              <a:t>(once for each array element) </a:t>
            </a:r>
            <a:r>
              <a:rPr lang="en-US" dirty="0">
                <a:solidFill>
                  <a:schemeClr val="tx2"/>
                </a:solidFill>
              </a:rPr>
              <a:t>when you </a:t>
            </a:r>
            <a:r>
              <a:rPr lang="en-US" dirty="0"/>
              <a:t>create an </a:t>
            </a:r>
            <a:r>
              <a:rPr lang="en-US" dirty="0">
                <a:solidFill>
                  <a:srgbClr val="990000"/>
                </a:solidFill>
              </a:rPr>
              <a:t>array </a:t>
            </a:r>
            <a:r>
              <a:rPr lang="en-US" dirty="0"/>
              <a:t>of</a:t>
            </a:r>
            <a:r>
              <a:rPr lang="en-US" dirty="0">
                <a:solidFill>
                  <a:srgbClr val="990000"/>
                </a:solidFill>
              </a:rPr>
              <a:t> size N</a:t>
            </a:r>
            <a:r>
              <a:rPr lang="en-US" dirty="0">
                <a:solidFill>
                  <a:schemeClr val="tx2"/>
                </a:solidFill>
              </a:rPr>
              <a:t>.</a:t>
            </a:r>
          </a:p>
        </p:txBody>
      </p:sp>
      <p:sp>
        <p:nvSpPr>
          <p:cNvPr id="16" name="AutoShape 17"/>
          <p:cNvSpPr>
            <a:spLocks noChangeArrowheads="1"/>
          </p:cNvSpPr>
          <p:nvPr/>
        </p:nvSpPr>
        <p:spPr bwMode="auto">
          <a:xfrm>
            <a:off x="4991144" y="4281664"/>
            <a:ext cx="3399850" cy="1610425"/>
          </a:xfrm>
          <a:prstGeom prst="wedgeRoundRectCallout">
            <a:avLst>
              <a:gd name="adj1" fmla="val -101731"/>
              <a:gd name="adj2" fmla="val -50904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A constructor is called when you use </a:t>
            </a:r>
            <a:r>
              <a:rPr lang="en-US" dirty="0">
                <a:solidFill>
                  <a:schemeClr val="accent2"/>
                </a:solidFill>
              </a:rPr>
              <a:t>new</a:t>
            </a:r>
            <a:r>
              <a:rPr lang="en-US" dirty="0">
                <a:solidFill>
                  <a:schemeClr val="tx2"/>
                </a:solidFill>
              </a:rPr>
              <a:t> to </a:t>
            </a:r>
            <a:r>
              <a:rPr lang="en-US" dirty="0">
                <a:solidFill>
                  <a:srgbClr val="990000"/>
                </a:solidFill>
              </a:rPr>
              <a:t>dynamically allocate a new variable</a:t>
            </a:r>
            <a:r>
              <a:rPr lang="en-US" dirty="0">
                <a:solidFill>
                  <a:schemeClr val="tx2"/>
                </a:solidFill>
              </a:rPr>
              <a:t>.</a:t>
            </a:r>
          </a:p>
        </p:txBody>
      </p:sp>
      <p:sp>
        <p:nvSpPr>
          <p:cNvPr id="18" name="AutoShape 17"/>
          <p:cNvSpPr>
            <a:spLocks noChangeArrowheads="1"/>
          </p:cNvSpPr>
          <p:nvPr/>
        </p:nvSpPr>
        <p:spPr bwMode="auto">
          <a:xfrm>
            <a:off x="3440524" y="6015325"/>
            <a:ext cx="4661814" cy="805213"/>
          </a:xfrm>
          <a:prstGeom prst="wedgeRoundRectCallout">
            <a:avLst>
              <a:gd name="adj1" fmla="val -65766"/>
              <a:gd name="adj2" fmla="val -130716"/>
              <a:gd name="adj3" fmla="val 16667"/>
            </a:avLst>
          </a:prstGeom>
          <a:solidFill>
            <a:srgbClr val="F9DCDB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The constructor is </a:t>
            </a:r>
            <a:r>
              <a:rPr lang="en-US" i="1" dirty="0">
                <a:solidFill>
                  <a:srgbClr val="A50021"/>
                </a:solidFill>
              </a:rPr>
              <a:t>not called</a:t>
            </a:r>
            <a:r>
              <a:rPr lang="en-US" dirty="0">
                <a:solidFill>
                  <a:schemeClr val="tx2"/>
                </a:solidFill>
              </a:rPr>
              <a:t> when you just </a:t>
            </a:r>
            <a:r>
              <a:rPr lang="en-US" dirty="0">
                <a:solidFill>
                  <a:srgbClr val="A50021"/>
                </a:solidFill>
              </a:rPr>
              <a:t>define </a:t>
            </a:r>
            <a:r>
              <a:rPr lang="en-US" dirty="0"/>
              <a:t>a </a:t>
            </a:r>
            <a:r>
              <a:rPr lang="en-US" dirty="0">
                <a:solidFill>
                  <a:srgbClr val="A50021"/>
                </a:solidFill>
              </a:rPr>
              <a:t>pointer variable</a:t>
            </a:r>
            <a:r>
              <a:rPr lang="en-US" dirty="0">
                <a:solidFill>
                  <a:schemeClr val="tx2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990591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87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187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187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187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8789" grpId="0" autoUpdateAnimBg="0"/>
      <p:bldP spid="118791" grpId="0" autoUpdateAnimBg="0"/>
      <p:bldP spid="118794" grpId="0" build="p" autoUpdateAnimBg="0"/>
      <p:bldP spid="118796" grpId="0" autoUpdateAnimBg="0"/>
      <p:bldP spid="15" grpId="0" animBg="1"/>
      <p:bldP spid="16" grpId="0" animBg="1"/>
      <p:bldP spid="1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-76200"/>
            <a:ext cx="7772400" cy="1143000"/>
          </a:xfrm>
        </p:spPr>
        <p:txBody>
          <a:bodyPr/>
          <a:lstStyle/>
          <a:p>
            <a:r>
              <a:rPr lang="en-US" dirty="0"/>
              <a:t>Class Challenge</a:t>
            </a:r>
          </a:p>
        </p:txBody>
      </p:sp>
      <p:sp>
        <p:nvSpPr>
          <p:cNvPr id="175108" name="Text Box 4"/>
          <p:cNvSpPr txBox="1">
            <a:spLocks noChangeArrowheads="1"/>
          </p:cNvSpPr>
          <p:nvPr/>
        </p:nvSpPr>
        <p:spPr bwMode="auto">
          <a:xfrm>
            <a:off x="746125" y="960438"/>
            <a:ext cx="8016875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 dirty="0"/>
              <a:t>Name all the times the Gassy  constructor is called in this example…</a:t>
            </a:r>
          </a:p>
        </p:txBody>
      </p:sp>
      <p:sp>
        <p:nvSpPr>
          <p:cNvPr id="175109" name="Rectangle 5"/>
          <p:cNvSpPr>
            <a:spLocks noChangeArrowheads="1"/>
          </p:cNvSpPr>
          <p:nvPr/>
        </p:nvSpPr>
        <p:spPr bwMode="auto">
          <a:xfrm>
            <a:off x="152400" y="2743200"/>
            <a:ext cx="3348038" cy="3690938"/>
          </a:xfrm>
          <a:prstGeom prst="rect">
            <a:avLst/>
          </a:prstGeom>
          <a:solidFill>
            <a:srgbClr val="FFFF99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</a:rPr>
              <a:t>class Gassy </a:t>
            </a:r>
            <a:endParaRPr lang="en-US" sz="1800" dirty="0">
              <a:latin typeface="Courier New" pitchFamily="49" charset="0"/>
            </a:endParaRP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</a:rPr>
              <a:t>{</a:t>
            </a:r>
            <a:endParaRPr lang="en-US" sz="1800" dirty="0">
              <a:latin typeface="Courier New" pitchFamily="49" charset="0"/>
            </a:endParaRP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</a:rPr>
              <a:t>public:</a:t>
            </a:r>
            <a:endParaRPr lang="en-US" sz="1800" dirty="0">
              <a:latin typeface="Courier New" pitchFamily="49" charset="0"/>
            </a:endParaRP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</a:rPr>
              <a:t> Gassy() </a:t>
            </a:r>
            <a:endParaRPr lang="en-US" sz="1800" dirty="0">
              <a:latin typeface="Courier New" pitchFamily="49" charset="0"/>
            </a:endParaRP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</a:rPr>
              <a:t> {</a:t>
            </a:r>
            <a:endParaRPr lang="en-US" sz="1800" dirty="0">
              <a:latin typeface="Courier New" pitchFamily="49" charset="0"/>
            </a:endParaRP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</a:rPr>
              <a:t>   </a:t>
            </a:r>
            <a:r>
              <a:rPr lang="en-US" sz="1800" b="1" dirty="0" err="1">
                <a:latin typeface="Courier New" pitchFamily="49" charset="0"/>
              </a:rPr>
              <a:t>m_age</a:t>
            </a:r>
            <a:r>
              <a:rPr lang="en-US" sz="1800" b="1" dirty="0">
                <a:latin typeface="Courier New" pitchFamily="49" charset="0"/>
              </a:rPr>
              <a:t> = 0;  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</a:rPr>
              <a:t>   </a:t>
            </a:r>
            <a:r>
              <a:rPr lang="en-US" sz="1800" b="1" dirty="0" err="1">
                <a:latin typeface="Courier New" pitchFamily="49" charset="0"/>
              </a:rPr>
              <a:t>m_ateBeans</a:t>
            </a:r>
            <a:r>
              <a:rPr lang="en-US" sz="1800" b="1" dirty="0">
                <a:latin typeface="Courier New" pitchFamily="49" charset="0"/>
              </a:rPr>
              <a:t> = true;</a:t>
            </a:r>
            <a:endParaRPr lang="en-US" sz="1800" dirty="0">
              <a:latin typeface="Courier New" pitchFamily="49" charset="0"/>
            </a:endParaRP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</a:rPr>
              <a:t> }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</a:rPr>
              <a:t> ...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</a:rPr>
              <a:t>private: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</a:rPr>
              <a:t>  </a:t>
            </a:r>
            <a:r>
              <a:rPr lang="en-US" sz="1800" b="1" dirty="0" err="1">
                <a:latin typeface="Courier New" pitchFamily="49" charset="0"/>
              </a:rPr>
              <a:t>int</a:t>
            </a:r>
            <a:r>
              <a:rPr lang="en-US" sz="1800" b="1" dirty="0">
                <a:latin typeface="Courier New" pitchFamily="49" charset="0"/>
              </a:rPr>
              <a:t> </a:t>
            </a:r>
            <a:r>
              <a:rPr lang="en-US" sz="1800" b="1" dirty="0" err="1">
                <a:latin typeface="Courier New" pitchFamily="49" charset="0"/>
              </a:rPr>
              <a:t>m_age</a:t>
            </a:r>
            <a:r>
              <a:rPr lang="en-US" sz="1800" b="1" dirty="0">
                <a:latin typeface="Courier New" pitchFamily="49" charset="0"/>
              </a:rPr>
              <a:t>;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</a:rPr>
              <a:t>  bool </a:t>
            </a:r>
            <a:r>
              <a:rPr lang="en-US" sz="1800" b="1" dirty="0" err="1">
                <a:latin typeface="Courier New" pitchFamily="49" charset="0"/>
              </a:rPr>
              <a:t>m_ateBeans</a:t>
            </a:r>
            <a:r>
              <a:rPr lang="en-US" sz="1800" b="1" dirty="0">
                <a:latin typeface="Courier New" pitchFamily="49" charset="0"/>
              </a:rPr>
              <a:t>;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</a:rPr>
              <a:t>};</a:t>
            </a:r>
          </a:p>
        </p:txBody>
      </p:sp>
      <p:sp>
        <p:nvSpPr>
          <p:cNvPr id="175110" name="Rectangle 6"/>
          <p:cNvSpPr>
            <a:spLocks noChangeArrowheads="1"/>
          </p:cNvSpPr>
          <p:nvPr/>
        </p:nvSpPr>
        <p:spPr bwMode="auto">
          <a:xfrm>
            <a:off x="4238625" y="1905000"/>
            <a:ext cx="4752975" cy="4789488"/>
          </a:xfrm>
          <a:prstGeom prst="rect">
            <a:avLst/>
          </a:prstGeom>
          <a:solidFill>
            <a:srgbClr val="CCFFFF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void foo()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{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Gassy  *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herbert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= new Gassy;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}</a:t>
            </a:r>
          </a:p>
          <a:p>
            <a:pPr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>
              <a:tabLst>
                <a:tab pos="228600" algn="l"/>
              </a:tabLst>
            </a:pP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main(void)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{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j;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Gassy  *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ptrToNerd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Gassy 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xavier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pPr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for (j=0;j&lt;3;j++)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{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   Gassy  a[5];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   foo();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}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}</a:t>
            </a:r>
            <a:endParaRPr lang="en-US" sz="1000" dirty="0">
              <a:latin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55882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1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7396" y="541421"/>
            <a:ext cx="6068320" cy="62082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12822" y="238398"/>
            <a:ext cx="34002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And now </a:t>
            </a:r>
            <a:r>
              <a:rPr lang="en-US" sz="2400"/>
              <a:t>it’s time for…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53455" y="860029"/>
            <a:ext cx="24981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Figure out what the obfuscated C program does!</a:t>
            </a:r>
          </a:p>
        </p:txBody>
      </p:sp>
    </p:spTree>
    <p:extLst>
      <p:ext uri="{BB962C8B-B14F-4D97-AF65-F5344CB8AC3E}">
        <p14:creationId xmlns:p14="http://schemas.microsoft.com/office/powerpoint/2010/main" val="1951281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9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2"/>
          <p:cNvSpPr>
            <a:spLocks noChangeArrowheads="1"/>
          </p:cNvSpPr>
          <p:nvPr/>
        </p:nvSpPr>
        <p:spPr bwMode="auto">
          <a:xfrm>
            <a:off x="211018" y="3323493"/>
            <a:ext cx="4220308" cy="3373438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3907" name="Rectangle 3"/>
          <p:cNvSpPr>
            <a:spLocks noChangeArrowheads="1"/>
          </p:cNvSpPr>
          <p:nvPr/>
        </p:nvSpPr>
        <p:spPr bwMode="auto">
          <a:xfrm>
            <a:off x="685800" y="-228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4400" dirty="0">
                <a:solidFill>
                  <a:schemeClr val="tx2"/>
                </a:solidFill>
              </a:rPr>
              <a:t>Destructors</a:t>
            </a:r>
          </a:p>
        </p:txBody>
      </p:sp>
      <p:sp>
        <p:nvSpPr>
          <p:cNvPr id="123908" name="Rectangle 4"/>
          <p:cNvSpPr>
            <a:spLocks noChangeArrowheads="1"/>
          </p:cNvSpPr>
          <p:nvPr/>
        </p:nvSpPr>
        <p:spPr bwMode="auto">
          <a:xfrm>
            <a:off x="0" y="838200"/>
            <a:ext cx="9144000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tabLst>
                <a:tab pos="228600" algn="l"/>
              </a:tabLst>
            </a:pPr>
            <a:r>
              <a:rPr lang="en-US" dirty="0">
                <a:cs typeface="Courier New" pitchFamily="49" charset="0"/>
              </a:rPr>
              <a:t>Just as every class has a </a:t>
            </a:r>
            <a:r>
              <a:rPr lang="en-US" dirty="0">
                <a:solidFill>
                  <a:schemeClr val="accent2"/>
                </a:solidFill>
                <a:cs typeface="Courier New" pitchFamily="49" charset="0"/>
              </a:rPr>
              <a:t>constructor</a:t>
            </a:r>
            <a:r>
              <a:rPr lang="en-US" dirty="0">
                <a:cs typeface="Courier New" pitchFamily="49" charset="0"/>
              </a:rPr>
              <a:t>, every class also has a </a:t>
            </a:r>
            <a:br>
              <a:rPr lang="en-US" dirty="0">
                <a:cs typeface="Courier New" pitchFamily="49" charset="0"/>
              </a:rPr>
            </a:br>
            <a:r>
              <a:rPr lang="en-US" dirty="0">
                <a:solidFill>
                  <a:srgbClr val="990000"/>
                </a:solidFill>
                <a:cs typeface="Courier New" pitchFamily="49" charset="0"/>
              </a:rPr>
              <a:t>destructor function</a:t>
            </a:r>
            <a:r>
              <a:rPr lang="en-US" dirty="0">
                <a:cs typeface="Courier New" pitchFamily="49" charset="0"/>
              </a:rPr>
              <a:t> (it may have </a:t>
            </a:r>
            <a:r>
              <a:rPr lang="en-US" i="1" dirty="0">
                <a:solidFill>
                  <a:srgbClr val="FF0000"/>
                </a:solidFill>
                <a:cs typeface="Courier New" pitchFamily="49" charset="0"/>
              </a:rPr>
              <a:t>only one </a:t>
            </a:r>
            <a:r>
              <a:rPr lang="en-US" dirty="0">
                <a:cs typeface="Courier New" pitchFamily="49" charset="0"/>
              </a:rPr>
              <a:t>of these).</a:t>
            </a:r>
            <a:endParaRPr lang="en-US" dirty="0"/>
          </a:p>
          <a:p>
            <a:pPr eaLnBrk="0" hangingPunct="0">
              <a:tabLst>
                <a:tab pos="228600" algn="l"/>
              </a:tabLst>
            </a:pPr>
            <a:endParaRPr lang="en-US" dirty="0"/>
          </a:p>
        </p:txBody>
      </p:sp>
      <p:sp>
        <p:nvSpPr>
          <p:cNvPr id="123909" name="Rectangle 5"/>
          <p:cNvSpPr>
            <a:spLocks noChangeArrowheads="1"/>
          </p:cNvSpPr>
          <p:nvPr/>
        </p:nvSpPr>
        <p:spPr bwMode="auto">
          <a:xfrm>
            <a:off x="0" y="1682262"/>
            <a:ext cx="914400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tabLst>
                <a:tab pos="228600" algn="l"/>
              </a:tabLst>
            </a:pPr>
            <a:r>
              <a:rPr lang="en-US" dirty="0">
                <a:cs typeface="Courier New" pitchFamily="49" charset="0"/>
              </a:rPr>
              <a:t>The job of the </a:t>
            </a:r>
            <a:r>
              <a:rPr lang="en-US" dirty="0">
                <a:solidFill>
                  <a:srgbClr val="FF0000"/>
                </a:solidFill>
                <a:cs typeface="Courier New" pitchFamily="49" charset="0"/>
              </a:rPr>
              <a:t>destructor</a:t>
            </a:r>
            <a:r>
              <a:rPr lang="en-US" dirty="0">
                <a:cs typeface="Courier New" pitchFamily="49" charset="0"/>
              </a:rPr>
              <a:t> is to de-initialize or </a:t>
            </a:r>
            <a:r>
              <a:rPr lang="en-US" u="sng" dirty="0">
                <a:solidFill>
                  <a:schemeClr val="accent2"/>
                </a:solidFill>
                <a:cs typeface="Courier New" pitchFamily="49" charset="0"/>
              </a:rPr>
              <a:t>destruct</a:t>
            </a:r>
            <a:r>
              <a:rPr lang="en-US" dirty="0">
                <a:cs typeface="Courier New" pitchFamily="49" charset="0"/>
              </a:rPr>
              <a:t> </a:t>
            </a:r>
            <a:br>
              <a:rPr lang="en-US" dirty="0">
                <a:cs typeface="Courier New" pitchFamily="49" charset="0"/>
              </a:rPr>
            </a:br>
            <a:r>
              <a:rPr lang="en-US" dirty="0">
                <a:cs typeface="Courier New" pitchFamily="49" charset="0"/>
              </a:rPr>
              <a:t>a class variable</a:t>
            </a:r>
            <a:r>
              <a:rPr lang="en-US" dirty="0">
                <a:solidFill>
                  <a:srgbClr val="990000"/>
                </a:solidFill>
                <a:cs typeface="Courier New" pitchFamily="49" charset="0"/>
              </a:rPr>
              <a:t> </a:t>
            </a:r>
            <a:r>
              <a:rPr lang="en-US" dirty="0">
                <a:cs typeface="Courier New" pitchFamily="49" charset="0"/>
              </a:rPr>
              <a:t>when it </a:t>
            </a:r>
            <a:r>
              <a:rPr lang="en-US" dirty="0">
                <a:solidFill>
                  <a:srgbClr val="006666"/>
                </a:solidFill>
                <a:cs typeface="Courier New" pitchFamily="49" charset="0"/>
              </a:rPr>
              <a:t>goes away</a:t>
            </a:r>
            <a:r>
              <a:rPr lang="en-US" dirty="0">
                <a:cs typeface="Courier New" pitchFamily="49" charset="0"/>
              </a:rPr>
              <a:t>.</a:t>
            </a:r>
            <a:endParaRPr lang="en-US" dirty="0"/>
          </a:p>
        </p:txBody>
      </p:sp>
      <p:sp>
        <p:nvSpPr>
          <p:cNvPr id="123911" name="Rectangle 7"/>
          <p:cNvSpPr>
            <a:spLocks noChangeArrowheads="1"/>
          </p:cNvSpPr>
          <p:nvPr/>
        </p:nvSpPr>
        <p:spPr bwMode="auto">
          <a:xfrm>
            <a:off x="199295" y="3263168"/>
            <a:ext cx="4232031" cy="341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SomeClass</a:t>
            </a:r>
            <a:endParaRPr lang="en-US" sz="1200" dirty="0"/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{</a:t>
            </a:r>
            <a:endParaRPr lang="en-US" sz="1200" dirty="0"/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public:</a:t>
            </a: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private: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…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};</a:t>
            </a:r>
            <a:endParaRPr lang="en-US" sz="1200" dirty="0"/>
          </a:p>
        </p:txBody>
      </p:sp>
      <p:sp>
        <p:nvSpPr>
          <p:cNvPr id="123912" name="Text Box 8"/>
          <p:cNvSpPr txBox="1">
            <a:spLocks noChangeArrowheads="1"/>
          </p:cNvSpPr>
          <p:nvPr/>
        </p:nvSpPr>
        <p:spPr bwMode="auto">
          <a:xfrm>
            <a:off x="812555" y="2488582"/>
            <a:ext cx="7610475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Here’s how we define a </a:t>
            </a:r>
            <a:r>
              <a:rPr lang="en-US" dirty="0">
                <a:solidFill>
                  <a:srgbClr val="FF0000"/>
                </a:solidFill>
              </a:rPr>
              <a:t>destructor </a:t>
            </a:r>
            <a:r>
              <a:rPr lang="en-US" dirty="0"/>
              <a:t>directly inside our class definition…</a:t>
            </a:r>
          </a:p>
        </p:txBody>
      </p:sp>
      <p:sp>
        <p:nvSpPr>
          <p:cNvPr id="14" name="Rectangle 7"/>
          <p:cNvSpPr>
            <a:spLocks noChangeArrowheads="1"/>
          </p:cNvSpPr>
          <p:nvPr/>
        </p:nvSpPr>
        <p:spPr bwMode="auto">
          <a:xfrm>
            <a:off x="357553" y="4118313"/>
            <a:ext cx="4232031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tabLst>
                <a:tab pos="228600" algn="l"/>
              </a:tabLst>
            </a:pPr>
            <a:r>
              <a:rPr lang="en-US" sz="2400" b="1" dirty="0">
                <a:solidFill>
                  <a:srgbClr val="6600CC"/>
                </a:solidFill>
                <a:latin typeface="Courier New" pitchFamily="49" charset="0"/>
                <a:cs typeface="Courier New" pitchFamily="49" charset="0"/>
              </a:rPr>
              <a:t>~</a:t>
            </a:r>
            <a:r>
              <a:rPr lang="en-US" sz="1800" b="1" dirty="0" err="1">
                <a:solidFill>
                  <a:srgbClr val="6600CC"/>
                </a:solidFill>
                <a:latin typeface="Courier New" pitchFamily="49" charset="0"/>
                <a:cs typeface="Courier New" pitchFamily="49" charset="0"/>
              </a:rPr>
              <a:t>SomeClass</a:t>
            </a:r>
            <a:r>
              <a:rPr lang="en-US" sz="1800" b="1" dirty="0">
                <a:solidFill>
                  <a:srgbClr val="6600CC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solidFill>
                  <a:srgbClr val="6600CC"/>
                </a:solidFill>
                <a:latin typeface="Courier New" pitchFamily="49" charset="0"/>
                <a:cs typeface="Courier New" pitchFamily="49" charset="0"/>
              </a:rPr>
              <a:t>{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solidFill>
                  <a:srgbClr val="6600CC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8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// your destructor</a:t>
            </a:r>
            <a:br>
              <a:rPr lang="en-US" sz="18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8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  // code goes here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solidFill>
                  <a:srgbClr val="6600CC"/>
                </a:solidFill>
                <a:latin typeface="Courier New" pitchFamily="49" charset="0"/>
                <a:cs typeface="Courier New" pitchFamily="49" charset="0"/>
              </a:rPr>
              <a:t>}</a:t>
            </a:r>
            <a:endParaRPr lang="en-US" sz="1200" dirty="0">
              <a:solidFill>
                <a:srgbClr val="6600CC"/>
              </a:solidFill>
            </a:endParaRPr>
          </a:p>
        </p:txBody>
      </p:sp>
      <p:sp>
        <p:nvSpPr>
          <p:cNvPr id="16" name="AutoShape 97"/>
          <p:cNvSpPr>
            <a:spLocks noChangeArrowheads="1"/>
          </p:cNvSpPr>
          <p:nvPr/>
        </p:nvSpPr>
        <p:spPr bwMode="auto">
          <a:xfrm>
            <a:off x="4730260" y="4636313"/>
            <a:ext cx="4226167" cy="1799656"/>
          </a:xfrm>
          <a:prstGeom prst="wedgeRoundRectCallout">
            <a:avLst>
              <a:gd name="adj1" fmla="val -121792"/>
              <a:gd name="adj2" fmla="val -56497"/>
              <a:gd name="adj3" fmla="val 16667"/>
            </a:avLst>
          </a:prstGeom>
          <a:solidFill>
            <a:srgbClr val="E5F2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/>
          <a:lstStyle/>
          <a:p>
            <a:pPr algn="ctr"/>
            <a:r>
              <a:rPr lang="en-US" sz="2400" dirty="0"/>
              <a:t>To define a destructor function, place a </a:t>
            </a:r>
            <a:r>
              <a:rPr lang="en-US" sz="2400" dirty="0">
                <a:solidFill>
                  <a:srgbClr val="6600CC"/>
                </a:solidFill>
              </a:rPr>
              <a:t>tilde ~ </a:t>
            </a:r>
            <a:r>
              <a:rPr lang="en-US" sz="2400" dirty="0"/>
              <a:t>character in front of the </a:t>
            </a:r>
            <a:r>
              <a:rPr lang="en-US" sz="2400" dirty="0">
                <a:solidFill>
                  <a:srgbClr val="6600CC"/>
                </a:solidFill>
              </a:rPr>
              <a:t>name</a:t>
            </a:r>
            <a:r>
              <a:rPr lang="en-US" sz="2400" dirty="0"/>
              <a:t> of the class.</a:t>
            </a:r>
            <a:endParaRPr lang="en-US" sz="2400" dirty="0">
              <a:solidFill>
                <a:srgbClr val="6600CC"/>
              </a:solidFill>
            </a:endParaRPr>
          </a:p>
        </p:txBody>
      </p:sp>
      <p:sp>
        <p:nvSpPr>
          <p:cNvPr id="18" name="AutoShape 97"/>
          <p:cNvSpPr>
            <a:spLocks noChangeArrowheads="1"/>
          </p:cNvSpPr>
          <p:nvPr/>
        </p:nvSpPr>
        <p:spPr bwMode="auto">
          <a:xfrm>
            <a:off x="4617792" y="2362200"/>
            <a:ext cx="4226167" cy="2127739"/>
          </a:xfrm>
          <a:prstGeom prst="wedgeRoundRectCallout">
            <a:avLst>
              <a:gd name="adj1" fmla="val -143429"/>
              <a:gd name="adj2" fmla="val 39007"/>
              <a:gd name="adj3" fmla="val 16667"/>
            </a:avLst>
          </a:prstGeom>
          <a:solidFill>
            <a:srgbClr val="E5F2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/>
          <a:lstStyle/>
          <a:p>
            <a:pPr algn="ctr"/>
            <a:r>
              <a:rPr lang="en-US" sz="2400" dirty="0"/>
              <a:t>It looks just like a </a:t>
            </a:r>
            <a:r>
              <a:rPr lang="en-US" sz="2400" dirty="0">
                <a:solidFill>
                  <a:srgbClr val="6600CC"/>
                </a:solidFill>
              </a:rPr>
              <a:t>constructor</a:t>
            </a:r>
            <a:r>
              <a:rPr lang="en-US" sz="2400" dirty="0"/>
              <a:t> function except for the </a:t>
            </a:r>
            <a:r>
              <a:rPr lang="en-US" sz="2400" dirty="0">
                <a:solidFill>
                  <a:srgbClr val="6600CC"/>
                </a:solidFill>
              </a:rPr>
              <a:t>tilde ~ </a:t>
            </a:r>
            <a:r>
              <a:rPr lang="en-US" sz="2400" dirty="0"/>
              <a:t>which identifies it as a destructor.</a:t>
            </a:r>
            <a:endParaRPr lang="en-US" sz="2400" dirty="0">
              <a:solidFill>
                <a:srgbClr val="6600CC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3908" grpId="0"/>
      <p:bldP spid="123909" grpId="0"/>
      <p:bldP spid="123912" grpId="0"/>
      <p:bldP spid="14" grpId="0"/>
      <p:bldP spid="16" grpId="0" animBg="1"/>
      <p:bldP spid="16" grpId="1" animBg="1"/>
      <p:bldP spid="18" grpId="0" animBg="1"/>
      <p:bldP spid="18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7" name="Rectangle 3"/>
          <p:cNvSpPr>
            <a:spLocks noChangeArrowheads="1"/>
          </p:cNvSpPr>
          <p:nvPr/>
        </p:nvSpPr>
        <p:spPr bwMode="auto">
          <a:xfrm>
            <a:off x="685800" y="-228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4400" dirty="0">
                <a:solidFill>
                  <a:schemeClr val="tx2"/>
                </a:solidFill>
              </a:rPr>
              <a:t>Destructors</a:t>
            </a:r>
          </a:p>
        </p:txBody>
      </p:sp>
      <p:sp>
        <p:nvSpPr>
          <p:cNvPr id="123908" name="Rectangle 4"/>
          <p:cNvSpPr>
            <a:spLocks noChangeArrowheads="1"/>
          </p:cNvSpPr>
          <p:nvPr/>
        </p:nvSpPr>
        <p:spPr bwMode="auto">
          <a:xfrm>
            <a:off x="0" y="838200"/>
            <a:ext cx="9144000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tabLst>
                <a:tab pos="228600" algn="l"/>
              </a:tabLst>
            </a:pPr>
            <a:r>
              <a:rPr lang="en-US" dirty="0">
                <a:cs typeface="Courier New" pitchFamily="49" charset="0"/>
              </a:rPr>
              <a:t>Just as every class has a </a:t>
            </a:r>
            <a:r>
              <a:rPr lang="en-US" dirty="0">
                <a:solidFill>
                  <a:schemeClr val="accent2"/>
                </a:solidFill>
                <a:cs typeface="Courier New" pitchFamily="49" charset="0"/>
              </a:rPr>
              <a:t>constructor</a:t>
            </a:r>
            <a:r>
              <a:rPr lang="en-US" dirty="0">
                <a:cs typeface="Courier New" pitchFamily="49" charset="0"/>
              </a:rPr>
              <a:t>, every class also has a </a:t>
            </a:r>
            <a:br>
              <a:rPr lang="en-US" dirty="0">
                <a:cs typeface="Courier New" pitchFamily="49" charset="0"/>
              </a:rPr>
            </a:br>
            <a:r>
              <a:rPr lang="en-US" dirty="0">
                <a:solidFill>
                  <a:srgbClr val="990000"/>
                </a:solidFill>
                <a:cs typeface="Courier New" pitchFamily="49" charset="0"/>
              </a:rPr>
              <a:t>destructor function</a:t>
            </a:r>
            <a:r>
              <a:rPr lang="en-US" dirty="0">
                <a:cs typeface="Courier New" pitchFamily="49" charset="0"/>
              </a:rPr>
              <a:t> (it may have </a:t>
            </a:r>
            <a:r>
              <a:rPr lang="en-US" i="1" dirty="0">
                <a:solidFill>
                  <a:srgbClr val="FF0000"/>
                </a:solidFill>
                <a:cs typeface="Courier New" pitchFamily="49" charset="0"/>
              </a:rPr>
              <a:t>only one </a:t>
            </a:r>
            <a:r>
              <a:rPr lang="en-US" dirty="0">
                <a:cs typeface="Courier New" pitchFamily="49" charset="0"/>
              </a:rPr>
              <a:t>of these).</a:t>
            </a:r>
            <a:endParaRPr lang="en-US" dirty="0"/>
          </a:p>
          <a:p>
            <a:pPr eaLnBrk="0" hangingPunct="0">
              <a:tabLst>
                <a:tab pos="228600" algn="l"/>
              </a:tabLst>
            </a:pPr>
            <a:endParaRPr lang="en-US" dirty="0"/>
          </a:p>
        </p:txBody>
      </p:sp>
      <p:sp>
        <p:nvSpPr>
          <p:cNvPr id="123909" name="Rectangle 5"/>
          <p:cNvSpPr>
            <a:spLocks noChangeArrowheads="1"/>
          </p:cNvSpPr>
          <p:nvPr/>
        </p:nvSpPr>
        <p:spPr bwMode="auto">
          <a:xfrm>
            <a:off x="0" y="1682262"/>
            <a:ext cx="914400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tabLst>
                <a:tab pos="228600" algn="l"/>
              </a:tabLst>
            </a:pPr>
            <a:r>
              <a:rPr lang="en-US" dirty="0">
                <a:cs typeface="Courier New" pitchFamily="49" charset="0"/>
              </a:rPr>
              <a:t>The job of the </a:t>
            </a:r>
            <a:r>
              <a:rPr lang="en-US" dirty="0">
                <a:solidFill>
                  <a:srgbClr val="FF0000"/>
                </a:solidFill>
                <a:cs typeface="Courier New" pitchFamily="49" charset="0"/>
              </a:rPr>
              <a:t>destructor</a:t>
            </a:r>
            <a:r>
              <a:rPr lang="en-US" dirty="0">
                <a:cs typeface="Courier New" pitchFamily="49" charset="0"/>
              </a:rPr>
              <a:t> is to de-initialize or </a:t>
            </a:r>
            <a:r>
              <a:rPr lang="en-US" u="sng" dirty="0">
                <a:solidFill>
                  <a:schemeClr val="accent2"/>
                </a:solidFill>
                <a:cs typeface="Courier New" pitchFamily="49" charset="0"/>
              </a:rPr>
              <a:t>destruct</a:t>
            </a:r>
            <a:r>
              <a:rPr lang="en-US" dirty="0">
                <a:cs typeface="Courier New" pitchFamily="49" charset="0"/>
              </a:rPr>
              <a:t> </a:t>
            </a:r>
            <a:br>
              <a:rPr lang="en-US" dirty="0">
                <a:cs typeface="Courier New" pitchFamily="49" charset="0"/>
              </a:rPr>
            </a:br>
            <a:r>
              <a:rPr lang="en-US" dirty="0">
                <a:cs typeface="Courier New" pitchFamily="49" charset="0"/>
              </a:rPr>
              <a:t>a class variable</a:t>
            </a:r>
            <a:r>
              <a:rPr lang="en-US" dirty="0">
                <a:solidFill>
                  <a:srgbClr val="990000"/>
                </a:solidFill>
                <a:cs typeface="Courier New" pitchFamily="49" charset="0"/>
              </a:rPr>
              <a:t> </a:t>
            </a:r>
            <a:r>
              <a:rPr lang="en-US" dirty="0">
                <a:cs typeface="Courier New" pitchFamily="49" charset="0"/>
              </a:rPr>
              <a:t>when it </a:t>
            </a:r>
            <a:r>
              <a:rPr lang="en-US" dirty="0">
                <a:solidFill>
                  <a:srgbClr val="006666"/>
                </a:solidFill>
                <a:cs typeface="Courier New" pitchFamily="49" charset="0"/>
              </a:rPr>
              <a:t>goes away</a:t>
            </a:r>
            <a:r>
              <a:rPr lang="en-US" dirty="0">
                <a:cs typeface="Courier New" pitchFamily="49" charset="0"/>
              </a:rPr>
              <a:t>.</a:t>
            </a:r>
            <a:endParaRPr lang="en-US" dirty="0"/>
          </a:p>
        </p:txBody>
      </p:sp>
      <p:sp>
        <p:nvSpPr>
          <p:cNvPr id="123912" name="Text Box 8"/>
          <p:cNvSpPr txBox="1">
            <a:spLocks noChangeArrowheads="1"/>
          </p:cNvSpPr>
          <p:nvPr/>
        </p:nvSpPr>
        <p:spPr bwMode="auto">
          <a:xfrm>
            <a:off x="812555" y="2488582"/>
            <a:ext cx="7610475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Here’s how we define a </a:t>
            </a:r>
            <a:r>
              <a:rPr lang="en-US" dirty="0">
                <a:solidFill>
                  <a:srgbClr val="FF0000"/>
                </a:solidFill>
              </a:rPr>
              <a:t>destructor </a:t>
            </a:r>
            <a:r>
              <a:rPr lang="en-US" dirty="0"/>
              <a:t>directly inside our class definition…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199295" y="3263168"/>
            <a:ext cx="4390289" cy="3433763"/>
            <a:chOff x="199295" y="3263168"/>
            <a:chExt cx="4390289" cy="3433763"/>
          </a:xfrm>
        </p:grpSpPr>
        <p:sp>
          <p:nvSpPr>
            <p:cNvPr id="123906" name="Rectangle 2"/>
            <p:cNvSpPr>
              <a:spLocks noChangeArrowheads="1"/>
            </p:cNvSpPr>
            <p:nvPr/>
          </p:nvSpPr>
          <p:spPr bwMode="auto">
            <a:xfrm>
              <a:off x="211018" y="3323493"/>
              <a:ext cx="4220308" cy="3373438"/>
            </a:xfrm>
            <a:prstGeom prst="rect">
              <a:avLst/>
            </a:prstGeom>
            <a:solidFill>
              <a:srgbClr val="CC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3911" name="Rectangle 7"/>
            <p:cNvSpPr>
              <a:spLocks noChangeArrowheads="1"/>
            </p:cNvSpPr>
            <p:nvPr/>
          </p:nvSpPr>
          <p:spPr bwMode="auto">
            <a:xfrm>
              <a:off x="199295" y="3263168"/>
              <a:ext cx="4232031" cy="34163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>
                <a:tabLst>
                  <a:tab pos="228600" algn="l"/>
                </a:tabLst>
              </a:pP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class </a:t>
              </a:r>
              <a:r>
                <a:rPr lang="en-US" sz="1800" b="1" dirty="0" err="1">
                  <a:latin typeface="Courier New" pitchFamily="49" charset="0"/>
                  <a:cs typeface="Courier New" pitchFamily="49" charset="0"/>
                </a:rPr>
                <a:t>SomeClass</a:t>
              </a:r>
              <a:endParaRPr lang="en-US" sz="1200" dirty="0"/>
            </a:p>
            <a:p>
              <a:pPr eaLnBrk="0" hangingPunct="0">
                <a:tabLst>
                  <a:tab pos="228600" algn="l"/>
                </a:tabLst>
              </a:pP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{</a:t>
              </a:r>
              <a:endParaRPr lang="en-US" sz="1200" dirty="0"/>
            </a:p>
            <a:p>
              <a:pPr eaLnBrk="0" hangingPunct="0">
                <a:tabLst>
                  <a:tab pos="228600" algn="l"/>
                </a:tabLst>
              </a:pP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public:</a:t>
              </a:r>
            </a:p>
            <a:p>
              <a:pPr eaLnBrk="0" hangingPunct="0">
                <a:tabLst>
                  <a:tab pos="228600" algn="l"/>
                </a:tabLst>
              </a:pPr>
              <a:endParaRPr lang="en-US" sz="1800" b="1" dirty="0">
                <a:latin typeface="Courier New" pitchFamily="49" charset="0"/>
                <a:cs typeface="Courier New" pitchFamily="49" charset="0"/>
              </a:endParaRPr>
            </a:p>
            <a:p>
              <a:pPr eaLnBrk="0" hangingPunct="0">
                <a:tabLst>
                  <a:tab pos="228600" algn="l"/>
                </a:tabLst>
              </a:pPr>
              <a:endParaRPr lang="en-US" sz="1800" b="1" dirty="0">
                <a:latin typeface="Courier New" pitchFamily="49" charset="0"/>
                <a:cs typeface="Courier New" pitchFamily="49" charset="0"/>
              </a:endParaRPr>
            </a:p>
            <a:p>
              <a:pPr eaLnBrk="0" hangingPunct="0">
                <a:tabLst>
                  <a:tab pos="228600" algn="l"/>
                </a:tabLst>
              </a:pPr>
              <a:endParaRPr lang="en-US" sz="1800" b="1" dirty="0">
                <a:latin typeface="Courier New" pitchFamily="49" charset="0"/>
                <a:cs typeface="Courier New" pitchFamily="49" charset="0"/>
              </a:endParaRPr>
            </a:p>
            <a:p>
              <a:pPr eaLnBrk="0" hangingPunct="0">
                <a:tabLst>
                  <a:tab pos="228600" algn="l"/>
                </a:tabLst>
              </a:pPr>
              <a:endParaRPr lang="en-US" sz="1800" b="1" dirty="0">
                <a:latin typeface="Courier New" pitchFamily="49" charset="0"/>
                <a:cs typeface="Courier New" pitchFamily="49" charset="0"/>
              </a:endParaRPr>
            </a:p>
            <a:p>
              <a:pPr eaLnBrk="0" hangingPunct="0">
                <a:tabLst>
                  <a:tab pos="228600" algn="l"/>
                </a:tabLst>
              </a:pPr>
              <a:endParaRPr lang="en-US" sz="1800" b="1" dirty="0">
                <a:latin typeface="Courier New" pitchFamily="49" charset="0"/>
                <a:cs typeface="Courier New" pitchFamily="49" charset="0"/>
              </a:endParaRPr>
            </a:p>
            <a:p>
              <a:pPr eaLnBrk="0" hangingPunct="0">
                <a:tabLst>
                  <a:tab pos="228600" algn="l"/>
                </a:tabLst>
              </a:pPr>
              <a:endParaRPr lang="en-US" sz="1800" b="1" dirty="0">
                <a:latin typeface="Courier New" pitchFamily="49" charset="0"/>
                <a:cs typeface="Courier New" pitchFamily="49" charset="0"/>
              </a:endParaRPr>
            </a:p>
            <a:p>
              <a:pPr eaLnBrk="0" hangingPunct="0">
                <a:tabLst>
                  <a:tab pos="228600" algn="l"/>
                </a:tabLst>
              </a:pP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private:</a:t>
              </a:r>
            </a:p>
            <a:p>
              <a:pPr eaLnBrk="0" hangingPunct="0">
                <a:tabLst>
                  <a:tab pos="228600" algn="l"/>
                </a:tabLst>
              </a:pP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   …</a:t>
              </a:r>
            </a:p>
            <a:p>
              <a:pPr eaLnBrk="0" hangingPunct="0">
                <a:tabLst>
                  <a:tab pos="228600" algn="l"/>
                </a:tabLst>
              </a:pP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};</a:t>
              </a:r>
              <a:endParaRPr lang="en-US" sz="1200" dirty="0"/>
            </a:p>
          </p:txBody>
        </p:sp>
        <p:sp>
          <p:nvSpPr>
            <p:cNvPr id="14" name="Rectangle 7"/>
            <p:cNvSpPr>
              <a:spLocks noChangeArrowheads="1"/>
            </p:cNvSpPr>
            <p:nvPr/>
          </p:nvSpPr>
          <p:spPr bwMode="auto">
            <a:xfrm>
              <a:off x="357553" y="4118313"/>
              <a:ext cx="4232031" cy="156966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>
                <a:tabLst>
                  <a:tab pos="228600" algn="l"/>
                </a:tabLst>
              </a:pPr>
              <a:r>
                <a:rPr lang="en-US" sz="2400" b="1" dirty="0">
                  <a:solidFill>
                    <a:srgbClr val="6600CC"/>
                  </a:solidFill>
                  <a:latin typeface="Courier New" pitchFamily="49" charset="0"/>
                  <a:cs typeface="Courier New" pitchFamily="49" charset="0"/>
                </a:rPr>
                <a:t>~</a:t>
              </a:r>
              <a:r>
                <a:rPr lang="en-US" sz="1800" b="1" dirty="0" err="1">
                  <a:solidFill>
                    <a:srgbClr val="6600CC"/>
                  </a:solidFill>
                  <a:latin typeface="Courier New" pitchFamily="49" charset="0"/>
                  <a:cs typeface="Courier New" pitchFamily="49" charset="0"/>
                </a:rPr>
                <a:t>SomeClass</a:t>
              </a:r>
              <a:r>
                <a:rPr lang="en-US" sz="1800" b="1" dirty="0">
                  <a:solidFill>
                    <a:srgbClr val="6600CC"/>
                  </a:solidFill>
                  <a:latin typeface="Courier New" pitchFamily="49" charset="0"/>
                  <a:cs typeface="Courier New" pitchFamily="49" charset="0"/>
                </a:rPr>
                <a:t>()</a:t>
              </a:r>
            </a:p>
            <a:p>
              <a:pPr>
                <a:tabLst>
                  <a:tab pos="228600" algn="l"/>
                </a:tabLst>
              </a:pPr>
              <a:r>
                <a:rPr lang="en-US" sz="1800" b="1" dirty="0">
                  <a:solidFill>
                    <a:srgbClr val="6600CC"/>
                  </a:solidFill>
                  <a:latin typeface="Courier New" pitchFamily="49" charset="0"/>
                  <a:cs typeface="Courier New" pitchFamily="49" charset="0"/>
                </a:rPr>
                <a:t>{</a:t>
              </a:r>
            </a:p>
            <a:p>
              <a:pPr>
                <a:tabLst>
                  <a:tab pos="228600" algn="l"/>
                </a:tabLst>
              </a:pPr>
              <a:r>
                <a:rPr lang="en-US" sz="1800" b="1" dirty="0">
                  <a:solidFill>
                    <a:srgbClr val="6600CC"/>
                  </a:solidFill>
                  <a:latin typeface="Courier New" pitchFamily="49" charset="0"/>
                  <a:cs typeface="Courier New" pitchFamily="49" charset="0"/>
                </a:rPr>
                <a:t>   </a:t>
              </a:r>
              <a:r>
                <a:rPr lang="en-US" sz="1800" b="1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// your destructor</a:t>
              </a:r>
              <a:br>
                <a:rPr lang="en-US" sz="1800" b="1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en-US" sz="1800" b="1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   // code goes here</a:t>
              </a:r>
            </a:p>
            <a:p>
              <a:pPr>
                <a:tabLst>
                  <a:tab pos="228600" algn="l"/>
                </a:tabLst>
              </a:pPr>
              <a:r>
                <a:rPr lang="en-US" sz="1800" b="1" dirty="0">
                  <a:solidFill>
                    <a:srgbClr val="6600CC"/>
                  </a:solidFill>
                  <a:latin typeface="Courier New" pitchFamily="49" charset="0"/>
                  <a:cs typeface="Courier New" pitchFamily="49" charset="0"/>
                </a:rPr>
                <a:t>}</a:t>
              </a:r>
              <a:endParaRPr lang="en-US" sz="1200" dirty="0">
                <a:solidFill>
                  <a:srgbClr val="6600CC"/>
                </a:solidFill>
              </a:endParaRPr>
            </a:p>
          </p:txBody>
        </p:sp>
      </p:grpSp>
      <p:sp>
        <p:nvSpPr>
          <p:cNvPr id="11" name="Text Box 8"/>
          <p:cNvSpPr txBox="1">
            <a:spLocks noChangeArrowheads="1"/>
          </p:cNvSpPr>
          <p:nvPr/>
        </p:nvSpPr>
        <p:spPr bwMode="auto">
          <a:xfrm>
            <a:off x="867507" y="2488582"/>
            <a:ext cx="7584831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You can also define a </a:t>
            </a:r>
            <a:r>
              <a:rPr lang="en-US" dirty="0">
                <a:solidFill>
                  <a:srgbClr val="FF0000"/>
                </a:solidFill>
              </a:rPr>
              <a:t>destructor </a:t>
            </a:r>
            <a:r>
              <a:rPr lang="en-US" dirty="0"/>
              <a:t>outside </a:t>
            </a:r>
            <a:br>
              <a:rPr lang="en-US" dirty="0"/>
            </a:br>
            <a:r>
              <a:rPr lang="en-US" dirty="0"/>
              <a:t>your class definition…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4595450" y="3323493"/>
            <a:ext cx="4249611" cy="3373438"/>
            <a:chOff x="4595450" y="3323493"/>
            <a:chExt cx="4249611" cy="3373438"/>
          </a:xfrm>
        </p:grpSpPr>
        <p:sp>
          <p:nvSpPr>
            <p:cNvPr id="12" name="Rectangle 2"/>
            <p:cNvSpPr>
              <a:spLocks noChangeArrowheads="1"/>
            </p:cNvSpPr>
            <p:nvPr/>
          </p:nvSpPr>
          <p:spPr bwMode="auto">
            <a:xfrm>
              <a:off x="4595450" y="3323493"/>
              <a:ext cx="4220308" cy="3373438"/>
            </a:xfrm>
            <a:prstGeom prst="rect">
              <a:avLst/>
            </a:prstGeom>
            <a:solidFill>
              <a:srgbClr val="CC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" name="Rectangle 7"/>
            <p:cNvSpPr>
              <a:spLocks noChangeArrowheads="1"/>
            </p:cNvSpPr>
            <p:nvPr/>
          </p:nvSpPr>
          <p:spPr bwMode="auto">
            <a:xfrm>
              <a:off x="4613030" y="3323493"/>
              <a:ext cx="4232031" cy="17543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>
                <a:tabLst>
                  <a:tab pos="228600" algn="l"/>
                </a:tabLst>
              </a:pP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class </a:t>
              </a:r>
              <a:r>
                <a:rPr lang="en-US" sz="1800" b="1" dirty="0" err="1">
                  <a:latin typeface="Courier New" pitchFamily="49" charset="0"/>
                  <a:cs typeface="Courier New" pitchFamily="49" charset="0"/>
                </a:rPr>
                <a:t>SomeClass</a:t>
              </a:r>
              <a:endParaRPr lang="en-US" sz="1200" dirty="0"/>
            </a:p>
            <a:p>
              <a:pPr eaLnBrk="0" hangingPunct="0">
                <a:tabLst>
                  <a:tab pos="228600" algn="l"/>
                </a:tabLst>
              </a:pP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{</a:t>
              </a:r>
              <a:endParaRPr lang="en-US" sz="1200" dirty="0"/>
            </a:p>
            <a:p>
              <a:pPr eaLnBrk="0" hangingPunct="0">
                <a:tabLst>
                  <a:tab pos="228600" algn="l"/>
                </a:tabLst>
              </a:pP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public:</a:t>
              </a:r>
            </a:p>
            <a:p>
              <a:pPr eaLnBrk="0" hangingPunct="0">
                <a:tabLst>
                  <a:tab pos="228600" algn="l"/>
                </a:tabLst>
              </a:pPr>
              <a:br>
                <a:rPr lang="en-US" sz="1800" b="1" dirty="0">
                  <a:latin typeface="Courier New" pitchFamily="49" charset="0"/>
                  <a:cs typeface="Courier New" pitchFamily="49" charset="0"/>
                </a:rPr>
              </a:b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   …</a:t>
              </a:r>
            </a:p>
            <a:p>
              <a:pPr eaLnBrk="0" hangingPunct="0">
                <a:tabLst>
                  <a:tab pos="228600" algn="l"/>
                </a:tabLst>
              </a:pP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};</a:t>
              </a:r>
              <a:endParaRPr lang="en-US" sz="1200" dirty="0"/>
            </a:p>
          </p:txBody>
        </p:sp>
      </p:grpSp>
      <p:sp>
        <p:nvSpPr>
          <p:cNvPr id="15" name="Rectangle 7"/>
          <p:cNvSpPr>
            <a:spLocks noChangeArrowheads="1"/>
          </p:cNvSpPr>
          <p:nvPr/>
        </p:nvSpPr>
        <p:spPr bwMode="auto">
          <a:xfrm>
            <a:off x="366182" y="4118595"/>
            <a:ext cx="3276604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tabLst>
                <a:tab pos="228600" algn="l"/>
              </a:tabLst>
            </a:pPr>
            <a:r>
              <a:rPr lang="en-US" sz="2400" b="1" dirty="0">
                <a:solidFill>
                  <a:srgbClr val="6600CC"/>
                </a:solidFill>
                <a:latin typeface="Courier New" pitchFamily="49" charset="0"/>
                <a:cs typeface="Courier New" pitchFamily="49" charset="0"/>
              </a:rPr>
              <a:t> </a:t>
            </a:r>
            <a:endParaRPr lang="en-US" sz="1800" b="1" dirty="0">
              <a:solidFill>
                <a:srgbClr val="6600CC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tabLst>
                <a:tab pos="228600" algn="l"/>
              </a:tabLst>
            </a:pPr>
            <a:r>
              <a:rPr lang="en-US" sz="1800" b="1" dirty="0">
                <a:solidFill>
                  <a:srgbClr val="6600CC"/>
                </a:solidFill>
                <a:latin typeface="Courier New" pitchFamily="49" charset="0"/>
                <a:cs typeface="Courier New" pitchFamily="49" charset="0"/>
              </a:rPr>
              <a:t>{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solidFill>
                  <a:srgbClr val="6600CC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8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// your destructor</a:t>
            </a:r>
            <a:br>
              <a:rPr lang="en-US" sz="18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8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  // code goes here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solidFill>
                  <a:srgbClr val="6600CC"/>
                </a:solidFill>
                <a:latin typeface="Courier New" pitchFamily="49" charset="0"/>
                <a:cs typeface="Courier New" pitchFamily="49" charset="0"/>
              </a:rPr>
              <a:t>}</a:t>
            </a:r>
            <a:endParaRPr lang="en-US" sz="1200" dirty="0">
              <a:solidFill>
                <a:srgbClr val="6600CC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57553" y="4112890"/>
            <a:ext cx="188545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tabLst>
                <a:tab pos="228600" algn="l"/>
              </a:tabLst>
            </a:pPr>
            <a:r>
              <a:rPr lang="en-US" sz="2400" b="1" dirty="0">
                <a:solidFill>
                  <a:srgbClr val="6600CC"/>
                </a:solidFill>
                <a:latin typeface="Courier New" pitchFamily="49" charset="0"/>
                <a:cs typeface="Courier New" pitchFamily="49" charset="0"/>
              </a:rPr>
              <a:t>~</a:t>
            </a:r>
            <a:r>
              <a:rPr lang="en-US" sz="1800" b="1" dirty="0" err="1">
                <a:solidFill>
                  <a:srgbClr val="6600CC"/>
                </a:solidFill>
                <a:latin typeface="Courier New" pitchFamily="49" charset="0"/>
                <a:cs typeface="Courier New" pitchFamily="49" charset="0"/>
              </a:rPr>
              <a:t>SomeClass</a:t>
            </a:r>
            <a:r>
              <a:rPr lang="en-US" sz="1800" b="1" dirty="0">
                <a:solidFill>
                  <a:srgbClr val="6600CC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sp>
        <p:nvSpPr>
          <p:cNvPr id="17" name="Rectangle 16"/>
          <p:cNvSpPr/>
          <p:nvPr/>
        </p:nvSpPr>
        <p:spPr>
          <a:xfrm>
            <a:off x="366181" y="4117483"/>
            <a:ext cx="188545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tabLst>
                <a:tab pos="228600" algn="l"/>
              </a:tabLst>
            </a:pPr>
            <a:r>
              <a:rPr lang="en-US" sz="2400" b="1" dirty="0">
                <a:solidFill>
                  <a:srgbClr val="6600CC"/>
                </a:solidFill>
                <a:latin typeface="Courier New" pitchFamily="49" charset="0"/>
                <a:cs typeface="Courier New" pitchFamily="49" charset="0"/>
              </a:rPr>
              <a:t>~</a:t>
            </a:r>
            <a:r>
              <a:rPr lang="en-US" sz="1800" b="1" dirty="0" err="1">
                <a:solidFill>
                  <a:srgbClr val="6600CC"/>
                </a:solidFill>
                <a:latin typeface="Courier New" pitchFamily="49" charset="0"/>
                <a:cs typeface="Courier New" pitchFamily="49" charset="0"/>
              </a:rPr>
              <a:t>SomeClass</a:t>
            </a:r>
            <a:r>
              <a:rPr lang="en-US" sz="1800" b="1" dirty="0">
                <a:solidFill>
                  <a:srgbClr val="6600CC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690945" y="4160960"/>
            <a:ext cx="2616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;</a:t>
            </a:r>
          </a:p>
        </p:txBody>
      </p:sp>
      <p:sp>
        <p:nvSpPr>
          <p:cNvPr id="21" name="AutoShape 97"/>
          <p:cNvSpPr>
            <a:spLocks noChangeArrowheads="1"/>
          </p:cNvSpPr>
          <p:nvPr/>
        </p:nvSpPr>
        <p:spPr bwMode="auto">
          <a:xfrm>
            <a:off x="4087451" y="1066800"/>
            <a:ext cx="4470188" cy="1572913"/>
          </a:xfrm>
          <a:prstGeom prst="wedgeRoundRectCallout">
            <a:avLst>
              <a:gd name="adj1" fmla="val -1120"/>
              <a:gd name="adj2" fmla="val 148474"/>
              <a:gd name="adj3" fmla="val 16667"/>
            </a:avLst>
          </a:prstGeom>
          <a:solidFill>
            <a:srgbClr val="E5F2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/>
          <a:lstStyle/>
          <a:p>
            <a:pPr algn="ctr"/>
            <a:br>
              <a:rPr lang="en-US" sz="1100" dirty="0"/>
            </a:br>
            <a:r>
              <a:rPr lang="en-US" dirty="0"/>
              <a:t>First, define a function header for your </a:t>
            </a:r>
            <a:r>
              <a:rPr lang="en-US" dirty="0">
                <a:solidFill>
                  <a:srgbClr val="6600CC"/>
                </a:solidFill>
              </a:rPr>
              <a:t>destructor</a:t>
            </a:r>
            <a:r>
              <a:rPr lang="en-US" dirty="0"/>
              <a:t> inside your class.</a:t>
            </a:r>
            <a:br>
              <a:rPr lang="en-US" dirty="0"/>
            </a:br>
            <a:r>
              <a:rPr lang="en-US" dirty="0"/>
              <a:t>Don’t forget the </a:t>
            </a:r>
            <a:r>
              <a:rPr lang="en-US" dirty="0">
                <a:solidFill>
                  <a:srgbClr val="FF0000"/>
                </a:solidFill>
              </a:rPr>
              <a:t>semicolon</a:t>
            </a:r>
            <a:r>
              <a:rPr lang="en-US" dirty="0"/>
              <a:t>!</a:t>
            </a:r>
            <a:endParaRPr lang="en-US" dirty="0">
              <a:solidFill>
                <a:srgbClr val="6600CC"/>
              </a:solidFill>
            </a:endParaRPr>
          </a:p>
        </p:txBody>
      </p:sp>
      <p:sp>
        <p:nvSpPr>
          <p:cNvPr id="22" name="AutoShape 97"/>
          <p:cNvSpPr>
            <a:spLocks noChangeArrowheads="1"/>
          </p:cNvSpPr>
          <p:nvPr/>
        </p:nvSpPr>
        <p:spPr bwMode="auto">
          <a:xfrm>
            <a:off x="455192" y="1292956"/>
            <a:ext cx="4470188" cy="1572913"/>
          </a:xfrm>
          <a:prstGeom prst="wedgeRoundRectCallout">
            <a:avLst>
              <a:gd name="adj1" fmla="val 80702"/>
              <a:gd name="adj2" fmla="val 201764"/>
              <a:gd name="adj3" fmla="val 16667"/>
            </a:avLst>
          </a:prstGeom>
          <a:solidFill>
            <a:srgbClr val="E5F2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/>
          <a:lstStyle/>
          <a:p>
            <a:pPr algn="ctr"/>
            <a:br>
              <a:rPr lang="en-US" sz="1100" dirty="0"/>
            </a:br>
            <a:r>
              <a:rPr lang="en-US" dirty="0"/>
              <a:t>Then define your actual </a:t>
            </a:r>
            <a:r>
              <a:rPr lang="en-US" dirty="0">
                <a:solidFill>
                  <a:srgbClr val="6600CC"/>
                </a:solidFill>
              </a:rPr>
              <a:t>destructor</a:t>
            </a:r>
            <a:r>
              <a:rPr lang="en-US" dirty="0"/>
              <a:t> function outside the class like this…</a:t>
            </a:r>
            <a:endParaRPr lang="en-US" dirty="0">
              <a:solidFill>
                <a:srgbClr val="6600CC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653857" y="5073623"/>
            <a:ext cx="1701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1" dirty="0" err="1">
                <a:solidFill>
                  <a:srgbClr val="6600CC"/>
                </a:solidFill>
                <a:latin typeface="Courier New" pitchFamily="49" charset="0"/>
                <a:cs typeface="Courier New" pitchFamily="49" charset="0"/>
              </a:rPr>
              <a:t>SomeClass</a:t>
            </a:r>
            <a:r>
              <a:rPr lang="en-US" sz="18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::</a:t>
            </a:r>
            <a:endParaRPr lang="en-US" sz="1800" dirty="0">
              <a:solidFill>
                <a:srgbClr val="FF0000"/>
              </a:solidFill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2315310" y="1482291"/>
            <a:ext cx="4485949" cy="1953928"/>
            <a:chOff x="2315310" y="1482291"/>
            <a:chExt cx="4485949" cy="1953928"/>
          </a:xfrm>
        </p:grpSpPr>
        <p:sp>
          <p:nvSpPr>
            <p:cNvPr id="28" name="AutoShape 97"/>
            <p:cNvSpPr>
              <a:spLocks noChangeArrowheads="1"/>
            </p:cNvSpPr>
            <p:nvPr/>
          </p:nvSpPr>
          <p:spPr bwMode="auto">
            <a:xfrm>
              <a:off x="2315310" y="1482291"/>
              <a:ext cx="4470188" cy="1953928"/>
            </a:xfrm>
            <a:prstGeom prst="wedgeRoundRectCallout">
              <a:avLst>
                <a:gd name="adj1" fmla="val 72735"/>
                <a:gd name="adj2" fmla="val 139974"/>
                <a:gd name="adj3" fmla="val 16667"/>
              </a:avLst>
            </a:prstGeom>
            <a:solidFill>
              <a:srgbClr val="E5F2FF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/>
          </p:spPr>
          <p:txBody>
            <a:bodyPr/>
            <a:lstStyle/>
            <a:p>
              <a:pPr algn="ctr"/>
              <a:br>
                <a:rPr lang="en-US" sz="1100" dirty="0"/>
              </a:br>
              <a:r>
                <a:rPr lang="en-US" dirty="0"/>
                <a:t>Destructors must NOT have an parameters.</a:t>
              </a:r>
              <a:br>
                <a:rPr lang="en-US" dirty="0"/>
              </a:br>
              <a:br>
                <a:rPr lang="en-US" sz="1200" dirty="0"/>
              </a:br>
              <a:r>
                <a:rPr lang="en-US" dirty="0"/>
                <a:t>Destructors must NOT return any value either.</a:t>
              </a:r>
              <a:endParaRPr lang="en-US" dirty="0">
                <a:solidFill>
                  <a:srgbClr val="6600CC"/>
                </a:solidFill>
              </a:endParaRPr>
            </a:p>
          </p:txBody>
        </p:sp>
        <p:sp>
          <p:nvSpPr>
            <p:cNvPr id="29" name="AutoShape 97"/>
            <p:cNvSpPr>
              <a:spLocks noChangeArrowheads="1"/>
            </p:cNvSpPr>
            <p:nvPr/>
          </p:nvSpPr>
          <p:spPr bwMode="auto">
            <a:xfrm>
              <a:off x="2331071" y="1482291"/>
              <a:ext cx="4470188" cy="1953928"/>
            </a:xfrm>
            <a:prstGeom prst="wedgeRoundRectCallout">
              <a:avLst>
                <a:gd name="adj1" fmla="val -56457"/>
                <a:gd name="adj2" fmla="val 90221"/>
                <a:gd name="adj3" fmla="val 16667"/>
              </a:avLst>
            </a:prstGeom>
            <a:solidFill>
              <a:srgbClr val="E5F2FF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/>
          </p:spPr>
          <p:txBody>
            <a:bodyPr/>
            <a:lstStyle/>
            <a:p>
              <a:pPr algn="ctr"/>
              <a:br>
                <a:rPr lang="en-US" sz="1100" dirty="0"/>
              </a:br>
              <a:r>
                <a:rPr lang="en-US" dirty="0"/>
                <a:t>Destructors must </a:t>
              </a:r>
              <a:r>
                <a:rPr lang="en-US" dirty="0">
                  <a:solidFill>
                    <a:srgbClr val="FF0000"/>
                  </a:solidFill>
                </a:rPr>
                <a:t>NOT</a:t>
              </a:r>
              <a:r>
                <a:rPr lang="en-US" dirty="0"/>
                <a:t> </a:t>
              </a:r>
              <a:r>
                <a:rPr lang="en-US" dirty="0">
                  <a:solidFill>
                    <a:srgbClr val="FF0000"/>
                  </a:solidFill>
                </a:rPr>
                <a:t>have</a:t>
              </a:r>
              <a:r>
                <a:rPr lang="en-US" dirty="0"/>
                <a:t> any </a:t>
              </a:r>
              <a:r>
                <a:rPr lang="en-US" dirty="0">
                  <a:solidFill>
                    <a:srgbClr val="FF0000"/>
                  </a:solidFill>
                </a:rPr>
                <a:t>parameters</a:t>
              </a:r>
              <a:r>
                <a:rPr lang="en-US" dirty="0"/>
                <a:t>.</a:t>
              </a:r>
              <a:br>
                <a:rPr lang="en-US" dirty="0"/>
              </a:br>
              <a:br>
                <a:rPr lang="en-US" sz="1200" dirty="0"/>
              </a:br>
              <a:r>
                <a:rPr lang="en-US" dirty="0"/>
                <a:t>Destructors must </a:t>
              </a:r>
              <a:r>
                <a:rPr lang="en-US" dirty="0">
                  <a:solidFill>
                    <a:srgbClr val="FF0000"/>
                  </a:solidFill>
                </a:rPr>
                <a:t>NOT</a:t>
              </a:r>
              <a:r>
                <a:rPr lang="en-US" dirty="0"/>
                <a:t> </a:t>
              </a:r>
              <a:r>
                <a:rPr lang="en-US" dirty="0">
                  <a:solidFill>
                    <a:srgbClr val="FF0000"/>
                  </a:solidFill>
                </a:rPr>
                <a:t>return</a:t>
              </a:r>
              <a:r>
                <a:rPr lang="en-US" dirty="0"/>
                <a:t> </a:t>
              </a:r>
              <a:br>
                <a:rPr lang="en-US" dirty="0"/>
              </a:br>
              <a:r>
                <a:rPr lang="en-US" dirty="0"/>
                <a:t>a </a:t>
              </a:r>
              <a:r>
                <a:rPr lang="en-US" dirty="0">
                  <a:solidFill>
                    <a:srgbClr val="FF0000"/>
                  </a:solidFill>
                </a:rPr>
                <a:t>value</a:t>
              </a:r>
              <a:r>
                <a:rPr lang="en-US" dirty="0"/>
                <a:t> either.</a:t>
              </a:r>
              <a:endParaRPr lang="en-US" dirty="0">
                <a:solidFill>
                  <a:srgbClr val="6600CC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37350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1239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239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3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2.22222E-6 L 0.50729 0.00069 " pathEditMode="relative" rAng="0" ptsTypes="AA">
                                      <p:cBhvr>
                                        <p:cTn id="33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365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4.03517E-6 L 0.46181 0.13328 " pathEditMode="relative" rAng="0" ptsTypes="AA">
                                      <p:cBhvr>
                                        <p:cTn id="51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090" y="6664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2.59139E-7 L 0.46475 0.13327 " pathEditMode="relative" rAng="0" ptsTypes="AA">
                                      <p:cBhvr>
                                        <p:cTn id="53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229" y="666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0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6475 0.13334 C 0.5217 0.13334 0.57934 0.13334 0.6368 0.13334 " pathEditMode="relative" rAng="0" ptsTypes="fA">
                                      <p:cBhvr>
                                        <p:cTn id="57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594" y="-3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3912" grpId="0"/>
      <p:bldP spid="11" grpId="0"/>
      <p:bldP spid="15" grpId="0"/>
      <p:bldP spid="15" grpId="1"/>
      <p:bldP spid="3" grpId="0"/>
      <p:bldP spid="3" grpId="1"/>
      <p:bldP spid="3" grpId="2"/>
      <p:bldP spid="17" grpId="0"/>
      <p:bldP spid="17" grpId="1"/>
      <p:bldP spid="6" grpId="0"/>
      <p:bldP spid="21" grpId="0" animBg="1"/>
      <p:bldP spid="21" grpId="1" animBg="1"/>
      <p:bldP spid="22" grpId="0" animBg="1"/>
      <p:bldP spid="22" grpId="1" animBg="1"/>
      <p:bldP spid="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ChangeArrowheads="1"/>
          </p:cNvSpPr>
          <p:nvPr/>
        </p:nvSpPr>
        <p:spPr bwMode="auto">
          <a:xfrm>
            <a:off x="685800" y="-228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4400">
                <a:solidFill>
                  <a:schemeClr val="tx2"/>
                </a:solidFill>
              </a:rPr>
              <a:t>Destructors</a:t>
            </a:r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5330758" y="838200"/>
            <a:ext cx="3842425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tabLst>
                <a:tab pos="228600" algn="l"/>
              </a:tabLst>
            </a:pPr>
            <a:r>
              <a:rPr lang="en-US" dirty="0">
                <a:cs typeface="Courier New" pitchFamily="49" charset="0"/>
              </a:rPr>
              <a:t>If you don’t define your own destructor for a class…</a:t>
            </a:r>
            <a:endParaRPr lang="en-US" dirty="0"/>
          </a:p>
          <a:p>
            <a:pPr eaLnBrk="0" hangingPunct="0">
              <a:tabLst>
                <a:tab pos="228600" algn="l"/>
              </a:tabLst>
            </a:pPr>
            <a:endParaRPr lang="en-US" dirty="0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5429251" y="1694695"/>
            <a:ext cx="3714748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tabLst>
                <a:tab pos="228600" algn="l"/>
              </a:tabLst>
            </a:pPr>
            <a:r>
              <a:rPr lang="en-US" dirty="0">
                <a:cs typeface="Courier New" pitchFamily="49" charset="0"/>
              </a:rPr>
              <a:t>Then C++ will define an implicit one for you…</a:t>
            </a:r>
            <a:endParaRPr lang="en-US" dirty="0"/>
          </a:p>
        </p:txBody>
      </p:sp>
      <p:sp>
        <p:nvSpPr>
          <p:cNvPr id="6" name="Rectangle 15"/>
          <p:cNvSpPr>
            <a:spLocks noChangeArrowheads="1"/>
          </p:cNvSpPr>
          <p:nvPr/>
        </p:nvSpPr>
        <p:spPr bwMode="auto">
          <a:xfrm>
            <a:off x="123825" y="704704"/>
            <a:ext cx="5305425" cy="5947782"/>
          </a:xfrm>
          <a:prstGeom prst="rect">
            <a:avLst/>
          </a:prstGeom>
          <a:solidFill>
            <a:srgbClr val="FFFF99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class Gassy</a:t>
            </a:r>
            <a:endParaRPr lang="en-US" sz="1200" dirty="0"/>
          </a:p>
          <a:p>
            <a:pPr eaLnBrk="0" hangingPunct="0">
              <a:tabLst>
                <a:tab pos="228600" algn="l"/>
              </a:tabLst>
            </a:pPr>
            <a:r>
              <a:rPr lang="en-US" sz="1400" b="1" dirty="0">
                <a:latin typeface="Courier New" pitchFamily="49" charset="0"/>
                <a:cs typeface="Courier New" pitchFamily="49" charset="0"/>
              </a:rPr>
              <a:t>{</a:t>
            </a:r>
            <a:endParaRPr lang="en-US" sz="1050" dirty="0"/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public:</a:t>
            </a:r>
            <a:endParaRPr lang="en-US" sz="1200" dirty="0"/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</a:t>
            </a: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05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4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4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Rectangle 16"/>
          <p:cNvSpPr>
            <a:spLocks noChangeArrowheads="1"/>
          </p:cNvSpPr>
          <p:nvPr/>
        </p:nvSpPr>
        <p:spPr bwMode="auto">
          <a:xfrm>
            <a:off x="152400" y="1566284"/>
            <a:ext cx="4572000" cy="34317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800" b="1" dirty="0">
                <a:latin typeface="Courier New" pitchFamily="49" charset="0"/>
              </a:rPr>
              <a:t> Gassy()</a:t>
            </a:r>
          </a:p>
          <a:p>
            <a:r>
              <a:rPr lang="en-US" sz="1400" b="1" dirty="0">
                <a:latin typeface="Courier New" pitchFamily="49" charset="0"/>
              </a:rPr>
              <a:t> {</a:t>
            </a:r>
            <a:endParaRPr lang="en-US" sz="1800" b="1" dirty="0">
              <a:latin typeface="Courier New" pitchFamily="49" charset="0"/>
            </a:endParaRPr>
          </a:p>
          <a:p>
            <a:r>
              <a:rPr lang="en-US" sz="1800" b="1" dirty="0">
                <a:latin typeface="Courier New" pitchFamily="49" charset="0"/>
              </a:rPr>
              <a:t>    </a:t>
            </a:r>
            <a:r>
              <a:rPr lang="en-US" sz="1800" b="1" dirty="0" err="1">
                <a:latin typeface="Courier New" pitchFamily="49" charset="0"/>
              </a:rPr>
              <a:t>m_age</a:t>
            </a:r>
            <a:r>
              <a:rPr lang="en-US" sz="1800" b="1" dirty="0">
                <a:latin typeface="Courier New" pitchFamily="49" charset="0"/>
              </a:rPr>
              <a:t> = 0;</a:t>
            </a:r>
          </a:p>
          <a:p>
            <a:r>
              <a:rPr lang="en-US" sz="1800" b="1" dirty="0">
                <a:latin typeface="Courier New" pitchFamily="49" charset="0"/>
              </a:rPr>
              <a:t>    </a:t>
            </a:r>
            <a:r>
              <a:rPr lang="en-US" sz="1800" b="1" dirty="0" err="1">
                <a:latin typeface="Courier New" pitchFamily="49" charset="0"/>
              </a:rPr>
              <a:t>m_ateBeans</a:t>
            </a:r>
            <a:r>
              <a:rPr lang="en-US" sz="1800" b="1" dirty="0">
                <a:latin typeface="Courier New" pitchFamily="49" charset="0"/>
              </a:rPr>
              <a:t> = false;</a:t>
            </a:r>
          </a:p>
          <a:p>
            <a:r>
              <a:rPr lang="en-US" sz="1400" b="1" dirty="0">
                <a:latin typeface="Courier New" pitchFamily="49" charset="0"/>
              </a:rPr>
              <a:t> }</a:t>
            </a:r>
          </a:p>
          <a:p>
            <a:endParaRPr lang="en-US" sz="1100" b="1" dirty="0">
              <a:latin typeface="Courier New" pitchFamily="49" charset="0"/>
            </a:endParaRPr>
          </a:p>
          <a:p>
            <a:r>
              <a:rPr lang="en-US" sz="1800" b="1" dirty="0">
                <a:latin typeface="Courier New" pitchFamily="49" charset="0"/>
              </a:rPr>
              <a:t> </a:t>
            </a:r>
            <a:r>
              <a:rPr lang="en-US" sz="1800" b="1" dirty="0" err="1">
                <a:latin typeface="Courier New" pitchFamily="49" charset="0"/>
              </a:rPr>
              <a:t>int</a:t>
            </a:r>
            <a:r>
              <a:rPr lang="en-US" sz="1800" b="1" dirty="0">
                <a:latin typeface="Courier New" pitchFamily="49" charset="0"/>
              </a:rPr>
              <a:t> </a:t>
            </a:r>
            <a:r>
              <a:rPr lang="en-US" sz="1800" b="1" dirty="0" err="1">
                <a:latin typeface="Courier New" pitchFamily="49" charset="0"/>
              </a:rPr>
              <a:t>getNerdScore</a:t>
            </a:r>
            <a:r>
              <a:rPr lang="en-US" sz="1800" b="1" dirty="0">
                <a:latin typeface="Courier New" pitchFamily="49" charset="0"/>
              </a:rPr>
              <a:t>(void)</a:t>
            </a:r>
          </a:p>
          <a:p>
            <a:r>
              <a:rPr lang="en-US" sz="1400" b="1" dirty="0">
                <a:latin typeface="Courier New" pitchFamily="49" charset="0"/>
              </a:rPr>
              <a:t> {</a:t>
            </a:r>
          </a:p>
          <a:p>
            <a:r>
              <a:rPr lang="en-US" sz="1800" b="1" dirty="0">
                <a:latin typeface="Courier New" pitchFamily="49" charset="0"/>
              </a:rPr>
              <a:t>   if(</a:t>
            </a:r>
            <a:r>
              <a:rPr lang="en-US" sz="1800" b="1" dirty="0" err="1">
                <a:latin typeface="Courier New" pitchFamily="49" charset="0"/>
              </a:rPr>
              <a:t>m_ateBeans</a:t>
            </a:r>
            <a:r>
              <a:rPr lang="en-US" sz="1800" b="1" dirty="0">
                <a:latin typeface="Courier New" pitchFamily="49" charset="0"/>
              </a:rPr>
              <a:t> == true) </a:t>
            </a:r>
          </a:p>
          <a:p>
            <a:r>
              <a:rPr lang="en-US" sz="1800" b="1" dirty="0">
                <a:latin typeface="Courier New" pitchFamily="49" charset="0"/>
              </a:rPr>
              <a:t>     return(100);   </a:t>
            </a:r>
          </a:p>
          <a:p>
            <a:r>
              <a:rPr lang="en-US" sz="1800" b="1" dirty="0">
                <a:latin typeface="Courier New" pitchFamily="49" charset="0"/>
              </a:rPr>
              <a:t>   return(3 * </a:t>
            </a:r>
            <a:r>
              <a:rPr lang="en-US" sz="1800" b="1" dirty="0" err="1">
                <a:latin typeface="Courier New" pitchFamily="49" charset="0"/>
              </a:rPr>
              <a:t>m_age</a:t>
            </a:r>
            <a:r>
              <a:rPr lang="en-US" sz="1800" b="1" dirty="0">
                <a:latin typeface="Courier New" pitchFamily="49" charset="0"/>
              </a:rPr>
              <a:t>);</a:t>
            </a:r>
          </a:p>
          <a:p>
            <a:r>
              <a:rPr lang="en-US" sz="1400" b="1" dirty="0">
                <a:latin typeface="Courier New" pitchFamily="49" charset="0"/>
              </a:rPr>
              <a:t> }</a:t>
            </a:r>
            <a:endParaRPr lang="en-US" sz="1400" dirty="0">
              <a:latin typeface="Courier New" pitchFamily="49" charset="0"/>
            </a:endParaRPr>
          </a:p>
          <a:p>
            <a:r>
              <a:rPr lang="en-US" sz="1800" b="1" dirty="0">
                <a:latin typeface="Courier New" pitchFamily="49" charset="0"/>
              </a:rPr>
              <a:t> </a:t>
            </a:r>
          </a:p>
        </p:txBody>
      </p:sp>
      <p:sp>
        <p:nvSpPr>
          <p:cNvPr id="8" name="Rectangle 17"/>
          <p:cNvSpPr>
            <a:spLocks noChangeArrowheads="1"/>
          </p:cNvSpPr>
          <p:nvPr/>
        </p:nvSpPr>
        <p:spPr bwMode="auto">
          <a:xfrm>
            <a:off x="284531" y="4563752"/>
            <a:ext cx="4867275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800" b="1" dirty="0">
                <a:solidFill>
                  <a:srgbClr val="0000CC"/>
                </a:solidFill>
                <a:latin typeface="Courier New" pitchFamily="49" charset="0"/>
              </a:rPr>
              <a:t>~Gassy() // generated by compiler</a:t>
            </a:r>
            <a:endParaRPr lang="en-US" sz="1800" dirty="0">
              <a:solidFill>
                <a:srgbClr val="0000CC"/>
              </a:solidFill>
              <a:latin typeface="Courier New" pitchFamily="49" charset="0"/>
            </a:endParaRPr>
          </a:p>
          <a:p>
            <a:r>
              <a:rPr lang="en-US" sz="1800" b="1" dirty="0">
                <a:solidFill>
                  <a:srgbClr val="0000CC"/>
                </a:solidFill>
                <a:latin typeface="Courier New" pitchFamily="49" charset="0"/>
              </a:rPr>
              <a:t>{</a:t>
            </a:r>
          </a:p>
          <a:p>
            <a:r>
              <a:rPr lang="en-US" sz="1800" b="1" dirty="0">
                <a:solidFill>
                  <a:srgbClr val="0000CC"/>
                </a:solidFill>
                <a:latin typeface="Courier New" pitchFamily="49" charset="0"/>
              </a:rPr>
              <a:t>}</a:t>
            </a:r>
          </a:p>
        </p:txBody>
      </p:sp>
      <p:sp>
        <p:nvSpPr>
          <p:cNvPr id="9" name="Rectangle 8"/>
          <p:cNvSpPr/>
          <p:nvPr/>
        </p:nvSpPr>
        <p:spPr>
          <a:xfrm>
            <a:off x="152400" y="4237896"/>
            <a:ext cx="4572000" cy="1631216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b="1" dirty="0">
              <a:latin typeface="Courier New" pitchFamily="49" charset="0"/>
            </a:endParaRPr>
          </a:p>
          <a:p>
            <a:r>
              <a:rPr lang="en-US" b="1" dirty="0">
                <a:latin typeface="Courier New" pitchFamily="49" charset="0"/>
              </a:rPr>
              <a:t>private:</a:t>
            </a:r>
          </a:p>
          <a:p>
            <a:r>
              <a:rPr lang="en-US" b="1" dirty="0">
                <a:latin typeface="Courier New" pitchFamily="49" charset="0"/>
              </a:rPr>
              <a:t>  </a:t>
            </a:r>
            <a:r>
              <a:rPr lang="en-US" b="1" dirty="0" err="1">
                <a:latin typeface="Courier New" pitchFamily="49" charset="0"/>
              </a:rPr>
              <a:t>int</a:t>
            </a:r>
            <a:r>
              <a:rPr lang="en-US" b="1" dirty="0">
                <a:latin typeface="Courier New" pitchFamily="49" charset="0"/>
              </a:rPr>
              <a:t> </a:t>
            </a:r>
            <a:r>
              <a:rPr lang="en-US" b="1" dirty="0" err="1">
                <a:latin typeface="Courier New" pitchFamily="49" charset="0"/>
              </a:rPr>
              <a:t>m_age</a:t>
            </a:r>
            <a:r>
              <a:rPr lang="en-US" b="1" dirty="0">
                <a:latin typeface="Courier New" pitchFamily="49" charset="0"/>
              </a:rPr>
              <a:t>;</a:t>
            </a:r>
          </a:p>
          <a:p>
            <a:r>
              <a:rPr lang="en-US" b="1" dirty="0">
                <a:latin typeface="Courier New" pitchFamily="49" charset="0"/>
              </a:rPr>
              <a:t>  bool </a:t>
            </a:r>
            <a:r>
              <a:rPr lang="en-US" b="1" dirty="0" err="1">
                <a:latin typeface="Courier New" pitchFamily="49" charset="0"/>
              </a:rPr>
              <a:t>m_ateBeans</a:t>
            </a:r>
            <a:r>
              <a:rPr lang="en-US" b="1" dirty="0">
                <a:latin typeface="Courier New" pitchFamily="49" charset="0"/>
              </a:rPr>
              <a:t>;</a:t>
            </a:r>
            <a:endParaRPr lang="en-US" dirty="0">
              <a:latin typeface="Courier New" pitchFamily="49" charset="0"/>
            </a:endParaRPr>
          </a:p>
          <a:p>
            <a:r>
              <a:rPr lang="en-US" b="1" dirty="0">
                <a:latin typeface="Courier New" pitchFamily="49" charset="0"/>
              </a:rPr>
              <a:t>};</a:t>
            </a:r>
            <a:endParaRPr lang="en-US" dirty="0"/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5394596" y="2558732"/>
            <a:ext cx="3714748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tabLst>
                <a:tab pos="228600" algn="l"/>
              </a:tabLst>
            </a:pPr>
            <a:r>
              <a:rPr lang="en-US" dirty="0">
                <a:cs typeface="Courier New" pitchFamily="49" charset="0"/>
              </a:rPr>
              <a:t>This ensures that objects of your class properly go away when they go out of scope.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9862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4.44444E-6 L 3.33333E-6 0.12245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111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8" grpId="0"/>
      <p:bldP spid="9" grpId="0"/>
      <p:bldP spid="1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09167" y="854767"/>
            <a:ext cx="6875445" cy="5986254"/>
          </a:xfrm>
          <a:prstGeom prst="rect">
            <a:avLst/>
          </a:prstGeom>
          <a:solidFill>
            <a:srgbClr val="FED79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dirty="0"/>
              <a:t>class MP3Player</a:t>
            </a:r>
          </a:p>
          <a:p>
            <a:r>
              <a:rPr lang="en-US" sz="1200" b="1" dirty="0"/>
              <a:t>{</a:t>
            </a:r>
          </a:p>
          <a:p>
            <a:r>
              <a:rPr lang="en-US" sz="1800" dirty="0"/>
              <a:t>public:</a:t>
            </a:r>
          </a:p>
          <a:p>
            <a:r>
              <a:rPr lang="en-US" sz="1800" dirty="0"/>
              <a:t>    MP3Player()</a:t>
            </a:r>
          </a:p>
          <a:p>
            <a:r>
              <a:rPr lang="en-US" sz="1200" b="1" dirty="0"/>
              <a:t>    {</a:t>
            </a:r>
          </a:p>
          <a:p>
            <a:r>
              <a:rPr lang="en-US" sz="1800" dirty="0"/>
              <a:t>        </a:t>
            </a:r>
            <a:r>
              <a:rPr lang="en-US" sz="1800" dirty="0" err="1"/>
              <a:t>reserveSpaceOnDisk</a:t>
            </a:r>
            <a:r>
              <a:rPr lang="en-US" sz="1800" dirty="0"/>
              <a:t>(100000000); // 100MB</a:t>
            </a:r>
          </a:p>
          <a:p>
            <a:r>
              <a:rPr lang="en-US" sz="1200" b="1" dirty="0"/>
              <a:t>    }</a:t>
            </a:r>
            <a:endParaRPr lang="en-US" sz="1800" b="1" dirty="0"/>
          </a:p>
          <a:p>
            <a:endParaRPr lang="en-US" sz="1000" dirty="0"/>
          </a:p>
          <a:p>
            <a:r>
              <a:rPr lang="en-US" sz="1800" dirty="0"/>
              <a:t>   void </a:t>
            </a:r>
            <a:r>
              <a:rPr lang="en-US" sz="1800" dirty="0" err="1"/>
              <a:t>getSong</a:t>
            </a:r>
            <a:r>
              <a:rPr lang="en-US" sz="1800" dirty="0"/>
              <a:t>(</a:t>
            </a:r>
            <a:r>
              <a:rPr lang="en-US" sz="1800" dirty="0" err="1"/>
              <a:t>const</a:t>
            </a:r>
            <a:r>
              <a:rPr lang="en-US" sz="1800" dirty="0"/>
              <a:t> </a:t>
            </a:r>
            <a:r>
              <a:rPr lang="en-US" sz="1800" dirty="0" err="1"/>
              <a:t>std</a:t>
            </a:r>
            <a:r>
              <a:rPr lang="en-US" sz="1800" dirty="0"/>
              <a:t>::string &amp;</a:t>
            </a:r>
            <a:r>
              <a:rPr lang="en-US" sz="1800" dirty="0" err="1"/>
              <a:t>songURL</a:t>
            </a:r>
            <a:r>
              <a:rPr lang="en-US" sz="1800" dirty="0"/>
              <a:t>)</a:t>
            </a:r>
          </a:p>
          <a:p>
            <a:r>
              <a:rPr lang="en-US" sz="1200" b="1" dirty="0"/>
              <a:t>   {</a:t>
            </a:r>
          </a:p>
          <a:p>
            <a:r>
              <a:rPr lang="en-US" sz="1800" dirty="0"/>
              <a:t>       </a:t>
            </a:r>
            <a:r>
              <a:rPr lang="en-US" sz="1700" dirty="0" err="1"/>
              <a:t>downloadToReservedSpace</a:t>
            </a:r>
            <a:r>
              <a:rPr lang="en-US" sz="1800" dirty="0"/>
              <a:t>(</a:t>
            </a:r>
            <a:r>
              <a:rPr lang="en-US" sz="1800" dirty="0" err="1"/>
              <a:t>songURL</a:t>
            </a:r>
            <a:r>
              <a:rPr lang="en-US" sz="1800" dirty="0"/>
              <a:t>);</a:t>
            </a:r>
            <a:endParaRPr lang="en-US" sz="1200" b="1" dirty="0"/>
          </a:p>
          <a:p>
            <a:r>
              <a:rPr lang="en-US" sz="1200" b="1" dirty="0"/>
              <a:t>   }</a:t>
            </a:r>
          </a:p>
          <a:p>
            <a:endParaRPr lang="en-US" sz="700" b="1" dirty="0"/>
          </a:p>
          <a:p>
            <a:r>
              <a:rPr lang="en-US" sz="1200" b="1" dirty="0"/>
              <a:t>  </a:t>
            </a:r>
            <a:r>
              <a:rPr lang="en-US" sz="1800" dirty="0"/>
              <a:t> void </a:t>
            </a:r>
            <a:r>
              <a:rPr lang="en-US" sz="1800" dirty="0" err="1"/>
              <a:t>playSong</a:t>
            </a:r>
            <a:r>
              <a:rPr lang="en-US" sz="1800" dirty="0"/>
              <a:t>()</a:t>
            </a:r>
          </a:p>
          <a:p>
            <a:r>
              <a:rPr lang="en-US" sz="1800" b="1" dirty="0"/>
              <a:t>  </a:t>
            </a:r>
            <a:r>
              <a:rPr lang="en-US" sz="1400" b="1" dirty="0"/>
              <a:t>{</a:t>
            </a:r>
          </a:p>
          <a:p>
            <a:r>
              <a:rPr lang="en-US" sz="1800" dirty="0"/>
              <a:t>       playMP3InReservedSpace();</a:t>
            </a:r>
            <a:endParaRPr lang="en-US" sz="1400" b="1" dirty="0"/>
          </a:p>
          <a:p>
            <a:r>
              <a:rPr lang="en-US" sz="1400" b="1" dirty="0"/>
              <a:t>   }</a:t>
            </a:r>
            <a:endParaRPr lang="en-US" sz="1800" b="1" dirty="0"/>
          </a:p>
          <a:p>
            <a:endParaRPr lang="en-US" sz="1000" dirty="0"/>
          </a:p>
          <a:p>
            <a:r>
              <a:rPr lang="en-US" sz="1800" dirty="0"/>
              <a:t>   void </a:t>
            </a:r>
            <a:r>
              <a:rPr lang="en-US" sz="1800" dirty="0" err="1"/>
              <a:t>doneWithMusic</a:t>
            </a:r>
            <a:r>
              <a:rPr lang="en-US" sz="1800" dirty="0"/>
              <a:t>()</a:t>
            </a:r>
          </a:p>
          <a:p>
            <a:r>
              <a:rPr lang="en-US" sz="1200" b="1" dirty="0"/>
              <a:t>   {</a:t>
            </a:r>
            <a:endParaRPr lang="en-US" sz="1800" b="1" dirty="0"/>
          </a:p>
          <a:p>
            <a:r>
              <a:rPr lang="en-US" sz="1800" dirty="0"/>
              <a:t>        </a:t>
            </a:r>
            <a:r>
              <a:rPr lang="en-US" sz="1800" dirty="0" err="1"/>
              <a:t>freeReservedSpaceOnDisk</a:t>
            </a:r>
            <a:r>
              <a:rPr lang="en-US" sz="1800" dirty="0"/>
              <a:t>();</a:t>
            </a:r>
          </a:p>
          <a:p>
            <a:r>
              <a:rPr lang="en-US" sz="1200" b="1" dirty="0"/>
              <a:t>   }</a:t>
            </a:r>
          </a:p>
          <a:p>
            <a:endParaRPr lang="en-US" sz="1200" b="1" dirty="0"/>
          </a:p>
          <a:p>
            <a:endParaRPr lang="en-US" sz="1200" b="1" dirty="0"/>
          </a:p>
          <a:p>
            <a:endParaRPr lang="en-US" sz="1050" b="1" dirty="0"/>
          </a:p>
          <a:p>
            <a:endParaRPr lang="en-US" sz="1200" b="1" dirty="0"/>
          </a:p>
          <a:p>
            <a:r>
              <a:rPr lang="en-US" sz="1400" b="1" dirty="0"/>
              <a:t>};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685800" y="-76200"/>
            <a:ext cx="7772400" cy="1143000"/>
          </a:xfrm>
          <a:prstGeom prst="rect">
            <a:avLst/>
          </a:prstGeom>
        </p:spPr>
        <p:txBody>
          <a:bodyPr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r>
              <a:rPr lang="en-US" sz="4000" kern="0" dirty="0"/>
              <a:t>Why Do We Need Destructors?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635604" y="3456159"/>
            <a:ext cx="4468634" cy="323934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dirty="0" err="1"/>
              <a:t>int</a:t>
            </a:r>
            <a:r>
              <a:rPr lang="en-US" sz="1800" dirty="0"/>
              <a:t> main()</a:t>
            </a:r>
          </a:p>
          <a:p>
            <a:r>
              <a:rPr lang="en-US" sz="1400" b="1" dirty="0"/>
              <a:t>{</a:t>
            </a:r>
          </a:p>
          <a:p>
            <a:r>
              <a:rPr lang="en-US" sz="1800" dirty="0"/>
              <a:t>   string </a:t>
            </a:r>
            <a:r>
              <a:rPr lang="en-US" sz="1800" dirty="0" err="1"/>
              <a:t>url</a:t>
            </a:r>
            <a:r>
              <a:rPr lang="en-US" sz="1800" dirty="0"/>
              <a:t> = </a:t>
            </a:r>
            <a:r>
              <a:rPr lang="en-US" sz="1600" dirty="0"/>
              <a:t>“www.music.com/song.mp3”;</a:t>
            </a:r>
            <a:endParaRPr lang="en-US" dirty="0"/>
          </a:p>
          <a:p>
            <a:endParaRPr lang="en-US" sz="1800" dirty="0"/>
          </a:p>
          <a:p>
            <a:r>
              <a:rPr lang="en-US" sz="1800" dirty="0"/>
              <a:t>   // obsessively play song 100 times!</a:t>
            </a:r>
          </a:p>
          <a:p>
            <a:endParaRPr lang="en-US" sz="1050" dirty="0"/>
          </a:p>
          <a:p>
            <a:r>
              <a:rPr lang="en-US" sz="1800" dirty="0"/>
              <a:t>   for (</a:t>
            </a:r>
            <a:r>
              <a:rPr lang="en-US" sz="1800" dirty="0" err="1"/>
              <a:t>int</a:t>
            </a:r>
            <a:r>
              <a:rPr lang="en-US" sz="1800" dirty="0"/>
              <a:t> </a:t>
            </a:r>
            <a:r>
              <a:rPr lang="en-US" sz="1800" dirty="0" err="1"/>
              <a:t>i</a:t>
            </a:r>
            <a:r>
              <a:rPr lang="en-US" sz="1800" dirty="0"/>
              <a:t>=0;i&lt;100;i++)</a:t>
            </a:r>
          </a:p>
          <a:p>
            <a:r>
              <a:rPr lang="en-US" sz="1200" b="1" dirty="0"/>
              <a:t>   {  </a:t>
            </a:r>
          </a:p>
          <a:p>
            <a:r>
              <a:rPr lang="en-US" sz="1800" dirty="0"/>
              <a:t>       MP3Player p;</a:t>
            </a:r>
          </a:p>
          <a:p>
            <a:r>
              <a:rPr lang="en-US" sz="1800" dirty="0"/>
              <a:t>       </a:t>
            </a:r>
            <a:r>
              <a:rPr lang="en-US" sz="1800" dirty="0" err="1"/>
              <a:t>p.getSong</a:t>
            </a:r>
            <a:r>
              <a:rPr lang="en-US" sz="1800" dirty="0"/>
              <a:t>(</a:t>
            </a:r>
            <a:r>
              <a:rPr lang="en-US" sz="1800" dirty="0" err="1"/>
              <a:t>url</a:t>
            </a:r>
            <a:r>
              <a:rPr lang="en-US" sz="1800" dirty="0"/>
              <a:t>);</a:t>
            </a:r>
          </a:p>
          <a:p>
            <a:r>
              <a:rPr lang="en-US" sz="1800" dirty="0"/>
              <a:t>       </a:t>
            </a:r>
            <a:r>
              <a:rPr lang="en-US" sz="1800" dirty="0" err="1"/>
              <a:t>p.playSong</a:t>
            </a:r>
            <a:r>
              <a:rPr lang="en-US" sz="1800" dirty="0"/>
              <a:t>();</a:t>
            </a:r>
          </a:p>
          <a:p>
            <a:r>
              <a:rPr lang="en-US" sz="1200" b="1" dirty="0"/>
              <a:t>   }</a:t>
            </a:r>
          </a:p>
          <a:p>
            <a:r>
              <a:rPr lang="en-US" sz="1200" b="1" dirty="0"/>
              <a:t>}</a:t>
            </a:r>
            <a:endParaRPr lang="en-US" sz="1800" b="1" dirty="0"/>
          </a:p>
        </p:txBody>
      </p:sp>
      <p:sp>
        <p:nvSpPr>
          <p:cNvPr id="11" name="Line 72"/>
          <p:cNvSpPr>
            <a:spLocks noChangeShapeType="1"/>
          </p:cNvSpPr>
          <p:nvPr/>
        </p:nvSpPr>
        <p:spPr bwMode="auto">
          <a:xfrm>
            <a:off x="4590662" y="4124770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" name="Line 72"/>
          <p:cNvSpPr>
            <a:spLocks noChangeShapeType="1"/>
          </p:cNvSpPr>
          <p:nvPr/>
        </p:nvSpPr>
        <p:spPr bwMode="auto">
          <a:xfrm>
            <a:off x="4590662" y="5103826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" name="Line 72"/>
          <p:cNvSpPr>
            <a:spLocks noChangeShapeType="1"/>
          </p:cNvSpPr>
          <p:nvPr/>
        </p:nvSpPr>
        <p:spPr bwMode="auto">
          <a:xfrm>
            <a:off x="4895462" y="5573467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" name="Line 72"/>
          <p:cNvSpPr>
            <a:spLocks noChangeShapeType="1"/>
          </p:cNvSpPr>
          <p:nvPr/>
        </p:nvSpPr>
        <p:spPr bwMode="auto">
          <a:xfrm>
            <a:off x="218498" y="1760357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" name="Line 72"/>
          <p:cNvSpPr>
            <a:spLocks noChangeShapeType="1"/>
          </p:cNvSpPr>
          <p:nvPr/>
        </p:nvSpPr>
        <p:spPr bwMode="auto">
          <a:xfrm>
            <a:off x="235124" y="1998470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9685" y="2116039"/>
            <a:ext cx="2088110" cy="967355"/>
          </a:xfrm>
          <a:prstGeom prst="rect">
            <a:avLst/>
          </a:prstGeom>
        </p:spPr>
      </p:pic>
      <p:sp>
        <p:nvSpPr>
          <p:cNvPr id="19" name="Line 72"/>
          <p:cNvSpPr>
            <a:spLocks noChangeShapeType="1"/>
          </p:cNvSpPr>
          <p:nvPr/>
        </p:nvSpPr>
        <p:spPr bwMode="auto">
          <a:xfrm>
            <a:off x="523298" y="2242310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" name="Line 72"/>
          <p:cNvSpPr>
            <a:spLocks noChangeShapeType="1"/>
          </p:cNvSpPr>
          <p:nvPr/>
        </p:nvSpPr>
        <p:spPr bwMode="auto">
          <a:xfrm>
            <a:off x="207011" y="2461212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" name="Line 72"/>
          <p:cNvSpPr>
            <a:spLocks noChangeShapeType="1"/>
          </p:cNvSpPr>
          <p:nvPr/>
        </p:nvSpPr>
        <p:spPr bwMode="auto">
          <a:xfrm>
            <a:off x="4887149" y="5855576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" name="Line 72"/>
          <p:cNvSpPr>
            <a:spLocks noChangeShapeType="1"/>
          </p:cNvSpPr>
          <p:nvPr/>
        </p:nvSpPr>
        <p:spPr bwMode="auto">
          <a:xfrm>
            <a:off x="207011" y="2857452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" name="Line 72"/>
          <p:cNvSpPr>
            <a:spLocks noChangeShapeType="1"/>
          </p:cNvSpPr>
          <p:nvPr/>
        </p:nvSpPr>
        <p:spPr bwMode="auto">
          <a:xfrm>
            <a:off x="173357" y="3083394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7248113" y="2204555"/>
            <a:ext cx="17764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11101011010101010101</a:t>
            </a:r>
            <a:br>
              <a:rPr lang="en-US" sz="1200" dirty="0">
                <a:solidFill>
                  <a:srgbClr val="FF0000"/>
                </a:solidFill>
              </a:rPr>
            </a:br>
            <a:r>
              <a:rPr lang="en-US" sz="1200" dirty="0">
                <a:solidFill>
                  <a:srgbClr val="FF0000"/>
                </a:solidFill>
              </a:rPr>
              <a:t>0010000110101001110</a:t>
            </a:r>
          </a:p>
        </p:txBody>
      </p:sp>
      <p:sp>
        <p:nvSpPr>
          <p:cNvPr id="26" name="Line 72"/>
          <p:cNvSpPr>
            <a:spLocks noChangeShapeType="1"/>
          </p:cNvSpPr>
          <p:nvPr/>
        </p:nvSpPr>
        <p:spPr bwMode="auto">
          <a:xfrm>
            <a:off x="431457" y="3311882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" name="Line 72"/>
          <p:cNvSpPr>
            <a:spLocks noChangeShapeType="1"/>
          </p:cNvSpPr>
          <p:nvPr/>
        </p:nvSpPr>
        <p:spPr bwMode="auto">
          <a:xfrm>
            <a:off x="184833" y="3514160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" name="Line 72"/>
          <p:cNvSpPr>
            <a:spLocks noChangeShapeType="1"/>
          </p:cNvSpPr>
          <p:nvPr/>
        </p:nvSpPr>
        <p:spPr bwMode="auto">
          <a:xfrm>
            <a:off x="4886332" y="6135440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" name="Line 72"/>
          <p:cNvSpPr>
            <a:spLocks noChangeShapeType="1"/>
          </p:cNvSpPr>
          <p:nvPr/>
        </p:nvSpPr>
        <p:spPr bwMode="auto">
          <a:xfrm>
            <a:off x="169034" y="3847894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" name="Line 72"/>
          <p:cNvSpPr>
            <a:spLocks noChangeShapeType="1"/>
          </p:cNvSpPr>
          <p:nvPr/>
        </p:nvSpPr>
        <p:spPr bwMode="auto">
          <a:xfrm>
            <a:off x="184842" y="4141609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" name="Line 72"/>
          <p:cNvSpPr>
            <a:spLocks noChangeShapeType="1"/>
          </p:cNvSpPr>
          <p:nvPr/>
        </p:nvSpPr>
        <p:spPr bwMode="auto">
          <a:xfrm>
            <a:off x="420372" y="4418704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" name="Line 72"/>
          <p:cNvSpPr>
            <a:spLocks noChangeShapeType="1"/>
          </p:cNvSpPr>
          <p:nvPr/>
        </p:nvSpPr>
        <p:spPr bwMode="auto">
          <a:xfrm>
            <a:off x="218498" y="4654231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" name="Line 72"/>
          <p:cNvSpPr>
            <a:spLocks noChangeShapeType="1"/>
          </p:cNvSpPr>
          <p:nvPr/>
        </p:nvSpPr>
        <p:spPr bwMode="auto">
          <a:xfrm>
            <a:off x="4615601" y="6344486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4" name="Line 72"/>
          <p:cNvSpPr>
            <a:spLocks noChangeShapeType="1"/>
          </p:cNvSpPr>
          <p:nvPr/>
        </p:nvSpPr>
        <p:spPr bwMode="auto">
          <a:xfrm>
            <a:off x="4598240" y="5103826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" name="Line 72"/>
          <p:cNvSpPr>
            <a:spLocks noChangeShapeType="1"/>
          </p:cNvSpPr>
          <p:nvPr/>
        </p:nvSpPr>
        <p:spPr bwMode="auto">
          <a:xfrm>
            <a:off x="4894727" y="5573467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" name="Line 72"/>
          <p:cNvSpPr>
            <a:spLocks noChangeShapeType="1"/>
          </p:cNvSpPr>
          <p:nvPr/>
        </p:nvSpPr>
        <p:spPr bwMode="auto">
          <a:xfrm>
            <a:off x="221264" y="1763123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" name="Line 72"/>
          <p:cNvSpPr>
            <a:spLocks noChangeShapeType="1"/>
          </p:cNvSpPr>
          <p:nvPr/>
        </p:nvSpPr>
        <p:spPr bwMode="auto">
          <a:xfrm>
            <a:off x="237890" y="2001236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4138" y="1844476"/>
            <a:ext cx="2088110" cy="967355"/>
          </a:xfrm>
          <a:prstGeom prst="rect">
            <a:avLst/>
          </a:prstGeom>
        </p:spPr>
      </p:pic>
      <p:sp>
        <p:nvSpPr>
          <p:cNvPr id="42" name="Line 72"/>
          <p:cNvSpPr>
            <a:spLocks noChangeShapeType="1"/>
          </p:cNvSpPr>
          <p:nvPr/>
        </p:nvSpPr>
        <p:spPr bwMode="auto">
          <a:xfrm>
            <a:off x="526064" y="2245076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" name="Line 72"/>
          <p:cNvSpPr>
            <a:spLocks noChangeShapeType="1"/>
          </p:cNvSpPr>
          <p:nvPr/>
        </p:nvSpPr>
        <p:spPr bwMode="auto">
          <a:xfrm>
            <a:off x="209777" y="2463978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" name="Line 72"/>
          <p:cNvSpPr>
            <a:spLocks noChangeShapeType="1"/>
          </p:cNvSpPr>
          <p:nvPr/>
        </p:nvSpPr>
        <p:spPr bwMode="auto">
          <a:xfrm>
            <a:off x="4889915" y="5858342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" name="Line 72"/>
          <p:cNvSpPr>
            <a:spLocks noChangeShapeType="1"/>
          </p:cNvSpPr>
          <p:nvPr/>
        </p:nvSpPr>
        <p:spPr bwMode="auto">
          <a:xfrm>
            <a:off x="209777" y="2860218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6" name="Line 72"/>
          <p:cNvSpPr>
            <a:spLocks noChangeShapeType="1"/>
          </p:cNvSpPr>
          <p:nvPr/>
        </p:nvSpPr>
        <p:spPr bwMode="auto">
          <a:xfrm>
            <a:off x="176123" y="3086160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7250879" y="1924679"/>
            <a:ext cx="17764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11101011010101010101</a:t>
            </a:r>
            <a:br>
              <a:rPr lang="en-US" sz="1200" dirty="0">
                <a:solidFill>
                  <a:srgbClr val="FF0000"/>
                </a:solidFill>
              </a:rPr>
            </a:br>
            <a:r>
              <a:rPr lang="en-US" sz="1200" dirty="0">
                <a:solidFill>
                  <a:srgbClr val="FF0000"/>
                </a:solidFill>
              </a:rPr>
              <a:t>0010000110101001110</a:t>
            </a:r>
          </a:p>
        </p:txBody>
      </p:sp>
      <p:sp>
        <p:nvSpPr>
          <p:cNvPr id="48" name="Line 72"/>
          <p:cNvSpPr>
            <a:spLocks noChangeShapeType="1"/>
          </p:cNvSpPr>
          <p:nvPr/>
        </p:nvSpPr>
        <p:spPr bwMode="auto">
          <a:xfrm>
            <a:off x="434223" y="3314648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9" name="Line 72"/>
          <p:cNvSpPr>
            <a:spLocks noChangeShapeType="1"/>
          </p:cNvSpPr>
          <p:nvPr/>
        </p:nvSpPr>
        <p:spPr bwMode="auto">
          <a:xfrm>
            <a:off x="187599" y="3516926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0" name="Line 72"/>
          <p:cNvSpPr>
            <a:spLocks noChangeShapeType="1"/>
          </p:cNvSpPr>
          <p:nvPr/>
        </p:nvSpPr>
        <p:spPr bwMode="auto">
          <a:xfrm>
            <a:off x="4889098" y="6138206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" name="Line 72"/>
          <p:cNvSpPr>
            <a:spLocks noChangeShapeType="1"/>
          </p:cNvSpPr>
          <p:nvPr/>
        </p:nvSpPr>
        <p:spPr bwMode="auto">
          <a:xfrm>
            <a:off x="171800" y="3850660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2" name="Line 72"/>
          <p:cNvSpPr>
            <a:spLocks noChangeShapeType="1"/>
          </p:cNvSpPr>
          <p:nvPr/>
        </p:nvSpPr>
        <p:spPr bwMode="auto">
          <a:xfrm>
            <a:off x="187608" y="4144375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3" name="Line 72"/>
          <p:cNvSpPr>
            <a:spLocks noChangeShapeType="1"/>
          </p:cNvSpPr>
          <p:nvPr/>
        </p:nvSpPr>
        <p:spPr bwMode="auto">
          <a:xfrm>
            <a:off x="423138" y="4421470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4" name="Line 72"/>
          <p:cNvSpPr>
            <a:spLocks noChangeShapeType="1"/>
          </p:cNvSpPr>
          <p:nvPr/>
        </p:nvSpPr>
        <p:spPr bwMode="auto">
          <a:xfrm>
            <a:off x="221264" y="4656997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" name="Line 72"/>
          <p:cNvSpPr>
            <a:spLocks noChangeShapeType="1"/>
          </p:cNvSpPr>
          <p:nvPr/>
        </p:nvSpPr>
        <p:spPr bwMode="auto">
          <a:xfrm>
            <a:off x="4618367" y="6338939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6" name="Line 72"/>
          <p:cNvSpPr>
            <a:spLocks noChangeShapeType="1"/>
          </p:cNvSpPr>
          <p:nvPr/>
        </p:nvSpPr>
        <p:spPr bwMode="auto">
          <a:xfrm>
            <a:off x="4584380" y="5098279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7" name="Line 72"/>
          <p:cNvSpPr>
            <a:spLocks noChangeShapeType="1"/>
          </p:cNvSpPr>
          <p:nvPr/>
        </p:nvSpPr>
        <p:spPr bwMode="auto">
          <a:xfrm>
            <a:off x="4897493" y="5567920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8" name="Line 72"/>
          <p:cNvSpPr>
            <a:spLocks noChangeShapeType="1"/>
          </p:cNvSpPr>
          <p:nvPr/>
        </p:nvSpPr>
        <p:spPr bwMode="auto">
          <a:xfrm>
            <a:off x="207404" y="1757576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9" name="Line 72"/>
          <p:cNvSpPr>
            <a:spLocks noChangeShapeType="1"/>
          </p:cNvSpPr>
          <p:nvPr/>
        </p:nvSpPr>
        <p:spPr bwMode="auto">
          <a:xfrm>
            <a:off x="224030" y="1995689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60" name="Picture 5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8591" y="1564600"/>
            <a:ext cx="2088110" cy="967355"/>
          </a:xfrm>
          <a:prstGeom prst="rect">
            <a:avLst/>
          </a:prstGeom>
        </p:spPr>
      </p:pic>
      <p:sp>
        <p:nvSpPr>
          <p:cNvPr id="61" name="Line 72"/>
          <p:cNvSpPr>
            <a:spLocks noChangeShapeType="1"/>
          </p:cNvSpPr>
          <p:nvPr/>
        </p:nvSpPr>
        <p:spPr bwMode="auto">
          <a:xfrm>
            <a:off x="512204" y="2239529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2" name="Line 72"/>
          <p:cNvSpPr>
            <a:spLocks noChangeShapeType="1"/>
          </p:cNvSpPr>
          <p:nvPr/>
        </p:nvSpPr>
        <p:spPr bwMode="auto">
          <a:xfrm>
            <a:off x="195917" y="2458431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7112605" y="1066800"/>
            <a:ext cx="1972924" cy="1921398"/>
            <a:chOff x="7084612" y="1066800"/>
            <a:chExt cx="1972924" cy="1921398"/>
          </a:xfrm>
        </p:grpSpPr>
        <p:sp>
          <p:nvSpPr>
            <p:cNvPr id="3" name="Flowchart: Magnetic Disk 2"/>
            <p:cNvSpPr/>
            <p:nvPr/>
          </p:nvSpPr>
          <p:spPr bwMode="auto">
            <a:xfrm>
              <a:off x="7084612" y="1066800"/>
              <a:ext cx="1972924" cy="1921398"/>
            </a:xfrm>
            <a:prstGeom prst="flowChartMagneticDisk">
              <a:avLst/>
            </a:prstGeom>
            <a:solidFill>
              <a:srgbClr val="FFFFCC">
                <a:alpha val="47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522492" y="1131630"/>
              <a:ext cx="113845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C: Drive</a:t>
              </a:r>
            </a:p>
          </p:txBody>
        </p:sp>
      </p:grpSp>
      <p:sp>
        <p:nvSpPr>
          <p:cNvPr id="64" name="Rounded Rectangular Callout 63"/>
          <p:cNvSpPr/>
          <p:nvPr/>
        </p:nvSpPr>
        <p:spPr bwMode="auto">
          <a:xfrm>
            <a:off x="3557847" y="648391"/>
            <a:ext cx="3158834" cy="1464231"/>
          </a:xfrm>
          <a:prstGeom prst="wedgeRoundRectCallout">
            <a:avLst>
              <a:gd name="adj1" fmla="val 66667"/>
              <a:gd name="adj2" fmla="val 86512"/>
              <a:gd name="adj3" fmla="val 16667"/>
            </a:avLst>
          </a:prstGeom>
          <a:solidFill>
            <a:srgbClr val="FDC7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But wait!  We never deleted</a:t>
            </a:r>
            <a:r>
              <a:rPr kumimoji="0" lang="en-US" sz="20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 the previous cached version! Now we’ve reserved 200MB!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65" name="Rounded Rectangular Callout 64"/>
          <p:cNvSpPr/>
          <p:nvPr/>
        </p:nvSpPr>
        <p:spPr bwMode="auto">
          <a:xfrm>
            <a:off x="3491346" y="800791"/>
            <a:ext cx="3386048" cy="1464231"/>
          </a:xfrm>
          <a:prstGeom prst="wedgeRoundRectCallout">
            <a:avLst>
              <a:gd name="adj1" fmla="val 62003"/>
              <a:gd name="adj2" fmla="val 62668"/>
              <a:gd name="adj3" fmla="val 16667"/>
            </a:avLst>
          </a:prstGeom>
          <a:solidFill>
            <a:srgbClr val="FDC7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But wait!  We never deleted</a:t>
            </a:r>
            <a:r>
              <a:rPr kumimoji="0" lang="en-US" sz="20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 the two previous cached versions! Now we’ve reserved 300MB!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66" name="Rounded Rectangular Callout 65"/>
          <p:cNvSpPr/>
          <p:nvPr/>
        </p:nvSpPr>
        <p:spPr bwMode="auto">
          <a:xfrm>
            <a:off x="739022" y="3085268"/>
            <a:ext cx="3832977" cy="1464231"/>
          </a:xfrm>
          <a:prstGeom prst="wedgeRoundRectCallout">
            <a:avLst>
              <a:gd name="adj1" fmla="val 59834"/>
              <a:gd name="adj2" fmla="val 84809"/>
              <a:gd name="adj3" fmla="val 16667"/>
            </a:avLst>
          </a:prstGeom>
          <a:solidFill>
            <a:srgbClr val="FDC7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After 100 times, we’ll end up</a:t>
            </a:r>
            <a:r>
              <a:rPr kumimoji="0" lang="en-US" sz="20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 wasting 10GB!  All because we forgot to call our </a:t>
            </a:r>
            <a:r>
              <a:rPr kumimoji="0" lang="en-US" sz="2000" b="0" i="0" u="none" strike="noStrike" cap="none" normalizeH="0" dirty="0" err="1">
                <a:ln>
                  <a:noFill/>
                </a:ln>
                <a:solidFill>
                  <a:srgbClr val="6600CC"/>
                </a:solidFill>
                <a:effectLst/>
                <a:latin typeface="Comic Sans MS" pitchFamily="66" charset="0"/>
                <a:cs typeface="Times New Roman" pitchFamily="18" charset="0"/>
              </a:rPr>
              <a:t>doneWithMusic</a:t>
            </a:r>
            <a:r>
              <a:rPr kumimoji="0" lang="en-US" sz="2000" b="0" i="0" u="none" strike="noStrike" cap="none" normalizeH="0" dirty="0">
                <a:ln>
                  <a:noFill/>
                </a:ln>
                <a:solidFill>
                  <a:srgbClr val="6600CC"/>
                </a:solidFill>
                <a:effectLst/>
                <a:latin typeface="Comic Sans MS" pitchFamily="66" charset="0"/>
                <a:cs typeface="Times New Roman" pitchFamily="18" charset="0"/>
              </a:rPr>
              <a:t>() </a:t>
            </a:r>
            <a:r>
              <a:rPr kumimoji="0" lang="en-US" sz="20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method!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grpSp>
        <p:nvGrpSpPr>
          <p:cNvPr id="69" name="Group 68"/>
          <p:cNvGrpSpPr/>
          <p:nvPr/>
        </p:nvGrpSpPr>
        <p:grpSpPr>
          <a:xfrm>
            <a:off x="8242070" y="4957793"/>
            <a:ext cx="723205" cy="520293"/>
            <a:chOff x="7880468" y="3062492"/>
            <a:chExt cx="723205" cy="520293"/>
          </a:xfrm>
        </p:grpSpPr>
        <p:sp>
          <p:nvSpPr>
            <p:cNvPr id="67" name="Rectangle 66"/>
            <p:cNvSpPr/>
            <p:nvPr/>
          </p:nvSpPr>
          <p:spPr bwMode="auto">
            <a:xfrm>
              <a:off x="8136337" y="3200400"/>
              <a:ext cx="467336" cy="382385"/>
            </a:xfrm>
            <a:prstGeom prst="rect">
              <a:avLst/>
            </a:prstGeom>
            <a:solidFill>
              <a:srgbClr val="C0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7880468" y="3062492"/>
              <a:ext cx="32252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</a:t>
              </a:r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8244836" y="4968872"/>
            <a:ext cx="723205" cy="520293"/>
            <a:chOff x="7880468" y="3062492"/>
            <a:chExt cx="723205" cy="520293"/>
          </a:xfrm>
        </p:grpSpPr>
        <p:sp>
          <p:nvSpPr>
            <p:cNvPr id="71" name="Rectangle 70"/>
            <p:cNvSpPr/>
            <p:nvPr/>
          </p:nvSpPr>
          <p:spPr bwMode="auto">
            <a:xfrm>
              <a:off x="8136337" y="3200400"/>
              <a:ext cx="467336" cy="382385"/>
            </a:xfrm>
            <a:prstGeom prst="rect">
              <a:avLst/>
            </a:prstGeom>
            <a:solidFill>
              <a:srgbClr val="C0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7880468" y="3062492"/>
              <a:ext cx="32252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</a:t>
              </a:r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8247602" y="4946699"/>
            <a:ext cx="723205" cy="520293"/>
            <a:chOff x="7880468" y="3062492"/>
            <a:chExt cx="723205" cy="520293"/>
          </a:xfrm>
        </p:grpSpPr>
        <p:sp>
          <p:nvSpPr>
            <p:cNvPr id="74" name="Rectangle 73"/>
            <p:cNvSpPr/>
            <p:nvPr/>
          </p:nvSpPr>
          <p:spPr bwMode="auto">
            <a:xfrm>
              <a:off x="8136337" y="3200400"/>
              <a:ext cx="467336" cy="382385"/>
            </a:xfrm>
            <a:prstGeom prst="rect">
              <a:avLst/>
            </a:prstGeom>
            <a:solidFill>
              <a:srgbClr val="C0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7880468" y="3062492"/>
              <a:ext cx="32252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</a:t>
              </a:r>
            </a:p>
          </p:txBody>
        </p:sp>
      </p:grpSp>
      <p:sp>
        <p:nvSpPr>
          <p:cNvPr id="76" name="Rectangle 75"/>
          <p:cNvSpPr/>
          <p:nvPr/>
        </p:nvSpPr>
        <p:spPr>
          <a:xfrm>
            <a:off x="351093" y="4856040"/>
            <a:ext cx="4572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</a:rPr>
              <a:t> void </a:t>
            </a:r>
            <a:r>
              <a:rPr lang="en-US" sz="1800" dirty="0" err="1">
                <a:solidFill>
                  <a:srgbClr val="FF0000"/>
                </a:solidFill>
              </a:rPr>
              <a:t>doneWithMusic</a:t>
            </a:r>
            <a:r>
              <a:rPr lang="en-US" sz="1800" dirty="0">
                <a:solidFill>
                  <a:srgbClr val="FF0000"/>
                </a:solidFill>
              </a:rPr>
              <a:t>()</a:t>
            </a:r>
          </a:p>
          <a:p>
            <a:r>
              <a:rPr lang="en-US" sz="1200" b="1" dirty="0">
                <a:solidFill>
                  <a:srgbClr val="FF0000"/>
                </a:solidFill>
              </a:rPr>
              <a:t> {</a:t>
            </a:r>
            <a:endParaRPr lang="en-US" sz="1800" b="1" dirty="0">
              <a:solidFill>
                <a:srgbClr val="FF0000"/>
              </a:solidFill>
            </a:endParaRPr>
          </a:p>
          <a:p>
            <a:r>
              <a:rPr lang="en-US" sz="1800" dirty="0">
                <a:solidFill>
                  <a:srgbClr val="FF0000"/>
                </a:solidFill>
              </a:rPr>
              <a:t>      </a:t>
            </a:r>
            <a:r>
              <a:rPr lang="en-US" sz="1800" dirty="0" err="1">
                <a:solidFill>
                  <a:srgbClr val="FF0000"/>
                </a:solidFill>
              </a:rPr>
              <a:t>freeReservedSpaceOnDisk</a:t>
            </a:r>
            <a:r>
              <a:rPr lang="en-US" sz="1800" dirty="0">
                <a:solidFill>
                  <a:srgbClr val="FF0000"/>
                </a:solidFill>
              </a:rPr>
              <a:t>();</a:t>
            </a:r>
          </a:p>
          <a:p>
            <a:r>
              <a:rPr lang="en-US" sz="1200" b="1" dirty="0">
                <a:solidFill>
                  <a:srgbClr val="FF0000"/>
                </a:solidFill>
              </a:rPr>
              <a:t> }</a:t>
            </a:r>
            <a:endParaRPr lang="en-US" sz="1800" dirty="0">
              <a:solidFill>
                <a:srgbClr val="FF0000"/>
              </a:solidFill>
            </a:endParaRPr>
          </a:p>
        </p:txBody>
      </p:sp>
      <p:sp>
        <p:nvSpPr>
          <p:cNvPr id="77" name="Rounded Rectangular Callout 76"/>
          <p:cNvSpPr/>
          <p:nvPr/>
        </p:nvSpPr>
        <p:spPr bwMode="auto">
          <a:xfrm>
            <a:off x="4490836" y="4013855"/>
            <a:ext cx="3832977" cy="1464231"/>
          </a:xfrm>
          <a:prstGeom prst="wedgeRoundRectCallout">
            <a:avLst>
              <a:gd name="adj1" fmla="val -99134"/>
              <a:gd name="adj2" fmla="val 99570"/>
              <a:gd name="adj3" fmla="val 16667"/>
            </a:avLst>
          </a:prstGeom>
          <a:solidFill>
            <a:srgbClr val="FDC7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Notice –</a:t>
            </a:r>
            <a:r>
              <a:rPr kumimoji="0" lang="en-US" sz="20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 our class doesn’t have a destructor. </a:t>
            </a:r>
            <a:br>
              <a:rPr kumimoji="0" lang="en-US" sz="20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</a:br>
            <a:br>
              <a:rPr kumimoji="0" lang="en-US" sz="20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</a:br>
            <a:r>
              <a:rPr kumimoji="0" lang="en-US" sz="20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Let’s see what happens!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117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6" end="2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>
                      <p:stCondLst>
                        <p:cond delay="indefinite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1" fill="hold">
                      <p:stCondLst>
                        <p:cond delay="indefinite"/>
                      </p:stCondLst>
                      <p:childTnLst>
                        <p:par>
                          <p:cTn id="212" fill="hold">
                            <p:stCondLst>
                              <p:cond delay="0"/>
                            </p:stCondLst>
                            <p:childTnLst>
                              <p:par>
                                <p:cTn id="2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5" fill="hold">
                      <p:stCondLst>
                        <p:cond delay="indefinite"/>
                      </p:stCondLst>
                      <p:childTnLst>
                        <p:par>
                          <p:cTn id="216" fill="hold">
                            <p:stCondLst>
                              <p:cond delay="0"/>
                            </p:stCondLst>
                            <p:childTnLst>
                              <p:par>
                                <p:cTn id="217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218" dur="500" tmFilter="0, 0; .2, .5; .8, .5; 1, 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9" dur="250" autoRev="1" fill="hold"/>
                                        <p:tgtEl>
                                          <p:spTgt spid="2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simsg355q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0" fill="hold">
                      <p:stCondLst>
                        <p:cond delay="indefinite"/>
                      </p:stCondLst>
                      <p:childTnLst>
                        <p:par>
                          <p:cTn id="221" fill="hold">
                            <p:stCondLst>
                              <p:cond delay="0"/>
                            </p:stCondLst>
                            <p:childTnLst>
                              <p:par>
                                <p:cTn id="22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4" fill="hold">
                      <p:stCondLst>
                        <p:cond delay="indefinite"/>
                      </p:stCondLst>
                      <p:childTnLst>
                        <p:par>
                          <p:cTn id="225" fill="hold">
                            <p:stCondLst>
                              <p:cond delay="0"/>
                            </p:stCondLst>
                            <p:childTnLst>
                              <p:par>
                                <p:cTn id="2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8" fill="hold">
                      <p:stCondLst>
                        <p:cond delay="indefinite"/>
                      </p:stCondLst>
                      <p:childTnLst>
                        <p:par>
                          <p:cTn id="229" fill="hold">
                            <p:stCondLst>
                              <p:cond delay="0"/>
                            </p:stCondLst>
                            <p:childTnLst>
                              <p:par>
                                <p:cTn id="23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2" fill="hold">
                      <p:stCondLst>
                        <p:cond delay="indefinite"/>
                      </p:stCondLst>
                      <p:childTnLst>
                        <p:par>
                          <p:cTn id="233" fill="hold">
                            <p:stCondLst>
                              <p:cond delay="0"/>
                            </p:stCondLst>
                            <p:childTnLst>
                              <p:par>
                                <p:cTn id="2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6" fill="hold">
                      <p:stCondLst>
                        <p:cond delay="indefinite"/>
                      </p:stCondLst>
                      <p:childTnLst>
                        <p:par>
                          <p:cTn id="237" fill="hold">
                            <p:stCondLst>
                              <p:cond delay="0"/>
                            </p:stCondLst>
                            <p:childTnLst>
                              <p:par>
                                <p:cTn id="23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1" fill="hold">
                      <p:stCondLst>
                        <p:cond delay="indefinite"/>
                      </p:stCondLst>
                      <p:childTnLst>
                        <p:par>
                          <p:cTn id="242" fill="hold">
                            <p:stCondLst>
                              <p:cond delay="0"/>
                            </p:stCondLst>
                            <p:childTnLst>
                              <p:par>
                                <p:cTn id="24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5" fill="hold">
                      <p:stCondLst>
                        <p:cond delay="indefinite"/>
                      </p:stCondLst>
                      <p:childTnLst>
                        <p:par>
                          <p:cTn id="246" fill="hold">
                            <p:stCondLst>
                              <p:cond delay="0"/>
                            </p:stCondLst>
                            <p:childTnLst>
                              <p:par>
                                <p:cTn id="2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9" fill="hold">
                      <p:stCondLst>
                        <p:cond delay="indefinite"/>
                      </p:stCondLst>
                      <p:childTnLst>
                        <p:par>
                          <p:cTn id="250" fill="hold">
                            <p:stCondLst>
                              <p:cond delay="0"/>
                            </p:stCondLst>
                            <p:childTnLst>
                              <p:par>
                                <p:cTn id="25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3" fill="hold">
                      <p:stCondLst>
                        <p:cond delay="indefinite"/>
                      </p:stCondLst>
                      <p:childTnLst>
                        <p:par>
                          <p:cTn id="254" fill="hold">
                            <p:stCondLst>
                              <p:cond delay="0"/>
                            </p:stCondLst>
                            <p:childTnLst>
                              <p:par>
                                <p:cTn id="2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7" fill="hold">
                      <p:stCondLst>
                        <p:cond delay="indefinite"/>
                      </p:stCondLst>
                      <p:childTnLst>
                        <p:par>
                          <p:cTn id="258" fill="hold">
                            <p:stCondLst>
                              <p:cond delay="0"/>
                            </p:stCondLst>
                            <p:childTnLst>
                              <p:par>
                                <p:cTn id="2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1" fill="hold">
                      <p:stCondLst>
                        <p:cond delay="indefinite"/>
                      </p:stCondLst>
                      <p:childTnLst>
                        <p:par>
                          <p:cTn id="262" fill="hold">
                            <p:stCondLst>
                              <p:cond delay="0"/>
                            </p:stCondLst>
                            <p:childTnLst>
                              <p:par>
                                <p:cTn id="26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5" fill="hold">
                      <p:stCondLst>
                        <p:cond delay="indefinite"/>
                      </p:stCondLst>
                      <p:childTnLst>
                        <p:par>
                          <p:cTn id="266" fill="hold">
                            <p:stCondLst>
                              <p:cond delay="0"/>
                            </p:stCondLst>
                            <p:childTnLst>
                              <p:par>
                                <p:cTn id="2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9" fill="hold">
                      <p:stCondLst>
                        <p:cond delay="indefinite"/>
                      </p:stCondLst>
                      <p:childTnLst>
                        <p:par>
                          <p:cTn id="270" fill="hold">
                            <p:stCondLst>
                              <p:cond delay="0"/>
                            </p:stCondLst>
                            <p:childTnLst>
                              <p:par>
                                <p:cTn id="27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3" fill="hold">
                      <p:stCondLst>
                        <p:cond delay="indefinite"/>
                      </p:stCondLst>
                      <p:childTnLst>
                        <p:par>
                          <p:cTn id="274" fill="hold">
                            <p:stCondLst>
                              <p:cond delay="0"/>
                            </p:stCondLst>
                            <p:childTnLst>
                              <p:par>
                                <p:cTn id="2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7" fill="hold">
                      <p:stCondLst>
                        <p:cond delay="indefinite"/>
                      </p:stCondLst>
                      <p:childTnLst>
                        <p:par>
                          <p:cTn id="278" fill="hold">
                            <p:stCondLst>
                              <p:cond delay="0"/>
                            </p:stCondLst>
                            <p:childTnLst>
                              <p:par>
                                <p:cTn id="27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1" fill="hold">
                      <p:stCondLst>
                        <p:cond delay="indefinite"/>
                      </p:stCondLst>
                      <p:childTnLst>
                        <p:par>
                          <p:cTn id="282" fill="hold">
                            <p:stCondLst>
                              <p:cond delay="0"/>
                            </p:stCondLst>
                            <p:childTnLst>
                              <p:par>
                                <p:cTn id="2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5" fill="hold">
                      <p:stCondLst>
                        <p:cond delay="indefinite"/>
                      </p:stCondLst>
                      <p:childTnLst>
                        <p:par>
                          <p:cTn id="286" fill="hold">
                            <p:stCondLst>
                              <p:cond delay="0"/>
                            </p:stCondLst>
                            <p:childTnLst>
                              <p:par>
                                <p:cTn id="28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9" dur="2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0" fill="hold">
                      <p:stCondLst>
                        <p:cond delay="indefinite"/>
                      </p:stCondLst>
                      <p:childTnLst>
                        <p:par>
                          <p:cTn id="291" fill="hold">
                            <p:stCondLst>
                              <p:cond delay="0"/>
                            </p:stCondLst>
                            <p:childTnLst>
                              <p:par>
                                <p:cTn id="29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5" fill="hold">
                      <p:stCondLst>
                        <p:cond delay="indefinite"/>
                      </p:stCondLst>
                      <p:childTnLst>
                        <p:par>
                          <p:cTn id="296" fill="hold">
                            <p:stCondLst>
                              <p:cond delay="0"/>
                            </p:stCondLst>
                            <p:childTnLst>
                              <p:par>
                                <p:cTn id="29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9" fill="hold">
                      <p:stCondLst>
                        <p:cond delay="indefinite"/>
                      </p:stCondLst>
                      <p:childTnLst>
                        <p:par>
                          <p:cTn id="300" fill="hold">
                            <p:stCondLst>
                              <p:cond delay="0"/>
                            </p:stCondLst>
                            <p:childTnLst>
                              <p:par>
                                <p:cTn id="30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3" fill="hold">
                      <p:stCondLst>
                        <p:cond delay="indefinite"/>
                      </p:stCondLst>
                      <p:childTnLst>
                        <p:par>
                          <p:cTn id="304" fill="hold">
                            <p:stCondLst>
                              <p:cond delay="0"/>
                            </p:stCondLst>
                            <p:childTnLst>
                              <p:par>
                                <p:cTn id="3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7" fill="hold">
                      <p:stCondLst>
                        <p:cond delay="indefinite"/>
                      </p:stCondLst>
                      <p:childTnLst>
                        <p:par>
                          <p:cTn id="308" fill="hold">
                            <p:stCondLst>
                              <p:cond delay="0"/>
                            </p:stCondLst>
                            <p:childTnLst>
                              <p:par>
                                <p:cTn id="30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1" fill="hold">
                      <p:stCondLst>
                        <p:cond delay="indefinite"/>
                      </p:stCondLst>
                      <p:childTnLst>
                        <p:par>
                          <p:cTn id="312" fill="hold">
                            <p:stCondLst>
                              <p:cond delay="0"/>
                            </p:stCondLst>
                            <p:childTnLst>
                              <p:par>
                                <p:cTn id="3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5" fill="hold">
                      <p:stCondLst>
                        <p:cond delay="indefinite"/>
                      </p:stCondLst>
                      <p:childTnLst>
                        <p:par>
                          <p:cTn id="316" fill="hold">
                            <p:stCondLst>
                              <p:cond delay="0"/>
                            </p:stCondLst>
                            <p:childTnLst>
                              <p:par>
                                <p:cTn id="3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9" fill="hold">
                      <p:stCondLst>
                        <p:cond delay="indefinite"/>
                      </p:stCondLst>
                      <p:childTnLst>
                        <p:par>
                          <p:cTn id="320" fill="hold">
                            <p:stCondLst>
                              <p:cond delay="0"/>
                            </p:stCondLst>
                            <p:childTnLst>
                              <p:par>
                                <p:cTn id="3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3" fill="hold">
                      <p:stCondLst>
                        <p:cond delay="indefinite"/>
                      </p:stCondLst>
                      <p:childTnLst>
                        <p:par>
                          <p:cTn id="324" fill="hold">
                            <p:stCondLst>
                              <p:cond delay="0"/>
                            </p:stCondLst>
                            <p:childTnLst>
                              <p:par>
                                <p:cTn id="3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7" fill="hold">
                      <p:stCondLst>
                        <p:cond delay="indefinite"/>
                      </p:stCondLst>
                      <p:childTnLst>
                        <p:par>
                          <p:cTn id="328" fill="hold">
                            <p:stCondLst>
                              <p:cond delay="0"/>
                            </p:stCondLst>
                            <p:childTnLst>
                              <p:par>
                                <p:cTn id="3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1" fill="hold">
                      <p:stCondLst>
                        <p:cond delay="indefinite"/>
                      </p:stCondLst>
                      <p:childTnLst>
                        <p:par>
                          <p:cTn id="332" fill="hold">
                            <p:stCondLst>
                              <p:cond delay="0"/>
                            </p:stCondLst>
                            <p:childTnLst>
                              <p:par>
                                <p:cTn id="3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5" fill="hold">
                      <p:stCondLst>
                        <p:cond delay="indefinite"/>
                      </p:stCondLst>
                      <p:childTnLst>
                        <p:par>
                          <p:cTn id="336" fill="hold">
                            <p:stCondLst>
                              <p:cond delay="0"/>
                            </p:stCondLst>
                            <p:childTnLst>
                              <p:par>
                                <p:cTn id="3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9" fill="hold">
                      <p:stCondLst>
                        <p:cond delay="indefinite"/>
                      </p:stCondLst>
                      <p:childTnLst>
                        <p:par>
                          <p:cTn id="340" fill="hold">
                            <p:stCondLst>
                              <p:cond delay="0"/>
                            </p:stCondLst>
                            <p:childTnLst>
                              <p:par>
                                <p:cTn id="341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5" fill="hold">
                      <p:stCondLst>
                        <p:cond delay="indefinite"/>
                      </p:stCondLst>
                      <p:childTnLst>
                        <p:par>
                          <p:cTn id="346" fill="hold">
                            <p:stCondLst>
                              <p:cond delay="0"/>
                            </p:stCondLst>
                            <p:childTnLst>
                              <p:par>
                                <p:cTn id="3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9" fill="hold">
                      <p:stCondLst>
                        <p:cond delay="indefinite"/>
                      </p:stCondLst>
                      <p:childTnLst>
                        <p:par>
                          <p:cTn id="350" fill="hold">
                            <p:stCondLst>
                              <p:cond delay="0"/>
                            </p:stCondLst>
                            <p:childTnLst>
                              <p:par>
                                <p:cTn id="3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3" fill="hold">
                      <p:stCondLst>
                        <p:cond delay="indefinite"/>
                      </p:stCondLst>
                      <p:childTnLst>
                        <p:par>
                          <p:cTn id="354" fill="hold">
                            <p:stCondLst>
                              <p:cond delay="0"/>
                            </p:stCondLst>
                            <p:childTnLst>
                              <p:par>
                                <p:cTn id="35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7" fill="hold">
                      <p:stCondLst>
                        <p:cond delay="indefinite"/>
                      </p:stCondLst>
                      <p:childTnLst>
                        <p:par>
                          <p:cTn id="358" fill="hold">
                            <p:stCondLst>
                              <p:cond delay="0"/>
                            </p:stCondLst>
                            <p:childTnLst>
                              <p:par>
                                <p:cTn id="3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1" fill="hold">
                      <p:stCondLst>
                        <p:cond delay="indefinite"/>
                      </p:stCondLst>
                      <p:childTnLst>
                        <p:par>
                          <p:cTn id="362" fill="hold">
                            <p:stCondLst>
                              <p:cond delay="0"/>
                            </p:stCondLst>
                            <p:childTnLst>
                              <p:par>
                                <p:cTn id="36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5" fill="hold">
                      <p:stCondLst>
                        <p:cond delay="indefinite"/>
                      </p:stCondLst>
                      <p:childTnLst>
                        <p:par>
                          <p:cTn id="366" fill="hold">
                            <p:stCondLst>
                              <p:cond delay="0"/>
                            </p:stCondLst>
                            <p:childTnLst>
                              <p:par>
                                <p:cTn id="3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9" fill="hold">
                      <p:stCondLst>
                        <p:cond delay="indefinite"/>
                      </p:stCondLst>
                      <p:childTnLst>
                        <p:par>
                          <p:cTn id="370" fill="hold">
                            <p:stCondLst>
                              <p:cond delay="0"/>
                            </p:stCondLst>
                            <p:childTnLst>
                              <p:par>
                                <p:cTn id="37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3" fill="hold">
                      <p:stCondLst>
                        <p:cond delay="indefinite"/>
                      </p:stCondLst>
                      <p:childTnLst>
                        <p:par>
                          <p:cTn id="374" fill="hold">
                            <p:stCondLst>
                              <p:cond delay="0"/>
                            </p:stCondLst>
                            <p:childTnLst>
                              <p:par>
                                <p:cTn id="3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7" fill="hold">
                      <p:stCondLst>
                        <p:cond delay="indefinite"/>
                      </p:stCondLst>
                      <p:childTnLst>
                        <p:par>
                          <p:cTn id="378" fill="hold">
                            <p:stCondLst>
                              <p:cond delay="0"/>
                            </p:stCondLst>
                            <p:childTnLst>
                              <p:par>
                                <p:cTn id="37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1" fill="hold">
                      <p:stCondLst>
                        <p:cond delay="indefinite"/>
                      </p:stCondLst>
                      <p:childTnLst>
                        <p:par>
                          <p:cTn id="382" fill="hold">
                            <p:stCondLst>
                              <p:cond delay="0"/>
                            </p:stCondLst>
                            <p:childTnLst>
                              <p:par>
                                <p:cTn id="3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5" fill="hold">
                      <p:stCondLst>
                        <p:cond delay="indefinite"/>
                      </p:stCondLst>
                      <p:childTnLst>
                        <p:par>
                          <p:cTn id="386" fill="hold">
                            <p:stCondLst>
                              <p:cond delay="0"/>
                            </p:stCondLst>
                            <p:childTnLst>
                              <p:par>
                                <p:cTn id="387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388" dur="500" tmFilter="0, 0; .2, .5; .8, .5; 1, 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89" dur="250" autoRev="1" fill="hold"/>
                                        <p:tgtEl>
                                          <p:spTgt spid="4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8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simsg355q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0" fill="hold">
                      <p:stCondLst>
                        <p:cond delay="indefinite"/>
                      </p:stCondLst>
                      <p:childTnLst>
                        <p:par>
                          <p:cTn id="391" fill="hold">
                            <p:stCondLst>
                              <p:cond delay="0"/>
                            </p:stCondLst>
                            <p:childTnLst>
                              <p:par>
                                <p:cTn id="39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4" fill="hold">
                      <p:stCondLst>
                        <p:cond delay="indefinite"/>
                      </p:stCondLst>
                      <p:childTnLst>
                        <p:par>
                          <p:cTn id="395" fill="hold">
                            <p:stCondLst>
                              <p:cond delay="0"/>
                            </p:stCondLst>
                            <p:childTnLst>
                              <p:par>
                                <p:cTn id="39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8" fill="hold">
                      <p:stCondLst>
                        <p:cond delay="indefinite"/>
                      </p:stCondLst>
                      <p:childTnLst>
                        <p:par>
                          <p:cTn id="399" fill="hold">
                            <p:stCondLst>
                              <p:cond delay="0"/>
                            </p:stCondLst>
                            <p:childTnLst>
                              <p:par>
                                <p:cTn id="40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2" fill="hold">
                      <p:stCondLst>
                        <p:cond delay="indefinite"/>
                      </p:stCondLst>
                      <p:childTnLst>
                        <p:par>
                          <p:cTn id="403" fill="hold">
                            <p:stCondLst>
                              <p:cond delay="0"/>
                            </p:stCondLst>
                            <p:childTnLst>
                              <p:par>
                                <p:cTn id="40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6" fill="hold">
                      <p:stCondLst>
                        <p:cond delay="indefinite"/>
                      </p:stCondLst>
                      <p:childTnLst>
                        <p:par>
                          <p:cTn id="407" fill="hold">
                            <p:stCondLst>
                              <p:cond delay="0"/>
                            </p:stCondLst>
                            <p:childTnLst>
                              <p:par>
                                <p:cTn id="40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1" fill="hold">
                      <p:stCondLst>
                        <p:cond delay="indefinite"/>
                      </p:stCondLst>
                      <p:childTnLst>
                        <p:par>
                          <p:cTn id="412" fill="hold">
                            <p:stCondLst>
                              <p:cond delay="0"/>
                            </p:stCondLst>
                            <p:childTnLst>
                              <p:par>
                                <p:cTn id="4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5" fill="hold">
                      <p:stCondLst>
                        <p:cond delay="indefinite"/>
                      </p:stCondLst>
                      <p:childTnLst>
                        <p:par>
                          <p:cTn id="416" fill="hold">
                            <p:stCondLst>
                              <p:cond delay="0"/>
                            </p:stCondLst>
                            <p:childTnLst>
                              <p:par>
                                <p:cTn id="4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9" fill="hold">
                      <p:stCondLst>
                        <p:cond delay="indefinite"/>
                      </p:stCondLst>
                      <p:childTnLst>
                        <p:par>
                          <p:cTn id="420" fill="hold">
                            <p:stCondLst>
                              <p:cond delay="0"/>
                            </p:stCondLst>
                            <p:childTnLst>
                              <p:par>
                                <p:cTn id="4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3" fill="hold">
                      <p:stCondLst>
                        <p:cond delay="indefinite"/>
                      </p:stCondLst>
                      <p:childTnLst>
                        <p:par>
                          <p:cTn id="424" fill="hold">
                            <p:stCondLst>
                              <p:cond delay="0"/>
                            </p:stCondLst>
                            <p:childTnLst>
                              <p:par>
                                <p:cTn id="4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7" fill="hold">
                      <p:stCondLst>
                        <p:cond delay="indefinite"/>
                      </p:stCondLst>
                      <p:childTnLst>
                        <p:par>
                          <p:cTn id="428" fill="hold">
                            <p:stCondLst>
                              <p:cond delay="0"/>
                            </p:stCondLst>
                            <p:childTnLst>
                              <p:par>
                                <p:cTn id="4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1" fill="hold">
                      <p:stCondLst>
                        <p:cond delay="indefinite"/>
                      </p:stCondLst>
                      <p:childTnLst>
                        <p:par>
                          <p:cTn id="432" fill="hold">
                            <p:stCondLst>
                              <p:cond delay="0"/>
                            </p:stCondLst>
                            <p:childTnLst>
                              <p:par>
                                <p:cTn id="4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5" fill="hold">
                      <p:stCondLst>
                        <p:cond delay="indefinite"/>
                      </p:stCondLst>
                      <p:childTnLst>
                        <p:par>
                          <p:cTn id="436" fill="hold">
                            <p:stCondLst>
                              <p:cond delay="0"/>
                            </p:stCondLst>
                            <p:childTnLst>
                              <p:par>
                                <p:cTn id="4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9" fill="hold">
                      <p:stCondLst>
                        <p:cond delay="indefinite"/>
                      </p:stCondLst>
                      <p:childTnLst>
                        <p:par>
                          <p:cTn id="440" fill="hold">
                            <p:stCondLst>
                              <p:cond delay="0"/>
                            </p:stCondLst>
                            <p:childTnLst>
                              <p:par>
                                <p:cTn id="4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3" fill="hold">
                      <p:stCondLst>
                        <p:cond delay="indefinite"/>
                      </p:stCondLst>
                      <p:childTnLst>
                        <p:par>
                          <p:cTn id="444" fill="hold">
                            <p:stCondLst>
                              <p:cond delay="0"/>
                            </p:stCondLst>
                            <p:childTnLst>
                              <p:par>
                                <p:cTn id="4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7" fill="hold">
                      <p:stCondLst>
                        <p:cond delay="indefinite"/>
                      </p:stCondLst>
                      <p:childTnLst>
                        <p:par>
                          <p:cTn id="448" fill="hold">
                            <p:stCondLst>
                              <p:cond delay="0"/>
                            </p:stCondLst>
                            <p:childTnLst>
                              <p:par>
                                <p:cTn id="4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1" fill="hold">
                      <p:stCondLst>
                        <p:cond delay="indefinite"/>
                      </p:stCondLst>
                      <p:childTnLst>
                        <p:par>
                          <p:cTn id="452" fill="hold">
                            <p:stCondLst>
                              <p:cond delay="0"/>
                            </p:stCondLst>
                            <p:childTnLst>
                              <p:par>
                                <p:cTn id="4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5" fill="hold">
                      <p:stCondLst>
                        <p:cond delay="indefinite"/>
                      </p:stCondLst>
                      <p:childTnLst>
                        <p:par>
                          <p:cTn id="456" fill="hold">
                            <p:stCondLst>
                              <p:cond delay="0"/>
                            </p:stCondLst>
                            <p:childTnLst>
                              <p:par>
                                <p:cTn id="45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9" dur="2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0" fill="hold">
                      <p:stCondLst>
                        <p:cond delay="indefinite"/>
                      </p:stCondLst>
                      <p:childTnLst>
                        <p:par>
                          <p:cTn id="461" fill="hold">
                            <p:stCondLst>
                              <p:cond delay="0"/>
                            </p:stCondLst>
                            <p:childTnLst>
                              <p:par>
                                <p:cTn id="46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5" fill="hold">
                      <p:stCondLst>
                        <p:cond delay="indefinite"/>
                      </p:stCondLst>
                      <p:childTnLst>
                        <p:par>
                          <p:cTn id="466" fill="hold">
                            <p:stCondLst>
                              <p:cond delay="0"/>
                            </p:stCondLst>
                            <p:childTnLst>
                              <p:par>
                                <p:cTn id="46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9" fill="hold">
                      <p:stCondLst>
                        <p:cond delay="indefinite"/>
                      </p:stCondLst>
                      <p:childTnLst>
                        <p:par>
                          <p:cTn id="470" fill="hold">
                            <p:stCondLst>
                              <p:cond delay="0"/>
                            </p:stCondLst>
                            <p:childTnLst>
                              <p:par>
                                <p:cTn id="47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3" fill="hold">
                      <p:stCondLst>
                        <p:cond delay="indefinite"/>
                      </p:stCondLst>
                      <p:childTnLst>
                        <p:par>
                          <p:cTn id="474" fill="hold">
                            <p:stCondLst>
                              <p:cond delay="0"/>
                            </p:stCondLst>
                            <p:childTnLst>
                              <p:par>
                                <p:cTn id="4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7" fill="hold">
                      <p:stCondLst>
                        <p:cond delay="indefinite"/>
                      </p:stCondLst>
                      <p:childTnLst>
                        <p:par>
                          <p:cTn id="478" fill="hold">
                            <p:stCondLst>
                              <p:cond delay="0"/>
                            </p:stCondLst>
                            <p:childTnLst>
                              <p:par>
                                <p:cTn id="47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1" fill="hold">
                      <p:stCondLst>
                        <p:cond delay="indefinite"/>
                      </p:stCondLst>
                      <p:childTnLst>
                        <p:par>
                          <p:cTn id="482" fill="hold">
                            <p:stCondLst>
                              <p:cond delay="0"/>
                            </p:stCondLst>
                            <p:childTnLst>
                              <p:par>
                                <p:cTn id="48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6" fill="hold">
                      <p:stCondLst>
                        <p:cond delay="indefinite"/>
                      </p:stCondLst>
                      <p:childTnLst>
                        <p:par>
                          <p:cTn id="487" fill="hold">
                            <p:stCondLst>
                              <p:cond delay="0"/>
                            </p:stCondLst>
                            <p:childTnLst>
                              <p:par>
                                <p:cTn id="48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0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1" fill="hold">
                      <p:stCondLst>
                        <p:cond delay="indefinite"/>
                      </p:stCondLst>
                      <p:childTnLst>
                        <p:par>
                          <p:cTn id="492" fill="hold">
                            <p:stCondLst>
                              <p:cond delay="0"/>
                            </p:stCondLst>
                            <p:childTnLst>
                              <p:par>
                                <p:cTn id="49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8" grpId="0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  <p:bldP spid="24" grpId="0"/>
      <p:bldP spid="24" grpId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  <p:bldP spid="34" grpId="0" animBg="1"/>
      <p:bldP spid="34" grpId="1" animBg="1"/>
      <p:bldP spid="35" grpId="0" animBg="1"/>
      <p:bldP spid="35" grpId="1" animBg="1"/>
      <p:bldP spid="39" grpId="0" animBg="1"/>
      <p:bldP spid="39" grpId="1" animBg="1"/>
      <p:bldP spid="40" grpId="0" animBg="1"/>
      <p:bldP spid="40" grpId="1" animBg="1"/>
      <p:bldP spid="42" grpId="0" animBg="1"/>
      <p:bldP spid="42" grpId="1" animBg="1"/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  <p:bldP spid="47" grpId="0"/>
      <p:bldP spid="47" grpId="1"/>
      <p:bldP spid="48" grpId="0" animBg="1"/>
      <p:bldP spid="48" grpId="1" animBg="1"/>
      <p:bldP spid="49" grpId="0" animBg="1"/>
      <p:bldP spid="49" grpId="1" animBg="1"/>
      <p:bldP spid="50" grpId="0" animBg="1"/>
      <p:bldP spid="50" grpId="1" animBg="1"/>
      <p:bldP spid="51" grpId="0" animBg="1"/>
      <p:bldP spid="51" grpId="1" animBg="1"/>
      <p:bldP spid="52" grpId="0" animBg="1"/>
      <p:bldP spid="52" grpId="1" animBg="1"/>
      <p:bldP spid="53" grpId="0" animBg="1"/>
      <p:bldP spid="53" grpId="1" animBg="1"/>
      <p:bldP spid="54" grpId="0" animBg="1"/>
      <p:bldP spid="54" grpId="1" animBg="1"/>
      <p:bldP spid="55" grpId="0" animBg="1"/>
      <p:bldP spid="55" grpId="1" animBg="1"/>
      <p:bldP spid="56" grpId="0" animBg="1"/>
      <p:bldP spid="56" grpId="1" animBg="1"/>
      <p:bldP spid="57" grpId="0" animBg="1"/>
      <p:bldP spid="57" grpId="1" animBg="1"/>
      <p:bldP spid="58" grpId="0" animBg="1"/>
      <p:bldP spid="58" grpId="1" animBg="1"/>
      <p:bldP spid="59" grpId="0" animBg="1"/>
      <p:bldP spid="59" grpId="1" animBg="1"/>
      <p:bldP spid="61" grpId="0" animBg="1"/>
      <p:bldP spid="61" grpId="1" animBg="1"/>
      <p:bldP spid="62" grpId="0" animBg="1"/>
      <p:bldP spid="62" grpId="1" animBg="1"/>
      <p:bldP spid="64" grpId="0" animBg="1"/>
      <p:bldP spid="64" grpId="1" animBg="1"/>
      <p:bldP spid="65" grpId="0" animBg="1"/>
      <p:bldP spid="65" grpId="1" animBg="1"/>
      <p:bldP spid="66" grpId="0" animBg="1"/>
      <p:bldP spid="66" grpId="1" animBg="1"/>
      <p:bldP spid="76" grpId="0"/>
      <p:bldP spid="77" grpId="0" animBg="1"/>
      <p:bldP spid="77" grpId="1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09167" y="854767"/>
            <a:ext cx="6875445" cy="6101670"/>
          </a:xfrm>
          <a:prstGeom prst="rect">
            <a:avLst/>
          </a:prstGeom>
          <a:solidFill>
            <a:srgbClr val="FED79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dirty="0"/>
              <a:t>class MP3Player</a:t>
            </a:r>
          </a:p>
          <a:p>
            <a:r>
              <a:rPr lang="en-US" sz="1200" b="1" dirty="0"/>
              <a:t>{</a:t>
            </a:r>
          </a:p>
          <a:p>
            <a:r>
              <a:rPr lang="en-US" sz="1800" dirty="0"/>
              <a:t>public:</a:t>
            </a:r>
          </a:p>
          <a:p>
            <a:r>
              <a:rPr lang="en-US" sz="1800" dirty="0"/>
              <a:t>    MP3Player()</a:t>
            </a:r>
          </a:p>
          <a:p>
            <a:r>
              <a:rPr lang="en-US" sz="1200" b="1" dirty="0"/>
              <a:t>    {</a:t>
            </a:r>
          </a:p>
          <a:p>
            <a:r>
              <a:rPr lang="en-US" sz="1800" dirty="0"/>
              <a:t>        </a:t>
            </a:r>
            <a:r>
              <a:rPr lang="en-US" sz="1800" dirty="0" err="1"/>
              <a:t>reserveSpaceOnDisk</a:t>
            </a:r>
            <a:r>
              <a:rPr lang="en-US" sz="1800" dirty="0"/>
              <a:t>(100000000); // 100MB</a:t>
            </a:r>
          </a:p>
          <a:p>
            <a:r>
              <a:rPr lang="en-US" sz="1200" b="1" dirty="0"/>
              <a:t>    }</a:t>
            </a:r>
            <a:endParaRPr lang="en-US" sz="1800" b="1" dirty="0"/>
          </a:p>
          <a:p>
            <a:endParaRPr lang="en-US" sz="1000" dirty="0"/>
          </a:p>
          <a:p>
            <a:r>
              <a:rPr lang="en-US" sz="1800" dirty="0"/>
              <a:t>   void </a:t>
            </a:r>
            <a:r>
              <a:rPr lang="en-US" sz="1800" dirty="0" err="1"/>
              <a:t>getSong</a:t>
            </a:r>
            <a:r>
              <a:rPr lang="en-US" sz="1800" dirty="0"/>
              <a:t>(</a:t>
            </a:r>
            <a:r>
              <a:rPr lang="en-US" sz="1800" dirty="0" err="1"/>
              <a:t>const</a:t>
            </a:r>
            <a:r>
              <a:rPr lang="en-US" sz="1800" dirty="0"/>
              <a:t> </a:t>
            </a:r>
            <a:r>
              <a:rPr lang="en-US" sz="1800" dirty="0" err="1"/>
              <a:t>std</a:t>
            </a:r>
            <a:r>
              <a:rPr lang="en-US" sz="1800" dirty="0"/>
              <a:t>::string &amp;</a:t>
            </a:r>
            <a:r>
              <a:rPr lang="en-US" sz="1800" dirty="0" err="1"/>
              <a:t>songURL</a:t>
            </a:r>
            <a:r>
              <a:rPr lang="en-US" sz="1800" dirty="0"/>
              <a:t>)</a:t>
            </a:r>
          </a:p>
          <a:p>
            <a:r>
              <a:rPr lang="en-US" sz="1200" b="1" dirty="0"/>
              <a:t>   {</a:t>
            </a:r>
          </a:p>
          <a:p>
            <a:r>
              <a:rPr lang="en-US" sz="1800" dirty="0"/>
              <a:t>       </a:t>
            </a:r>
            <a:r>
              <a:rPr lang="en-US" sz="1700" dirty="0" err="1"/>
              <a:t>downloadToReservedSpace</a:t>
            </a:r>
            <a:r>
              <a:rPr lang="en-US" sz="1800" dirty="0"/>
              <a:t>(</a:t>
            </a:r>
            <a:r>
              <a:rPr lang="en-US" sz="1800" dirty="0" err="1"/>
              <a:t>songURL</a:t>
            </a:r>
            <a:r>
              <a:rPr lang="en-US" sz="1800" dirty="0"/>
              <a:t>);</a:t>
            </a:r>
            <a:endParaRPr lang="en-US" sz="1200" b="1" dirty="0"/>
          </a:p>
          <a:p>
            <a:r>
              <a:rPr lang="en-US" sz="1200" b="1" dirty="0"/>
              <a:t>   }</a:t>
            </a:r>
          </a:p>
          <a:p>
            <a:endParaRPr lang="en-US" sz="700" b="1" dirty="0"/>
          </a:p>
          <a:p>
            <a:r>
              <a:rPr lang="en-US" sz="1200" b="1" dirty="0"/>
              <a:t>  </a:t>
            </a:r>
            <a:r>
              <a:rPr lang="en-US" sz="1800" dirty="0"/>
              <a:t> void </a:t>
            </a:r>
            <a:r>
              <a:rPr lang="en-US" sz="1800" dirty="0" err="1"/>
              <a:t>playSong</a:t>
            </a:r>
            <a:r>
              <a:rPr lang="en-US" sz="1800" dirty="0"/>
              <a:t>()</a:t>
            </a:r>
          </a:p>
          <a:p>
            <a:r>
              <a:rPr lang="en-US" sz="1800" b="1" dirty="0"/>
              <a:t>  </a:t>
            </a:r>
            <a:r>
              <a:rPr lang="en-US" sz="1400" b="1" dirty="0"/>
              <a:t>{</a:t>
            </a:r>
          </a:p>
          <a:p>
            <a:r>
              <a:rPr lang="en-US" sz="1800" dirty="0"/>
              <a:t>       playMP3InReservedSpace();</a:t>
            </a:r>
            <a:endParaRPr lang="en-US" sz="1400" b="1" dirty="0"/>
          </a:p>
          <a:p>
            <a:r>
              <a:rPr lang="en-US" sz="1400" b="1" dirty="0"/>
              <a:t>   }</a:t>
            </a:r>
            <a:endParaRPr lang="en-US" sz="1800" b="1" dirty="0"/>
          </a:p>
          <a:p>
            <a:endParaRPr lang="en-US" sz="300" dirty="0"/>
          </a:p>
          <a:p>
            <a:r>
              <a:rPr lang="en-US" sz="1800" dirty="0"/>
              <a:t>   void </a:t>
            </a:r>
            <a:r>
              <a:rPr lang="en-US" sz="1800" dirty="0" err="1"/>
              <a:t>doneWithMusic</a:t>
            </a:r>
            <a:r>
              <a:rPr lang="en-US" sz="1800" dirty="0"/>
              <a:t>()</a:t>
            </a:r>
          </a:p>
          <a:p>
            <a:r>
              <a:rPr lang="en-US" sz="1200" b="1" dirty="0"/>
              <a:t>   {</a:t>
            </a:r>
            <a:endParaRPr lang="en-US" sz="1800" b="1" dirty="0"/>
          </a:p>
          <a:p>
            <a:r>
              <a:rPr lang="en-US" sz="1800" dirty="0"/>
              <a:t>        </a:t>
            </a:r>
            <a:r>
              <a:rPr lang="en-US" sz="1800" dirty="0" err="1"/>
              <a:t>freeReservedSpaceOnDisk</a:t>
            </a:r>
            <a:r>
              <a:rPr lang="en-US" sz="1800" dirty="0"/>
              <a:t>();</a:t>
            </a:r>
          </a:p>
          <a:p>
            <a:r>
              <a:rPr lang="en-US" sz="1200" b="1" dirty="0"/>
              <a:t>   }</a:t>
            </a:r>
          </a:p>
          <a:p>
            <a:endParaRPr lang="en-US" sz="1200" b="1" dirty="0"/>
          </a:p>
          <a:p>
            <a:endParaRPr lang="en-US" sz="1200" b="1" dirty="0"/>
          </a:p>
          <a:p>
            <a:endParaRPr lang="en-US" sz="1050" b="1" dirty="0"/>
          </a:p>
          <a:p>
            <a:endParaRPr lang="en-US" sz="1200" b="1" dirty="0"/>
          </a:p>
          <a:p>
            <a:br>
              <a:rPr lang="en-US" sz="1400" b="1" dirty="0"/>
            </a:br>
            <a:r>
              <a:rPr lang="en-US" sz="1400" b="1" dirty="0"/>
              <a:t>};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685800" y="-76200"/>
            <a:ext cx="7772400" cy="1143000"/>
          </a:xfrm>
          <a:prstGeom prst="rect">
            <a:avLst/>
          </a:prstGeom>
        </p:spPr>
        <p:txBody>
          <a:bodyPr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r>
              <a:rPr lang="en-US" sz="4000" kern="0" dirty="0"/>
              <a:t>Why Do We Need Destructors?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635604" y="3456159"/>
            <a:ext cx="4468634" cy="323934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dirty="0" err="1"/>
              <a:t>int</a:t>
            </a:r>
            <a:r>
              <a:rPr lang="en-US" sz="1800" dirty="0"/>
              <a:t> main()</a:t>
            </a:r>
          </a:p>
          <a:p>
            <a:r>
              <a:rPr lang="en-US" sz="1400" b="1" dirty="0"/>
              <a:t>{</a:t>
            </a:r>
          </a:p>
          <a:p>
            <a:r>
              <a:rPr lang="en-US" sz="1800" dirty="0"/>
              <a:t>   string </a:t>
            </a:r>
            <a:r>
              <a:rPr lang="en-US" sz="1800" dirty="0" err="1"/>
              <a:t>url</a:t>
            </a:r>
            <a:r>
              <a:rPr lang="en-US" sz="1800" dirty="0"/>
              <a:t> = </a:t>
            </a:r>
            <a:r>
              <a:rPr lang="en-US" sz="1600" dirty="0"/>
              <a:t>“www.music.com/song.mp3”;</a:t>
            </a:r>
            <a:endParaRPr lang="en-US" dirty="0"/>
          </a:p>
          <a:p>
            <a:endParaRPr lang="en-US" sz="1800" dirty="0"/>
          </a:p>
          <a:p>
            <a:r>
              <a:rPr lang="en-US" sz="1800" dirty="0"/>
              <a:t>   // obsessively play song 100 times!</a:t>
            </a:r>
          </a:p>
          <a:p>
            <a:endParaRPr lang="en-US" sz="1050" dirty="0"/>
          </a:p>
          <a:p>
            <a:r>
              <a:rPr lang="en-US" sz="1800" dirty="0"/>
              <a:t>   for (</a:t>
            </a:r>
            <a:r>
              <a:rPr lang="en-US" sz="1800" dirty="0" err="1"/>
              <a:t>int</a:t>
            </a:r>
            <a:r>
              <a:rPr lang="en-US" sz="1800" dirty="0"/>
              <a:t> </a:t>
            </a:r>
            <a:r>
              <a:rPr lang="en-US" sz="1800" dirty="0" err="1"/>
              <a:t>i</a:t>
            </a:r>
            <a:r>
              <a:rPr lang="en-US" sz="1800" dirty="0"/>
              <a:t>=0;i&lt;100;i++)</a:t>
            </a:r>
          </a:p>
          <a:p>
            <a:r>
              <a:rPr lang="en-US" sz="1200" b="1" dirty="0"/>
              <a:t>   {  </a:t>
            </a:r>
          </a:p>
          <a:p>
            <a:r>
              <a:rPr lang="en-US" sz="1800" dirty="0"/>
              <a:t>       MP3Player p;</a:t>
            </a:r>
          </a:p>
          <a:p>
            <a:r>
              <a:rPr lang="en-US" sz="1800" dirty="0"/>
              <a:t>       </a:t>
            </a:r>
            <a:r>
              <a:rPr lang="en-US" sz="1800" dirty="0" err="1"/>
              <a:t>p.getSong</a:t>
            </a:r>
            <a:r>
              <a:rPr lang="en-US" sz="1800" dirty="0"/>
              <a:t>(</a:t>
            </a:r>
            <a:r>
              <a:rPr lang="en-US" sz="1800" dirty="0" err="1"/>
              <a:t>url</a:t>
            </a:r>
            <a:r>
              <a:rPr lang="en-US" sz="1800" dirty="0"/>
              <a:t>);</a:t>
            </a:r>
          </a:p>
          <a:p>
            <a:r>
              <a:rPr lang="en-US" sz="1800" dirty="0"/>
              <a:t>       </a:t>
            </a:r>
            <a:r>
              <a:rPr lang="en-US" sz="1800" dirty="0" err="1"/>
              <a:t>p.playSong</a:t>
            </a:r>
            <a:r>
              <a:rPr lang="en-US" sz="1800" dirty="0"/>
              <a:t>();</a:t>
            </a:r>
          </a:p>
          <a:p>
            <a:r>
              <a:rPr lang="en-US" sz="1200" b="1" dirty="0"/>
              <a:t>   }</a:t>
            </a:r>
          </a:p>
          <a:p>
            <a:r>
              <a:rPr lang="en-US" sz="1200" b="1" dirty="0"/>
              <a:t>}</a:t>
            </a:r>
            <a:endParaRPr lang="en-US" sz="1800" b="1" dirty="0"/>
          </a:p>
        </p:txBody>
      </p:sp>
      <p:sp>
        <p:nvSpPr>
          <p:cNvPr id="11" name="Line 72"/>
          <p:cNvSpPr>
            <a:spLocks noChangeShapeType="1"/>
          </p:cNvSpPr>
          <p:nvPr/>
        </p:nvSpPr>
        <p:spPr bwMode="auto">
          <a:xfrm>
            <a:off x="4590662" y="4124770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" name="Line 72"/>
          <p:cNvSpPr>
            <a:spLocks noChangeShapeType="1"/>
          </p:cNvSpPr>
          <p:nvPr/>
        </p:nvSpPr>
        <p:spPr bwMode="auto">
          <a:xfrm>
            <a:off x="4590662" y="5103826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" name="Line 72"/>
          <p:cNvSpPr>
            <a:spLocks noChangeShapeType="1"/>
          </p:cNvSpPr>
          <p:nvPr/>
        </p:nvSpPr>
        <p:spPr bwMode="auto">
          <a:xfrm>
            <a:off x="4895462" y="5573467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" name="Line 72"/>
          <p:cNvSpPr>
            <a:spLocks noChangeShapeType="1"/>
          </p:cNvSpPr>
          <p:nvPr/>
        </p:nvSpPr>
        <p:spPr bwMode="auto">
          <a:xfrm>
            <a:off x="218498" y="1760357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" name="Line 72"/>
          <p:cNvSpPr>
            <a:spLocks noChangeShapeType="1"/>
          </p:cNvSpPr>
          <p:nvPr/>
        </p:nvSpPr>
        <p:spPr bwMode="auto">
          <a:xfrm>
            <a:off x="235124" y="1998470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9685" y="2116039"/>
            <a:ext cx="2088110" cy="967355"/>
          </a:xfrm>
          <a:prstGeom prst="rect">
            <a:avLst/>
          </a:prstGeom>
        </p:spPr>
      </p:pic>
      <p:sp>
        <p:nvSpPr>
          <p:cNvPr id="19" name="Line 72"/>
          <p:cNvSpPr>
            <a:spLocks noChangeShapeType="1"/>
          </p:cNvSpPr>
          <p:nvPr/>
        </p:nvSpPr>
        <p:spPr bwMode="auto">
          <a:xfrm>
            <a:off x="523298" y="2242310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" name="Line 72"/>
          <p:cNvSpPr>
            <a:spLocks noChangeShapeType="1"/>
          </p:cNvSpPr>
          <p:nvPr/>
        </p:nvSpPr>
        <p:spPr bwMode="auto">
          <a:xfrm>
            <a:off x="207011" y="2461212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" name="Line 72"/>
          <p:cNvSpPr>
            <a:spLocks noChangeShapeType="1"/>
          </p:cNvSpPr>
          <p:nvPr/>
        </p:nvSpPr>
        <p:spPr bwMode="auto">
          <a:xfrm>
            <a:off x="4887149" y="5855576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" name="Line 72"/>
          <p:cNvSpPr>
            <a:spLocks noChangeShapeType="1"/>
          </p:cNvSpPr>
          <p:nvPr/>
        </p:nvSpPr>
        <p:spPr bwMode="auto">
          <a:xfrm>
            <a:off x="207011" y="2857452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" name="Line 72"/>
          <p:cNvSpPr>
            <a:spLocks noChangeShapeType="1"/>
          </p:cNvSpPr>
          <p:nvPr/>
        </p:nvSpPr>
        <p:spPr bwMode="auto">
          <a:xfrm>
            <a:off x="173357" y="3083394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7248113" y="2204555"/>
            <a:ext cx="17764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11101011010101010101</a:t>
            </a:r>
            <a:br>
              <a:rPr lang="en-US" sz="1200" dirty="0">
                <a:solidFill>
                  <a:srgbClr val="FF0000"/>
                </a:solidFill>
              </a:rPr>
            </a:br>
            <a:r>
              <a:rPr lang="en-US" sz="1200" dirty="0">
                <a:solidFill>
                  <a:srgbClr val="FF0000"/>
                </a:solidFill>
              </a:rPr>
              <a:t>0010000110101001110</a:t>
            </a:r>
          </a:p>
        </p:txBody>
      </p:sp>
      <p:sp>
        <p:nvSpPr>
          <p:cNvPr id="26" name="Line 72"/>
          <p:cNvSpPr>
            <a:spLocks noChangeShapeType="1"/>
          </p:cNvSpPr>
          <p:nvPr/>
        </p:nvSpPr>
        <p:spPr bwMode="auto">
          <a:xfrm>
            <a:off x="431457" y="3311882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" name="Line 72"/>
          <p:cNvSpPr>
            <a:spLocks noChangeShapeType="1"/>
          </p:cNvSpPr>
          <p:nvPr/>
        </p:nvSpPr>
        <p:spPr bwMode="auto">
          <a:xfrm>
            <a:off x="184833" y="3514160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" name="Line 72"/>
          <p:cNvSpPr>
            <a:spLocks noChangeShapeType="1"/>
          </p:cNvSpPr>
          <p:nvPr/>
        </p:nvSpPr>
        <p:spPr bwMode="auto">
          <a:xfrm>
            <a:off x="4886332" y="6135440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" name="Line 72"/>
          <p:cNvSpPr>
            <a:spLocks noChangeShapeType="1"/>
          </p:cNvSpPr>
          <p:nvPr/>
        </p:nvSpPr>
        <p:spPr bwMode="auto">
          <a:xfrm>
            <a:off x="169034" y="3847894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" name="Line 72"/>
          <p:cNvSpPr>
            <a:spLocks noChangeShapeType="1"/>
          </p:cNvSpPr>
          <p:nvPr/>
        </p:nvSpPr>
        <p:spPr bwMode="auto">
          <a:xfrm>
            <a:off x="184842" y="4141609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" name="Line 72"/>
          <p:cNvSpPr>
            <a:spLocks noChangeShapeType="1"/>
          </p:cNvSpPr>
          <p:nvPr/>
        </p:nvSpPr>
        <p:spPr bwMode="auto">
          <a:xfrm>
            <a:off x="420372" y="4418704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" name="Line 72"/>
          <p:cNvSpPr>
            <a:spLocks noChangeShapeType="1"/>
          </p:cNvSpPr>
          <p:nvPr/>
        </p:nvSpPr>
        <p:spPr bwMode="auto">
          <a:xfrm>
            <a:off x="218498" y="4654231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" name="Line 72"/>
          <p:cNvSpPr>
            <a:spLocks noChangeShapeType="1"/>
          </p:cNvSpPr>
          <p:nvPr/>
        </p:nvSpPr>
        <p:spPr bwMode="auto">
          <a:xfrm>
            <a:off x="4615601" y="6344486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69" name="Group 68"/>
          <p:cNvGrpSpPr/>
          <p:nvPr/>
        </p:nvGrpSpPr>
        <p:grpSpPr>
          <a:xfrm>
            <a:off x="8242070" y="4957793"/>
            <a:ext cx="723205" cy="520293"/>
            <a:chOff x="7880468" y="3062492"/>
            <a:chExt cx="723205" cy="520293"/>
          </a:xfrm>
        </p:grpSpPr>
        <p:sp>
          <p:nvSpPr>
            <p:cNvPr id="67" name="Rectangle 66"/>
            <p:cNvSpPr/>
            <p:nvPr/>
          </p:nvSpPr>
          <p:spPr bwMode="auto">
            <a:xfrm>
              <a:off x="8136337" y="3200400"/>
              <a:ext cx="467336" cy="382385"/>
            </a:xfrm>
            <a:prstGeom prst="rect">
              <a:avLst/>
            </a:prstGeom>
            <a:solidFill>
              <a:srgbClr val="C0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7880468" y="3062492"/>
              <a:ext cx="32252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</a:t>
              </a:r>
            </a:p>
          </p:txBody>
        </p:sp>
      </p:grpSp>
      <p:sp>
        <p:nvSpPr>
          <p:cNvPr id="76" name="Rectangle 75"/>
          <p:cNvSpPr/>
          <p:nvPr/>
        </p:nvSpPr>
        <p:spPr>
          <a:xfrm>
            <a:off x="317841" y="5687340"/>
            <a:ext cx="4572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800" dirty="0">
                <a:solidFill>
                  <a:srgbClr val="7030A0"/>
                </a:solidFill>
              </a:rPr>
              <a:t>~MP3Player()</a:t>
            </a:r>
          </a:p>
          <a:p>
            <a:r>
              <a:rPr lang="en-US" sz="1200" b="1" dirty="0">
                <a:solidFill>
                  <a:srgbClr val="7030A0"/>
                </a:solidFill>
              </a:rPr>
              <a:t> {</a:t>
            </a:r>
            <a:endParaRPr lang="en-US" sz="1800" b="1" dirty="0">
              <a:solidFill>
                <a:srgbClr val="7030A0"/>
              </a:solidFill>
            </a:endParaRPr>
          </a:p>
          <a:p>
            <a:r>
              <a:rPr lang="en-US" sz="1800" dirty="0">
                <a:solidFill>
                  <a:srgbClr val="7030A0"/>
                </a:solidFill>
              </a:rPr>
              <a:t>      </a:t>
            </a:r>
            <a:r>
              <a:rPr lang="en-US" sz="1800" dirty="0" err="1">
                <a:solidFill>
                  <a:srgbClr val="7030A0"/>
                </a:solidFill>
              </a:rPr>
              <a:t>freeReservedSpaceOnDisk</a:t>
            </a:r>
            <a:r>
              <a:rPr lang="en-US" sz="1800" dirty="0">
                <a:solidFill>
                  <a:srgbClr val="7030A0"/>
                </a:solidFill>
              </a:rPr>
              <a:t>();</a:t>
            </a:r>
          </a:p>
          <a:p>
            <a:r>
              <a:rPr lang="en-US" sz="1200" b="1" dirty="0">
                <a:solidFill>
                  <a:srgbClr val="7030A0"/>
                </a:solidFill>
              </a:rPr>
              <a:t> }</a:t>
            </a:r>
            <a:endParaRPr lang="en-US" sz="1800" dirty="0">
              <a:solidFill>
                <a:srgbClr val="7030A0"/>
              </a:solidFill>
            </a:endParaRPr>
          </a:p>
        </p:txBody>
      </p:sp>
      <p:sp>
        <p:nvSpPr>
          <p:cNvPr id="77" name="Rounded Rectangular Callout 76"/>
          <p:cNvSpPr/>
          <p:nvPr/>
        </p:nvSpPr>
        <p:spPr bwMode="auto">
          <a:xfrm>
            <a:off x="1460187" y="3315157"/>
            <a:ext cx="3730945" cy="2043113"/>
          </a:xfrm>
          <a:prstGeom prst="wedgeRoundRectCallout">
            <a:avLst>
              <a:gd name="adj1" fmla="val -66638"/>
              <a:gd name="adj2" fmla="val 67216"/>
              <a:gd name="adj3" fmla="val 16667"/>
            </a:avLst>
          </a:prstGeom>
          <a:solidFill>
            <a:srgbClr val="FDC7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Alright, let’s add a destructor to our class!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100" dirty="0"/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/>
              <a:t>Now it’ll automatically delete the temporary file when the object goes away.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78" name="Line 72"/>
          <p:cNvSpPr>
            <a:spLocks noChangeShapeType="1"/>
          </p:cNvSpPr>
          <p:nvPr/>
        </p:nvSpPr>
        <p:spPr bwMode="auto">
          <a:xfrm>
            <a:off x="66098" y="5855576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9" name="Rounded Rectangular Callout 78"/>
          <p:cNvSpPr/>
          <p:nvPr/>
        </p:nvSpPr>
        <p:spPr bwMode="auto">
          <a:xfrm>
            <a:off x="812041" y="4529345"/>
            <a:ext cx="3730945" cy="1123712"/>
          </a:xfrm>
          <a:prstGeom prst="wedgeRoundRectCallout">
            <a:avLst>
              <a:gd name="adj1" fmla="val 58802"/>
              <a:gd name="adj2" fmla="val 105388"/>
              <a:gd name="adj3" fmla="val 16667"/>
            </a:avLst>
          </a:prstGeom>
          <a:solidFill>
            <a:srgbClr val="FDC7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Now, when our</a:t>
            </a:r>
            <a:r>
              <a:rPr kumimoji="0" lang="en-US" sz="20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 </a:t>
            </a:r>
            <a:r>
              <a:rPr kumimoji="0" lang="en-US" sz="2000" b="0" i="0" u="none" strike="noStrike" cap="none" normalizeH="0" dirty="0">
                <a:ln>
                  <a:noFill/>
                </a:ln>
                <a:solidFill>
                  <a:srgbClr val="FF0000"/>
                </a:solidFill>
                <a:effectLst/>
                <a:latin typeface="Comic Sans MS" pitchFamily="66" charset="0"/>
                <a:cs typeface="Times New Roman" pitchFamily="18" charset="0"/>
              </a:rPr>
              <a:t>p</a:t>
            </a:r>
            <a:r>
              <a:rPr kumimoji="0" lang="en-US" sz="20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 variable goes away, </a:t>
            </a:r>
            <a:r>
              <a:rPr lang="en-US" dirty="0"/>
              <a:t>C++ automatically calls its destructor!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80" name="Line 72"/>
          <p:cNvSpPr>
            <a:spLocks noChangeShapeType="1"/>
          </p:cNvSpPr>
          <p:nvPr/>
        </p:nvSpPr>
        <p:spPr bwMode="auto">
          <a:xfrm>
            <a:off x="489633" y="6334047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1" name="Line 72"/>
          <p:cNvSpPr>
            <a:spLocks noChangeShapeType="1"/>
          </p:cNvSpPr>
          <p:nvPr/>
        </p:nvSpPr>
        <p:spPr bwMode="auto">
          <a:xfrm>
            <a:off x="169034" y="6561261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" name="Line 72"/>
          <p:cNvSpPr>
            <a:spLocks noChangeShapeType="1"/>
          </p:cNvSpPr>
          <p:nvPr/>
        </p:nvSpPr>
        <p:spPr bwMode="auto">
          <a:xfrm>
            <a:off x="4542986" y="5104189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3" name="Rounded Rectangular Callout 82"/>
          <p:cNvSpPr/>
          <p:nvPr/>
        </p:nvSpPr>
        <p:spPr bwMode="auto">
          <a:xfrm>
            <a:off x="3138976" y="903787"/>
            <a:ext cx="3730945" cy="1123712"/>
          </a:xfrm>
          <a:prstGeom prst="wedgeRoundRectCallout">
            <a:avLst>
              <a:gd name="adj1" fmla="val 58802"/>
              <a:gd name="adj2" fmla="val 105388"/>
              <a:gd name="adj3" fmla="val 16667"/>
            </a:avLst>
          </a:prstGeom>
          <a:solidFill>
            <a:srgbClr val="FDC7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And we delete</a:t>
            </a:r>
            <a:r>
              <a:rPr kumimoji="0" lang="en-US" sz="20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 our temporary file so our hard drive doesn’t fill up!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7112605" y="1066800"/>
            <a:ext cx="1972924" cy="1921398"/>
            <a:chOff x="7084612" y="1066800"/>
            <a:chExt cx="1972924" cy="1921398"/>
          </a:xfrm>
        </p:grpSpPr>
        <p:sp>
          <p:nvSpPr>
            <p:cNvPr id="3" name="Flowchart: Magnetic Disk 2"/>
            <p:cNvSpPr/>
            <p:nvPr/>
          </p:nvSpPr>
          <p:spPr bwMode="auto">
            <a:xfrm>
              <a:off x="7084612" y="1066800"/>
              <a:ext cx="1972924" cy="1921398"/>
            </a:xfrm>
            <a:prstGeom prst="flowChartMagneticDisk">
              <a:avLst/>
            </a:prstGeom>
            <a:solidFill>
              <a:srgbClr val="FFFFCC">
                <a:alpha val="47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522492" y="1131630"/>
              <a:ext cx="113845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C: Drive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775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67" dur="500" tmFilter="0, 0; .2, .5; .8, .5; 1, 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8" dur="250" autoRev="1" fill="hold"/>
                                        <p:tgtEl>
                                          <p:spTgt spid="2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6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simsg355q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0" fill="hold">
                      <p:stCondLst>
                        <p:cond delay="indefinite"/>
                      </p:stCondLst>
                      <p:childTnLst>
                        <p:par>
                          <p:cTn id="191" fill="hold">
                            <p:stCondLst>
                              <p:cond delay="0"/>
                            </p:stCondLst>
                            <p:childTnLst>
                              <p:par>
                                <p:cTn id="19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4" fill="hold">
                      <p:stCondLst>
                        <p:cond delay="indefinite"/>
                      </p:stCondLst>
                      <p:childTnLst>
                        <p:par>
                          <p:cTn id="195" fill="hold">
                            <p:stCondLst>
                              <p:cond delay="0"/>
                            </p:stCondLst>
                            <p:childTnLst>
                              <p:par>
                                <p:cTn id="19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8" fill="hold">
                      <p:stCondLst>
                        <p:cond delay="indefinite"/>
                      </p:stCondLst>
                      <p:childTnLst>
                        <p:par>
                          <p:cTn id="199" fill="hold">
                            <p:stCondLst>
                              <p:cond delay="0"/>
                            </p:stCondLst>
                            <p:childTnLst>
                              <p:par>
                                <p:cTn id="20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2" fill="hold">
                      <p:stCondLst>
                        <p:cond delay="indefinite"/>
                      </p:stCondLst>
                      <p:childTnLst>
                        <p:par>
                          <p:cTn id="203" fill="hold">
                            <p:stCondLst>
                              <p:cond delay="0"/>
                            </p:stCondLst>
                            <p:childTnLst>
                              <p:par>
                                <p:cTn id="20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6" fill="hold">
                      <p:stCondLst>
                        <p:cond delay="indefinite"/>
                      </p:stCondLst>
                      <p:childTnLst>
                        <p:par>
                          <p:cTn id="207" fill="hold">
                            <p:stCondLst>
                              <p:cond delay="0"/>
                            </p:stCondLst>
                            <p:childTnLst>
                              <p:par>
                                <p:cTn id="20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0" fill="hold">
                      <p:stCondLst>
                        <p:cond delay="indefinite"/>
                      </p:stCondLst>
                      <p:childTnLst>
                        <p:par>
                          <p:cTn id="211" fill="hold">
                            <p:stCondLst>
                              <p:cond delay="0"/>
                            </p:stCondLst>
                            <p:childTnLst>
                              <p:par>
                                <p:cTn id="2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4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5" fill="hold">
                      <p:stCondLst>
                        <p:cond delay="indefinite"/>
                      </p:stCondLst>
                      <p:childTnLst>
                        <p:par>
                          <p:cTn id="216" fill="hold">
                            <p:stCondLst>
                              <p:cond delay="0"/>
                            </p:stCondLst>
                            <p:childTnLst>
                              <p:par>
                                <p:cTn id="21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8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0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221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3" fill="hold">
                      <p:stCondLst>
                        <p:cond delay="indefinite"/>
                      </p:stCondLst>
                      <p:childTnLst>
                        <p:par>
                          <p:cTn id="224" fill="hold">
                            <p:stCondLst>
                              <p:cond delay="0"/>
                            </p:stCondLst>
                            <p:childTnLst>
                              <p:par>
                                <p:cTn id="2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7" fill="hold">
                      <p:stCondLst>
                        <p:cond delay="indefinite"/>
                      </p:stCondLst>
                      <p:childTnLst>
                        <p:par>
                          <p:cTn id="228" fill="hold">
                            <p:stCondLst>
                              <p:cond delay="0"/>
                            </p:stCondLst>
                            <p:childTnLst>
                              <p:par>
                                <p:cTn id="2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1" fill="hold">
                      <p:stCondLst>
                        <p:cond delay="indefinite"/>
                      </p:stCondLst>
                      <p:childTnLst>
                        <p:par>
                          <p:cTn id="232" fill="hold">
                            <p:stCondLst>
                              <p:cond delay="0"/>
                            </p:stCondLst>
                            <p:childTnLst>
                              <p:par>
                                <p:cTn id="2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5" fill="hold">
                      <p:stCondLst>
                        <p:cond delay="indefinite"/>
                      </p:stCondLst>
                      <p:childTnLst>
                        <p:par>
                          <p:cTn id="236" fill="hold">
                            <p:stCondLst>
                              <p:cond delay="0"/>
                            </p:stCondLst>
                            <p:childTnLst>
                              <p:par>
                                <p:cTn id="23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8" dur="2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0" fill="hold">
                      <p:stCondLst>
                        <p:cond delay="indefinite"/>
                      </p:stCondLst>
                      <p:childTnLst>
                        <p:par>
                          <p:cTn id="241" fill="hold">
                            <p:stCondLst>
                              <p:cond delay="0"/>
                            </p:stCondLst>
                            <p:childTnLst>
                              <p:par>
                                <p:cTn id="24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4" fill="hold">
                      <p:stCondLst>
                        <p:cond delay="indefinite"/>
                      </p:stCondLst>
                      <p:childTnLst>
                        <p:par>
                          <p:cTn id="245" fill="hold">
                            <p:stCondLst>
                              <p:cond delay="0"/>
                            </p:stCondLst>
                            <p:childTnLst>
                              <p:par>
                                <p:cTn id="2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8" fill="hold">
                      <p:stCondLst>
                        <p:cond delay="indefinite"/>
                      </p:stCondLst>
                      <p:childTnLst>
                        <p:par>
                          <p:cTn id="249" fill="hold">
                            <p:stCondLst>
                              <p:cond delay="0"/>
                            </p:stCondLst>
                            <p:childTnLst>
                              <p:par>
                                <p:cTn id="25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  <p:bldP spid="24" grpId="0"/>
      <p:bldP spid="24" grpId="1"/>
      <p:bldP spid="24" grpId="2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  <p:bldP spid="76" grpId="0"/>
      <p:bldP spid="77" grpId="0" animBg="1"/>
      <p:bldP spid="77" grpId="1" animBg="1"/>
      <p:bldP spid="78" grpId="0" animBg="1"/>
      <p:bldP spid="78" grpId="1" animBg="1"/>
      <p:bldP spid="79" grpId="0" animBg="1"/>
      <p:bldP spid="79" grpId="1" animBg="1"/>
      <p:bldP spid="80" grpId="0" animBg="1"/>
      <p:bldP spid="80" grpId="1" animBg="1"/>
      <p:bldP spid="81" grpId="0" animBg="1"/>
      <p:bldP spid="81" grpId="1" animBg="1"/>
      <p:bldP spid="82" grpId="0" animBg="1"/>
      <p:bldP spid="82" grpId="1" animBg="1"/>
      <p:bldP spid="83" grpId="0" animBg="1"/>
      <p:bldP spid="83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4E47D8BC-3D96-467D-8696-9705B86C5749}"/>
              </a:ext>
            </a:extLst>
          </p:cNvPr>
          <p:cNvGrpSpPr/>
          <p:nvPr/>
        </p:nvGrpSpPr>
        <p:grpSpPr>
          <a:xfrm>
            <a:off x="1884126" y="765284"/>
            <a:ext cx="5938353" cy="5619577"/>
            <a:chOff x="1884126" y="765284"/>
            <a:chExt cx="5938353" cy="561957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3DEC8EC7-EDC5-488D-87B2-2A71A1A80E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84126" y="765284"/>
              <a:ext cx="5938353" cy="5619577"/>
            </a:xfrm>
            <a:prstGeom prst="rect">
              <a:avLst/>
            </a:prstGeom>
          </p:spPr>
        </p:pic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B4A1EB4-46A9-4B6E-9A79-6348E408DFA6}"/>
                </a:ext>
              </a:extLst>
            </p:cNvPr>
            <p:cNvGrpSpPr/>
            <p:nvPr/>
          </p:nvGrpSpPr>
          <p:grpSpPr>
            <a:xfrm>
              <a:off x="6271775" y="4378550"/>
              <a:ext cx="1064715" cy="253916"/>
              <a:chOff x="6271775" y="4378550"/>
              <a:chExt cx="1064715" cy="253916"/>
            </a:xfrm>
          </p:grpSpPr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F6802D99-8AE8-4978-A8B0-94501FEFA971}"/>
                  </a:ext>
                </a:extLst>
              </p:cNvPr>
              <p:cNvSpPr/>
              <p:nvPr/>
            </p:nvSpPr>
            <p:spPr bwMode="auto">
              <a:xfrm>
                <a:off x="6428935" y="4403188"/>
                <a:ext cx="801859" cy="196947"/>
              </a:xfrm>
              <a:prstGeom prst="rect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0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omic Sans MS" pitchFamily="66" charset="0"/>
                  <a:cs typeface="Times New Roman" pitchFamily="18" charset="0"/>
                </a:endParaRP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5C2118D-1A99-4288-9AB6-5762B7C15318}"/>
                  </a:ext>
                </a:extLst>
              </p:cNvPr>
              <p:cNvSpPr txBox="1"/>
              <p:nvPr/>
            </p:nvSpPr>
            <p:spPr>
              <a:xfrm>
                <a:off x="6271775" y="4378550"/>
                <a:ext cx="1064715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50" dirty="0"/>
                  <a:t>WINDOWS 8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383897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450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85825"/>
            <a:ext cx="7772400" cy="1143000"/>
          </a:xfrm>
        </p:spPr>
        <p:txBody>
          <a:bodyPr/>
          <a:lstStyle/>
          <a:p>
            <a:r>
              <a:rPr lang="en-US" sz="3200" dirty="0"/>
              <a:t>When must you have a destructor?</a:t>
            </a:r>
            <a:br>
              <a:rPr lang="en-US" sz="3200" dirty="0"/>
            </a:br>
            <a:endParaRPr lang="en-US" sz="3200" dirty="0"/>
          </a:p>
        </p:txBody>
      </p:sp>
      <p:sp>
        <p:nvSpPr>
          <p:cNvPr id="232452" name="Text Box 4"/>
          <p:cNvSpPr txBox="1">
            <a:spLocks noChangeArrowheads="1"/>
          </p:cNvSpPr>
          <p:nvPr/>
        </p:nvSpPr>
        <p:spPr bwMode="auto">
          <a:xfrm>
            <a:off x="517829" y="1222559"/>
            <a:ext cx="395023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Any time a class </a:t>
            </a:r>
            <a:r>
              <a:rPr lang="en-US" sz="2400" dirty="0">
                <a:solidFill>
                  <a:srgbClr val="FF0000"/>
                </a:solidFill>
              </a:rPr>
              <a:t>allocates a system resource</a:t>
            </a:r>
            <a:r>
              <a:rPr lang="en-US" sz="2400" dirty="0"/>
              <a:t>…</a:t>
            </a:r>
          </a:p>
        </p:txBody>
      </p:sp>
      <p:sp>
        <p:nvSpPr>
          <p:cNvPr id="232454" name="Text Box 6"/>
          <p:cNvSpPr txBox="1">
            <a:spLocks noChangeArrowheads="1"/>
          </p:cNvSpPr>
          <p:nvPr/>
        </p:nvSpPr>
        <p:spPr bwMode="auto">
          <a:xfrm>
            <a:off x="5024566" y="1222559"/>
            <a:ext cx="3590228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Your class </a:t>
            </a:r>
            <a:r>
              <a:rPr lang="en-US" sz="2400" dirty="0">
                <a:solidFill>
                  <a:srgbClr val="FF0000"/>
                </a:solidFill>
              </a:rPr>
              <a:t>must have a destructor </a:t>
            </a:r>
            <a:r>
              <a:rPr lang="en-US" sz="2400" dirty="0"/>
              <a:t>that…</a:t>
            </a:r>
          </a:p>
        </p:txBody>
      </p:sp>
      <p:grpSp>
        <p:nvGrpSpPr>
          <p:cNvPr id="232457" name="Group 9"/>
          <p:cNvGrpSpPr>
            <a:grpSpLocks/>
          </p:cNvGrpSpPr>
          <p:nvPr/>
        </p:nvGrpSpPr>
        <p:grpSpPr bwMode="auto">
          <a:xfrm>
            <a:off x="1066958" y="5289550"/>
            <a:ext cx="6243638" cy="1190625"/>
            <a:chOff x="960" y="3051"/>
            <a:chExt cx="3933" cy="750"/>
          </a:xfrm>
        </p:grpSpPr>
        <p:sp>
          <p:nvSpPr>
            <p:cNvPr id="232455" name="Text Box 7"/>
            <p:cNvSpPr txBox="1">
              <a:spLocks noChangeArrowheads="1"/>
            </p:cNvSpPr>
            <p:nvPr/>
          </p:nvSpPr>
          <p:spPr bwMode="auto">
            <a:xfrm>
              <a:off x="960" y="3284"/>
              <a:ext cx="373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US" sz="2400" dirty="0"/>
                <a:t>Don’t forget or you’ll </a:t>
              </a:r>
              <a:r>
                <a:rPr lang="en-US" sz="2400" dirty="0">
                  <a:solidFill>
                    <a:srgbClr val="FF0000"/>
                  </a:solidFill>
                </a:rPr>
                <a:t>FAIL</a:t>
              </a:r>
              <a:r>
                <a:rPr lang="en-US" sz="2400" dirty="0"/>
                <a:t>!</a:t>
              </a:r>
            </a:p>
          </p:txBody>
        </p:sp>
        <p:pic>
          <p:nvPicPr>
            <p:cNvPr id="232456" name="Picture 8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43" y="3051"/>
              <a:ext cx="750" cy="75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" name="Rectangle 1"/>
          <p:cNvSpPr/>
          <p:nvPr/>
        </p:nvSpPr>
        <p:spPr>
          <a:xfrm>
            <a:off x="206944" y="2332632"/>
            <a:ext cx="4572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Reserves</a:t>
            </a:r>
            <a:r>
              <a:rPr lang="en-US" dirty="0">
                <a:solidFill>
                  <a:srgbClr val="0000CC"/>
                </a:solidFill>
              </a:rPr>
              <a:t> memory using </a:t>
            </a:r>
            <a:br>
              <a:rPr lang="en-US" dirty="0">
                <a:solidFill>
                  <a:srgbClr val="0000CC"/>
                </a:solidFill>
              </a:rPr>
            </a:br>
            <a:r>
              <a:rPr lang="en-US" dirty="0">
                <a:solidFill>
                  <a:srgbClr val="0000CC"/>
                </a:solidFill>
              </a:rPr>
              <a:t>the </a:t>
            </a:r>
            <a:r>
              <a:rPr lang="en-US" i="1" dirty="0">
                <a:solidFill>
                  <a:schemeClr val="accent6">
                    <a:lumMod val="75000"/>
                  </a:schemeClr>
                </a:solidFill>
              </a:rPr>
              <a:t>new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rgbClr val="0000CC"/>
                </a:solidFill>
              </a:rPr>
              <a:t>command</a:t>
            </a:r>
          </a:p>
        </p:txBody>
      </p:sp>
      <p:sp>
        <p:nvSpPr>
          <p:cNvPr id="3" name="Rectangle 2"/>
          <p:cNvSpPr/>
          <p:nvPr/>
        </p:nvSpPr>
        <p:spPr>
          <a:xfrm>
            <a:off x="5058621" y="2332632"/>
            <a:ext cx="352211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Frees</a:t>
            </a:r>
            <a:r>
              <a:rPr lang="en-US" dirty="0">
                <a:solidFill>
                  <a:srgbClr val="0000CC"/>
                </a:solidFill>
              </a:rPr>
              <a:t> the allocated memory</a:t>
            </a:r>
            <a:br>
              <a:rPr lang="en-US" dirty="0">
                <a:solidFill>
                  <a:srgbClr val="0000CC"/>
                </a:solidFill>
              </a:rPr>
            </a:br>
            <a:r>
              <a:rPr lang="en-US" dirty="0">
                <a:solidFill>
                  <a:srgbClr val="0000CC"/>
                </a:solidFill>
              </a:rPr>
              <a:t>with the </a:t>
            </a:r>
            <a:r>
              <a:rPr lang="en-US" i="1" dirty="0">
                <a:solidFill>
                  <a:schemeClr val="accent6">
                    <a:lumMod val="75000"/>
                  </a:schemeClr>
                </a:solidFill>
              </a:rPr>
              <a:t>delete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rgbClr val="0000CC"/>
                </a:solidFill>
              </a:rPr>
              <a:t>command</a:t>
            </a:r>
          </a:p>
        </p:txBody>
      </p:sp>
      <p:sp>
        <p:nvSpPr>
          <p:cNvPr id="4" name="Rectangle 3"/>
          <p:cNvSpPr/>
          <p:nvPr/>
        </p:nvSpPr>
        <p:spPr>
          <a:xfrm>
            <a:off x="1397933" y="3267445"/>
            <a:ext cx="219002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Opens</a:t>
            </a:r>
            <a:r>
              <a:rPr lang="en-US" dirty="0">
                <a:solidFill>
                  <a:srgbClr val="006666"/>
                </a:solidFill>
              </a:rPr>
              <a:t> a disk file</a:t>
            </a:r>
          </a:p>
        </p:txBody>
      </p:sp>
      <p:sp>
        <p:nvSpPr>
          <p:cNvPr id="5" name="Rectangle 4"/>
          <p:cNvSpPr/>
          <p:nvPr/>
        </p:nvSpPr>
        <p:spPr>
          <a:xfrm>
            <a:off x="5582803" y="3267445"/>
            <a:ext cx="247375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Closes</a:t>
            </a:r>
            <a:r>
              <a:rPr lang="en-US" dirty="0">
                <a:solidFill>
                  <a:srgbClr val="006666"/>
                </a:solidFill>
              </a:rPr>
              <a:t> the disk file</a:t>
            </a:r>
          </a:p>
        </p:txBody>
      </p:sp>
      <p:sp>
        <p:nvSpPr>
          <p:cNvPr id="6" name="Rectangle 5"/>
          <p:cNvSpPr/>
          <p:nvPr/>
        </p:nvSpPr>
        <p:spPr>
          <a:xfrm>
            <a:off x="593226" y="3985739"/>
            <a:ext cx="379943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Connects </a:t>
            </a:r>
            <a:r>
              <a:rPr lang="en-US" dirty="0">
                <a:solidFill>
                  <a:srgbClr val="6600CC"/>
                </a:solidFill>
              </a:rPr>
              <a:t>to another computer</a:t>
            </a:r>
            <a:br>
              <a:rPr lang="en-US" dirty="0">
                <a:solidFill>
                  <a:srgbClr val="6600CC"/>
                </a:solidFill>
              </a:rPr>
            </a:br>
            <a:r>
              <a:rPr lang="en-US" dirty="0">
                <a:solidFill>
                  <a:srgbClr val="6600CC"/>
                </a:solidFill>
              </a:rPr>
              <a:t>over the network</a:t>
            </a:r>
          </a:p>
        </p:txBody>
      </p:sp>
      <p:sp>
        <p:nvSpPr>
          <p:cNvPr id="7" name="Rectangle 6"/>
          <p:cNvSpPr/>
          <p:nvPr/>
        </p:nvSpPr>
        <p:spPr>
          <a:xfrm>
            <a:off x="5147256" y="3985739"/>
            <a:ext cx="334484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Disconnects</a:t>
            </a:r>
            <a:r>
              <a:rPr lang="en-US" dirty="0">
                <a:solidFill>
                  <a:srgbClr val="6600CC"/>
                </a:solidFill>
              </a:rPr>
              <a:t> from the other computer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324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324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2452" grpId="0"/>
      <p:bldP spid="232454" grpId="0"/>
      <p:bldP spid="2" grpId="0"/>
      <p:bldP spid="3" grpId="0"/>
      <p:bldP spid="4" grpId="0"/>
      <p:bldP spid="5" grpId="0"/>
      <p:bldP spid="6" grpId="0"/>
      <p:bldP spid="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2"/>
          <p:cNvSpPr>
            <a:spLocks noChangeArrowheads="1"/>
          </p:cNvSpPr>
          <p:nvPr/>
        </p:nvSpPr>
        <p:spPr bwMode="auto">
          <a:xfrm>
            <a:off x="685800" y="-3048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4400">
                <a:solidFill>
                  <a:schemeClr val="tx2"/>
                </a:solidFill>
              </a:rPr>
              <a:t>Destructors</a:t>
            </a:r>
          </a:p>
        </p:txBody>
      </p:sp>
      <p:sp>
        <p:nvSpPr>
          <p:cNvPr id="124931" name="Text Box 3"/>
          <p:cNvSpPr txBox="1">
            <a:spLocks noChangeArrowheads="1"/>
          </p:cNvSpPr>
          <p:nvPr/>
        </p:nvSpPr>
        <p:spPr bwMode="auto">
          <a:xfrm>
            <a:off x="228600" y="685800"/>
            <a:ext cx="57308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>
                <a:solidFill>
                  <a:schemeClr val="tx2"/>
                </a:solidFill>
              </a:rPr>
              <a:t>So when is a destructor called anyway?</a:t>
            </a:r>
          </a:p>
        </p:txBody>
      </p:sp>
      <p:sp>
        <p:nvSpPr>
          <p:cNvPr id="124934" name="Text Box 6"/>
          <p:cNvSpPr txBox="1">
            <a:spLocks noChangeArrowheads="1"/>
          </p:cNvSpPr>
          <p:nvPr/>
        </p:nvSpPr>
        <p:spPr bwMode="auto">
          <a:xfrm>
            <a:off x="319087" y="1263650"/>
            <a:ext cx="2694969" cy="52783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900" dirty="0">
                <a:solidFill>
                  <a:schemeClr val="tx2"/>
                </a:solidFill>
              </a:rPr>
              <a:t>void </a:t>
            </a:r>
            <a:r>
              <a:rPr lang="en-US" sz="1900" dirty="0" err="1">
                <a:solidFill>
                  <a:schemeClr val="tx2"/>
                </a:solidFill>
              </a:rPr>
              <a:t>Dingleberry</a:t>
            </a:r>
            <a:r>
              <a:rPr lang="en-US" sz="1900" dirty="0">
                <a:solidFill>
                  <a:schemeClr val="tx2"/>
                </a:solidFill>
              </a:rPr>
              <a:t>(void)</a:t>
            </a:r>
          </a:p>
          <a:p>
            <a:r>
              <a:rPr lang="en-US" sz="1900" dirty="0">
                <a:solidFill>
                  <a:schemeClr val="tx2"/>
                </a:solidFill>
              </a:rPr>
              <a:t>{ </a:t>
            </a:r>
          </a:p>
          <a:p>
            <a:endParaRPr lang="en-US" sz="1900" dirty="0">
              <a:solidFill>
                <a:schemeClr val="tx2"/>
              </a:solidFill>
            </a:endParaRPr>
          </a:p>
          <a:p>
            <a:endParaRPr lang="en-US" sz="1900" dirty="0">
              <a:solidFill>
                <a:schemeClr val="tx2"/>
              </a:solidFill>
            </a:endParaRPr>
          </a:p>
          <a:p>
            <a:endParaRPr lang="en-US" sz="1900" dirty="0">
              <a:solidFill>
                <a:schemeClr val="tx2"/>
              </a:solidFill>
            </a:endParaRPr>
          </a:p>
          <a:p>
            <a:endParaRPr lang="en-US" sz="1900" dirty="0">
              <a:solidFill>
                <a:schemeClr val="tx2"/>
              </a:solidFill>
            </a:endParaRPr>
          </a:p>
          <a:p>
            <a:endParaRPr lang="en-US" sz="1900" dirty="0">
              <a:solidFill>
                <a:schemeClr val="tx2"/>
              </a:solidFill>
            </a:endParaRPr>
          </a:p>
          <a:p>
            <a:endParaRPr lang="en-US" sz="1900" dirty="0">
              <a:solidFill>
                <a:schemeClr val="tx2"/>
              </a:solidFill>
            </a:endParaRPr>
          </a:p>
          <a:p>
            <a:r>
              <a:rPr lang="en-US" sz="1900" dirty="0">
                <a:solidFill>
                  <a:schemeClr val="tx2"/>
                </a:solidFill>
              </a:rPr>
              <a:t> </a:t>
            </a:r>
          </a:p>
          <a:p>
            <a:endParaRPr lang="en-US" sz="1900" dirty="0">
              <a:solidFill>
                <a:schemeClr val="tx2"/>
              </a:solidFill>
            </a:endParaRPr>
          </a:p>
          <a:p>
            <a:endParaRPr lang="en-US" sz="1900" dirty="0">
              <a:solidFill>
                <a:schemeClr val="tx2"/>
              </a:solidFill>
            </a:endParaRPr>
          </a:p>
          <a:p>
            <a:endParaRPr lang="en-US" sz="1900" dirty="0">
              <a:solidFill>
                <a:schemeClr val="tx2"/>
              </a:solidFill>
            </a:endParaRPr>
          </a:p>
          <a:p>
            <a:endParaRPr lang="en-US" sz="1900" dirty="0">
              <a:solidFill>
                <a:schemeClr val="tx2"/>
              </a:solidFill>
            </a:endParaRPr>
          </a:p>
          <a:p>
            <a:endParaRPr lang="en-US" sz="1900" dirty="0">
              <a:solidFill>
                <a:schemeClr val="tx2"/>
              </a:solidFill>
            </a:endParaRPr>
          </a:p>
          <a:p>
            <a:endParaRPr lang="en-US" sz="1900" dirty="0">
              <a:solidFill>
                <a:schemeClr val="tx2"/>
              </a:solidFill>
            </a:endParaRPr>
          </a:p>
          <a:p>
            <a:endParaRPr lang="en-US" sz="1100" dirty="0">
              <a:solidFill>
                <a:schemeClr val="tx2"/>
              </a:solidFill>
            </a:endParaRPr>
          </a:p>
          <a:p>
            <a:endParaRPr lang="en-US" sz="1100" dirty="0">
              <a:solidFill>
                <a:schemeClr val="tx2"/>
              </a:solidFill>
            </a:endParaRPr>
          </a:p>
          <a:p>
            <a:br>
              <a:rPr lang="en-US" sz="1100" dirty="0">
                <a:solidFill>
                  <a:schemeClr val="tx2"/>
                </a:solidFill>
              </a:rPr>
            </a:br>
            <a:r>
              <a:rPr lang="en-US" sz="1900" dirty="0">
                <a:solidFill>
                  <a:schemeClr val="tx2"/>
                </a:solidFill>
              </a:rPr>
              <a:t>}  </a:t>
            </a:r>
          </a:p>
        </p:txBody>
      </p:sp>
      <p:sp>
        <p:nvSpPr>
          <p:cNvPr id="124940" name="Text Box 12"/>
          <p:cNvSpPr txBox="1">
            <a:spLocks noChangeArrowheads="1"/>
          </p:cNvSpPr>
          <p:nvPr/>
        </p:nvSpPr>
        <p:spPr bwMode="auto">
          <a:xfrm>
            <a:off x="591343" y="2622752"/>
            <a:ext cx="2486025" cy="1554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900" dirty="0">
                <a:solidFill>
                  <a:srgbClr val="006666"/>
                </a:solidFill>
              </a:rPr>
              <a:t>for (</a:t>
            </a:r>
            <a:r>
              <a:rPr lang="en-US" sz="1900" dirty="0" err="1">
                <a:solidFill>
                  <a:srgbClr val="006666"/>
                </a:solidFill>
              </a:rPr>
              <a:t>int</a:t>
            </a:r>
            <a:r>
              <a:rPr lang="en-US" sz="1900" dirty="0">
                <a:solidFill>
                  <a:srgbClr val="006666"/>
                </a:solidFill>
              </a:rPr>
              <a:t> j=0;j&lt;10;j++)</a:t>
            </a:r>
          </a:p>
          <a:p>
            <a:r>
              <a:rPr lang="en-US" sz="1900" dirty="0">
                <a:solidFill>
                  <a:srgbClr val="006666"/>
                </a:solidFill>
              </a:rPr>
              <a:t>{</a:t>
            </a:r>
          </a:p>
          <a:p>
            <a:r>
              <a:rPr lang="en-US" sz="1900" dirty="0">
                <a:solidFill>
                  <a:srgbClr val="006666"/>
                </a:solidFill>
              </a:rPr>
              <a:t>   </a:t>
            </a:r>
            <a:r>
              <a:rPr lang="en-US" sz="1900" dirty="0" err="1">
                <a:solidFill>
                  <a:srgbClr val="006666"/>
                </a:solidFill>
              </a:rPr>
              <a:t>SomeClass</a:t>
            </a:r>
            <a:r>
              <a:rPr lang="en-US" sz="1900" dirty="0">
                <a:solidFill>
                  <a:srgbClr val="006666"/>
                </a:solidFill>
              </a:rPr>
              <a:t> b;</a:t>
            </a:r>
          </a:p>
          <a:p>
            <a:r>
              <a:rPr lang="en-US" sz="1900" dirty="0">
                <a:solidFill>
                  <a:srgbClr val="006666"/>
                </a:solidFill>
              </a:rPr>
              <a:t>   // do something</a:t>
            </a:r>
          </a:p>
          <a:p>
            <a:r>
              <a:rPr lang="en-US" sz="1900" dirty="0">
                <a:solidFill>
                  <a:srgbClr val="006666"/>
                </a:solidFill>
              </a:rPr>
              <a:t>} </a:t>
            </a:r>
          </a:p>
        </p:txBody>
      </p:sp>
      <p:sp>
        <p:nvSpPr>
          <p:cNvPr id="124946" name="Text Box 18"/>
          <p:cNvSpPr txBox="1">
            <a:spLocks noChangeArrowheads="1"/>
          </p:cNvSpPr>
          <p:nvPr/>
        </p:nvSpPr>
        <p:spPr bwMode="auto">
          <a:xfrm>
            <a:off x="591343" y="4461960"/>
            <a:ext cx="4378122" cy="12618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900" dirty="0">
                <a:solidFill>
                  <a:schemeClr val="accent2"/>
                </a:solidFill>
              </a:rPr>
              <a:t>MP3Player *m = </a:t>
            </a:r>
            <a:r>
              <a:rPr lang="en-US" sz="1900" dirty="0">
                <a:solidFill>
                  <a:srgbClr val="006600"/>
                </a:solidFill>
              </a:rPr>
              <a:t>new</a:t>
            </a:r>
            <a:r>
              <a:rPr lang="en-US" sz="1900" dirty="0">
                <a:solidFill>
                  <a:schemeClr val="accent2"/>
                </a:solidFill>
              </a:rPr>
              <a:t> MP3Player;</a:t>
            </a:r>
          </a:p>
          <a:p>
            <a:r>
              <a:rPr lang="en-US" sz="1900" dirty="0">
                <a:solidFill>
                  <a:schemeClr val="accent2"/>
                </a:solidFill>
              </a:rPr>
              <a:t>m-&gt;</a:t>
            </a:r>
            <a:r>
              <a:rPr lang="en-US" sz="1900" dirty="0" err="1">
                <a:solidFill>
                  <a:schemeClr val="accent2"/>
                </a:solidFill>
              </a:rPr>
              <a:t>getSong</a:t>
            </a:r>
            <a:r>
              <a:rPr lang="en-US" sz="1900" dirty="0">
                <a:solidFill>
                  <a:schemeClr val="accent2"/>
                </a:solidFill>
              </a:rPr>
              <a:t>(“www.music.com/x.wav”);</a:t>
            </a:r>
          </a:p>
          <a:p>
            <a:r>
              <a:rPr lang="en-US" sz="1900" dirty="0">
                <a:solidFill>
                  <a:schemeClr val="accent2"/>
                </a:solidFill>
              </a:rPr>
              <a:t>m-&gt;</a:t>
            </a:r>
            <a:r>
              <a:rPr lang="en-US" sz="1900" dirty="0" err="1">
                <a:solidFill>
                  <a:schemeClr val="accent2"/>
                </a:solidFill>
              </a:rPr>
              <a:t>playSong</a:t>
            </a:r>
            <a:r>
              <a:rPr lang="en-US" sz="1900" dirty="0">
                <a:solidFill>
                  <a:schemeClr val="accent2"/>
                </a:solidFill>
              </a:rPr>
              <a:t>();</a:t>
            </a:r>
          </a:p>
          <a:p>
            <a:r>
              <a:rPr lang="en-US" sz="1900" dirty="0">
                <a:solidFill>
                  <a:srgbClr val="006600"/>
                </a:solidFill>
              </a:rPr>
              <a:t>delete m;</a:t>
            </a:r>
          </a:p>
        </p:txBody>
      </p:sp>
      <p:sp>
        <p:nvSpPr>
          <p:cNvPr id="23" name="AutoShape 97"/>
          <p:cNvSpPr>
            <a:spLocks noChangeArrowheads="1"/>
          </p:cNvSpPr>
          <p:nvPr/>
        </p:nvSpPr>
        <p:spPr bwMode="auto">
          <a:xfrm>
            <a:off x="4266480" y="155717"/>
            <a:ext cx="4725730" cy="1450098"/>
          </a:xfrm>
          <a:prstGeom prst="wedgeRoundRectCallout">
            <a:avLst>
              <a:gd name="adj1" fmla="val -89799"/>
              <a:gd name="adj2" fmla="val 76337"/>
              <a:gd name="adj3" fmla="val 16667"/>
            </a:avLst>
          </a:prstGeom>
          <a:solidFill>
            <a:srgbClr val="E5F2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/>
          <a:lstStyle/>
          <a:p>
            <a:pPr algn="ctr"/>
            <a:endParaRPr lang="en-US" sz="1000" dirty="0">
              <a:solidFill>
                <a:srgbClr val="6600CC"/>
              </a:solidFill>
            </a:endParaRPr>
          </a:p>
          <a:p>
            <a:pPr algn="ctr"/>
            <a:r>
              <a:rPr lang="en-US" dirty="0"/>
              <a:t>Local objects defined in a function are destructed when they </a:t>
            </a:r>
            <a:br>
              <a:rPr lang="en-US" dirty="0"/>
            </a:br>
            <a:r>
              <a:rPr lang="en-US" dirty="0">
                <a:solidFill>
                  <a:schemeClr val="accent2"/>
                </a:solidFill>
              </a:rPr>
              <a:t>“go out of scope.” 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565231" y="6163109"/>
            <a:ext cx="3975924" cy="384721"/>
            <a:chOff x="547687" y="6035986"/>
            <a:chExt cx="3975924" cy="384721"/>
          </a:xfrm>
        </p:grpSpPr>
        <p:sp>
          <p:nvSpPr>
            <p:cNvPr id="24" name="Line 8"/>
            <p:cNvSpPr>
              <a:spLocks noChangeShapeType="1"/>
            </p:cNvSpPr>
            <p:nvPr/>
          </p:nvSpPr>
          <p:spPr bwMode="auto">
            <a:xfrm flipH="1">
              <a:off x="547687" y="6231486"/>
              <a:ext cx="533400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" name="Text Box 9"/>
            <p:cNvSpPr txBox="1">
              <a:spLocks noChangeArrowheads="1"/>
            </p:cNvSpPr>
            <p:nvPr/>
          </p:nvSpPr>
          <p:spPr bwMode="auto">
            <a:xfrm>
              <a:off x="1091261" y="6035986"/>
              <a:ext cx="3432350" cy="3847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900" dirty="0">
                  <a:solidFill>
                    <a:schemeClr val="tx2"/>
                  </a:solidFill>
                </a:rPr>
                <a:t>a’s destructor is called here</a:t>
              </a:r>
            </a:p>
          </p:txBody>
        </p:sp>
      </p:grpSp>
      <p:sp>
        <p:nvSpPr>
          <p:cNvPr id="3" name="Rectangle 2"/>
          <p:cNvSpPr/>
          <p:nvPr/>
        </p:nvSpPr>
        <p:spPr>
          <a:xfrm>
            <a:off x="642865" y="1804252"/>
            <a:ext cx="180530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 err="1">
                <a:solidFill>
                  <a:schemeClr val="tx2"/>
                </a:solidFill>
              </a:rPr>
              <a:t>SomeClass</a:t>
            </a:r>
            <a:r>
              <a:rPr lang="en-US" dirty="0">
                <a:solidFill>
                  <a:schemeClr val="tx2"/>
                </a:solidFill>
              </a:rPr>
              <a:t> a;</a:t>
            </a:r>
            <a:endParaRPr lang="en-US" dirty="0"/>
          </a:p>
        </p:txBody>
      </p:sp>
      <p:sp>
        <p:nvSpPr>
          <p:cNvPr id="28" name="AutoShape 97"/>
          <p:cNvSpPr>
            <a:spLocks noChangeArrowheads="1"/>
          </p:cNvSpPr>
          <p:nvPr/>
        </p:nvSpPr>
        <p:spPr bwMode="auto">
          <a:xfrm>
            <a:off x="4266480" y="1674785"/>
            <a:ext cx="4725730" cy="1210960"/>
          </a:xfrm>
          <a:prstGeom prst="wedgeRoundRectCallout">
            <a:avLst>
              <a:gd name="adj1" fmla="val -90019"/>
              <a:gd name="adj2" fmla="val 80959"/>
              <a:gd name="adj3" fmla="val 16667"/>
            </a:avLst>
          </a:prstGeom>
          <a:solidFill>
            <a:srgbClr val="E5F2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/>
          <a:lstStyle/>
          <a:p>
            <a:pPr algn="ctr"/>
            <a:endParaRPr lang="en-US" sz="1000" dirty="0">
              <a:solidFill>
                <a:srgbClr val="6600CC"/>
              </a:solidFill>
            </a:endParaRPr>
          </a:p>
          <a:p>
            <a:r>
              <a:rPr lang="en-US" dirty="0"/>
              <a:t>Local variables defined in a block are destructed when the </a:t>
            </a:r>
            <a:r>
              <a:rPr lang="en-US" dirty="0">
                <a:solidFill>
                  <a:schemeClr val="accent6"/>
                </a:solidFill>
              </a:rPr>
              <a:t>block finishes</a:t>
            </a:r>
            <a:r>
              <a:rPr lang="en-US" dirty="0"/>
              <a:t>.</a:t>
            </a:r>
          </a:p>
        </p:txBody>
      </p:sp>
      <p:sp>
        <p:nvSpPr>
          <p:cNvPr id="29" name="AutoShape 97"/>
          <p:cNvSpPr>
            <a:spLocks noChangeArrowheads="1"/>
          </p:cNvSpPr>
          <p:nvPr/>
        </p:nvSpPr>
        <p:spPr bwMode="auto">
          <a:xfrm>
            <a:off x="6192535" y="4203901"/>
            <a:ext cx="2951465" cy="2612536"/>
          </a:xfrm>
          <a:prstGeom prst="wedgeRoundRectCallout">
            <a:avLst>
              <a:gd name="adj1" fmla="val -118172"/>
              <a:gd name="adj2" fmla="val -31894"/>
              <a:gd name="adj3" fmla="val 16667"/>
            </a:avLst>
          </a:prstGeom>
          <a:solidFill>
            <a:srgbClr val="E5F2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/>
          <a:lstStyle/>
          <a:p>
            <a:pPr algn="ctr"/>
            <a:endParaRPr lang="en-US" sz="900" dirty="0">
              <a:solidFill>
                <a:srgbClr val="6600CC"/>
              </a:solidFill>
            </a:endParaRPr>
          </a:p>
          <a:p>
            <a:pPr algn="ctr"/>
            <a:r>
              <a:rPr lang="en-US" sz="1800" dirty="0">
                <a:solidFill>
                  <a:schemeClr val="accent2"/>
                </a:solidFill>
              </a:rPr>
              <a:t>Dynamically allocated variables </a:t>
            </a:r>
            <a:br>
              <a:rPr lang="en-US" sz="1800" dirty="0">
                <a:solidFill>
                  <a:schemeClr val="accent2"/>
                </a:solidFill>
              </a:rPr>
            </a:br>
            <a:r>
              <a:rPr lang="en-US" sz="1800" dirty="0">
                <a:solidFill>
                  <a:schemeClr val="accent2"/>
                </a:solidFill>
              </a:rPr>
              <a:t>(e.g., allocated using the </a:t>
            </a:r>
            <a:r>
              <a:rPr lang="en-US" sz="1800" dirty="0">
                <a:solidFill>
                  <a:srgbClr val="006600"/>
                </a:solidFill>
              </a:rPr>
              <a:t>new </a:t>
            </a:r>
            <a:r>
              <a:rPr lang="en-US" sz="1800" dirty="0">
                <a:solidFill>
                  <a:schemeClr val="accent2"/>
                </a:solidFill>
              </a:rPr>
              <a:t>command) are destructed when </a:t>
            </a:r>
            <a:r>
              <a:rPr lang="en-US" sz="1800" dirty="0">
                <a:solidFill>
                  <a:srgbClr val="006666"/>
                </a:solidFill>
              </a:rPr>
              <a:t>delete </a:t>
            </a:r>
            <a:r>
              <a:rPr lang="en-US" sz="1800" dirty="0">
                <a:solidFill>
                  <a:schemeClr val="accent2"/>
                </a:solidFill>
              </a:rPr>
              <a:t>is called, </a:t>
            </a:r>
            <a:r>
              <a:rPr lang="en-US" sz="1800" i="1" dirty="0">
                <a:solidFill>
                  <a:srgbClr val="FF3300"/>
                </a:solidFill>
              </a:rPr>
              <a:t>before </a:t>
            </a:r>
            <a:r>
              <a:rPr lang="en-US" sz="1800" dirty="0">
                <a:solidFill>
                  <a:schemeClr val="accent2"/>
                </a:solidFill>
              </a:rPr>
              <a:t>the memory is actually freed by the OS.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845343" y="3819726"/>
            <a:ext cx="7800976" cy="384175"/>
            <a:chOff x="845343" y="3819726"/>
            <a:chExt cx="7800976" cy="384175"/>
          </a:xfrm>
        </p:grpSpPr>
        <p:sp>
          <p:nvSpPr>
            <p:cNvPr id="30" name="Line 14"/>
            <p:cNvSpPr>
              <a:spLocks noChangeShapeType="1"/>
            </p:cNvSpPr>
            <p:nvPr/>
          </p:nvSpPr>
          <p:spPr bwMode="auto">
            <a:xfrm flipH="1">
              <a:off x="845343" y="4018164"/>
              <a:ext cx="533400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" name="Text Box 15"/>
            <p:cNvSpPr txBox="1">
              <a:spLocks noChangeArrowheads="1"/>
            </p:cNvSpPr>
            <p:nvPr/>
          </p:nvSpPr>
          <p:spPr bwMode="auto">
            <a:xfrm>
              <a:off x="1515268" y="3819726"/>
              <a:ext cx="7131051" cy="3841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900" dirty="0">
                  <a:solidFill>
                    <a:schemeClr val="tx2"/>
                  </a:solidFill>
                </a:rPr>
                <a:t>b’s destructor is called each time we hit the end of the block</a:t>
              </a: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1763349" y="5365041"/>
            <a:ext cx="4332993" cy="800219"/>
            <a:chOff x="1869281" y="5373188"/>
            <a:chExt cx="4332993" cy="800219"/>
          </a:xfrm>
        </p:grpSpPr>
        <p:sp>
          <p:nvSpPr>
            <p:cNvPr id="21" name="Text Box 20"/>
            <p:cNvSpPr txBox="1">
              <a:spLocks noChangeArrowheads="1"/>
            </p:cNvSpPr>
            <p:nvPr/>
          </p:nvSpPr>
          <p:spPr bwMode="auto">
            <a:xfrm>
              <a:off x="2386806" y="5373188"/>
              <a:ext cx="3815468" cy="8002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 dirty="0">
                  <a:solidFill>
                    <a:schemeClr val="accent6"/>
                  </a:solidFill>
                </a:rPr>
                <a:t>m’s </a:t>
              </a:r>
              <a:r>
                <a:rPr lang="en-US" sz="1800" dirty="0"/>
                <a:t>destructor is called </a:t>
              </a:r>
              <a:r>
                <a:rPr lang="en-US" sz="1800" dirty="0">
                  <a:solidFill>
                    <a:schemeClr val="tx2"/>
                  </a:solidFill>
                </a:rPr>
                <a:t>here </a:t>
              </a:r>
              <a:br>
                <a:rPr lang="en-US" sz="1800" dirty="0">
                  <a:solidFill>
                    <a:schemeClr val="tx2"/>
                  </a:solidFill>
                </a:rPr>
              </a:br>
              <a:r>
                <a:rPr lang="en-US" sz="1400" dirty="0">
                  <a:solidFill>
                    <a:srgbClr val="FF0000"/>
                  </a:solidFill>
                </a:rPr>
                <a:t>(if you don’t use </a:t>
              </a:r>
              <a:r>
                <a:rPr lang="en-US" sz="1400" dirty="0">
                  <a:solidFill>
                    <a:srgbClr val="006600"/>
                  </a:solidFill>
                </a:rPr>
                <a:t>delete</a:t>
              </a:r>
              <a:r>
                <a:rPr lang="en-US" sz="1400" dirty="0">
                  <a:solidFill>
                    <a:srgbClr val="FF0000"/>
                  </a:solidFill>
                </a:rPr>
                <a:t>, m’s </a:t>
              </a:r>
              <a:r>
                <a:rPr lang="en-US" sz="1400" dirty="0" err="1">
                  <a:solidFill>
                    <a:srgbClr val="FF0000"/>
                  </a:solidFill>
                </a:rPr>
                <a:t>d’tor</a:t>
              </a:r>
              <a:r>
                <a:rPr lang="en-US" sz="1400" dirty="0">
                  <a:solidFill>
                    <a:srgbClr val="FF0000"/>
                  </a:solidFill>
                </a:rPr>
                <a:t> is </a:t>
              </a:r>
              <a:r>
                <a:rPr lang="en-US" sz="1400" b="1" i="1" dirty="0">
                  <a:solidFill>
                    <a:srgbClr val="FF0000"/>
                  </a:solidFill>
                </a:rPr>
                <a:t>never</a:t>
              </a:r>
              <a:r>
                <a:rPr lang="en-US" sz="1400" dirty="0">
                  <a:solidFill>
                    <a:srgbClr val="FF0000"/>
                  </a:solidFill>
                </a:rPr>
                <a:t>  </a:t>
              </a:r>
              <a:br>
                <a:rPr lang="en-US" sz="1400" dirty="0">
                  <a:solidFill>
                    <a:srgbClr val="FF0000"/>
                  </a:solidFill>
                </a:rPr>
              </a:br>
              <a:r>
                <a:rPr lang="en-US" sz="1400" dirty="0">
                  <a:solidFill>
                    <a:srgbClr val="FF0000"/>
                  </a:solidFill>
                </a:rPr>
                <a:t>called – </a:t>
              </a:r>
              <a:r>
                <a:rPr lang="en-US" sz="1400" b="1" i="1" dirty="0">
                  <a:solidFill>
                    <a:srgbClr val="FF0000"/>
                  </a:solidFill>
                </a:rPr>
                <a:t>not even when the program ends!</a:t>
              </a:r>
              <a:r>
                <a:rPr lang="en-US" sz="1400" dirty="0">
                  <a:solidFill>
                    <a:srgbClr val="FF0000"/>
                  </a:solidFill>
                </a:rPr>
                <a:t>)</a:t>
              </a:r>
            </a:p>
          </p:txBody>
        </p:sp>
        <p:sp>
          <p:nvSpPr>
            <p:cNvPr id="22" name="Line 21"/>
            <p:cNvSpPr>
              <a:spLocks noChangeShapeType="1"/>
            </p:cNvSpPr>
            <p:nvPr/>
          </p:nvSpPr>
          <p:spPr bwMode="auto">
            <a:xfrm flipH="1">
              <a:off x="1869281" y="5538288"/>
              <a:ext cx="533400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249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249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4934" grpId="0"/>
      <p:bldP spid="124940" grpId="0"/>
      <p:bldP spid="124946" grpId="0"/>
      <p:bldP spid="23" grpId="0" animBg="1"/>
      <p:bldP spid="3" grpId="0"/>
      <p:bldP spid="28" grpId="0" animBg="1"/>
      <p:bldP spid="2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2"/>
          <p:cNvSpPr>
            <a:spLocks noChangeArrowheads="1"/>
          </p:cNvSpPr>
          <p:nvPr/>
        </p:nvSpPr>
        <p:spPr bwMode="auto">
          <a:xfrm>
            <a:off x="685800" y="-3048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4400">
                <a:solidFill>
                  <a:schemeClr val="tx2"/>
                </a:solidFill>
              </a:rPr>
              <a:t>Destructors</a:t>
            </a:r>
          </a:p>
        </p:txBody>
      </p:sp>
      <p:sp>
        <p:nvSpPr>
          <p:cNvPr id="124931" name="Text Box 3"/>
          <p:cNvSpPr txBox="1">
            <a:spLocks noChangeArrowheads="1"/>
          </p:cNvSpPr>
          <p:nvPr/>
        </p:nvSpPr>
        <p:spPr bwMode="auto">
          <a:xfrm>
            <a:off x="228600" y="685800"/>
            <a:ext cx="57308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>
                <a:solidFill>
                  <a:schemeClr val="tx2"/>
                </a:solidFill>
              </a:rPr>
              <a:t>So when is a destructor called anyway?</a:t>
            </a:r>
          </a:p>
        </p:txBody>
      </p:sp>
      <p:sp>
        <p:nvSpPr>
          <p:cNvPr id="124934" name="Text Box 6"/>
          <p:cNvSpPr txBox="1">
            <a:spLocks noChangeArrowheads="1"/>
          </p:cNvSpPr>
          <p:nvPr/>
        </p:nvSpPr>
        <p:spPr bwMode="auto">
          <a:xfrm>
            <a:off x="319087" y="1263650"/>
            <a:ext cx="2694969" cy="52783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900" dirty="0">
                <a:solidFill>
                  <a:schemeClr val="tx2"/>
                </a:solidFill>
              </a:rPr>
              <a:t>void </a:t>
            </a:r>
            <a:r>
              <a:rPr lang="en-US" sz="1900" dirty="0" err="1">
                <a:solidFill>
                  <a:schemeClr val="tx2"/>
                </a:solidFill>
              </a:rPr>
              <a:t>Dingleberry</a:t>
            </a:r>
            <a:r>
              <a:rPr lang="en-US" sz="1900" dirty="0">
                <a:solidFill>
                  <a:schemeClr val="tx2"/>
                </a:solidFill>
              </a:rPr>
              <a:t>(void)</a:t>
            </a:r>
          </a:p>
          <a:p>
            <a:r>
              <a:rPr lang="en-US" sz="1900" dirty="0">
                <a:solidFill>
                  <a:schemeClr val="tx2"/>
                </a:solidFill>
              </a:rPr>
              <a:t>{ </a:t>
            </a:r>
          </a:p>
          <a:p>
            <a:endParaRPr lang="en-US" sz="1900" dirty="0">
              <a:solidFill>
                <a:schemeClr val="tx2"/>
              </a:solidFill>
            </a:endParaRPr>
          </a:p>
          <a:p>
            <a:endParaRPr lang="en-US" sz="1900" dirty="0">
              <a:solidFill>
                <a:schemeClr val="tx2"/>
              </a:solidFill>
            </a:endParaRPr>
          </a:p>
          <a:p>
            <a:endParaRPr lang="en-US" sz="1900" dirty="0">
              <a:solidFill>
                <a:schemeClr val="tx2"/>
              </a:solidFill>
            </a:endParaRPr>
          </a:p>
          <a:p>
            <a:endParaRPr lang="en-US" sz="1900" dirty="0">
              <a:solidFill>
                <a:schemeClr val="tx2"/>
              </a:solidFill>
            </a:endParaRPr>
          </a:p>
          <a:p>
            <a:endParaRPr lang="en-US" sz="1900" dirty="0">
              <a:solidFill>
                <a:schemeClr val="tx2"/>
              </a:solidFill>
            </a:endParaRPr>
          </a:p>
          <a:p>
            <a:endParaRPr lang="en-US" sz="1900" dirty="0">
              <a:solidFill>
                <a:schemeClr val="tx2"/>
              </a:solidFill>
            </a:endParaRPr>
          </a:p>
          <a:p>
            <a:r>
              <a:rPr lang="en-US" sz="1900" dirty="0">
                <a:solidFill>
                  <a:schemeClr val="tx2"/>
                </a:solidFill>
              </a:rPr>
              <a:t> </a:t>
            </a:r>
          </a:p>
          <a:p>
            <a:endParaRPr lang="en-US" sz="1900" dirty="0">
              <a:solidFill>
                <a:schemeClr val="tx2"/>
              </a:solidFill>
            </a:endParaRPr>
          </a:p>
          <a:p>
            <a:endParaRPr lang="en-US" sz="1900" dirty="0">
              <a:solidFill>
                <a:schemeClr val="tx2"/>
              </a:solidFill>
            </a:endParaRPr>
          </a:p>
          <a:p>
            <a:endParaRPr lang="en-US" sz="1900" dirty="0">
              <a:solidFill>
                <a:schemeClr val="tx2"/>
              </a:solidFill>
            </a:endParaRPr>
          </a:p>
          <a:p>
            <a:endParaRPr lang="en-US" sz="1900" dirty="0">
              <a:solidFill>
                <a:schemeClr val="tx2"/>
              </a:solidFill>
            </a:endParaRPr>
          </a:p>
          <a:p>
            <a:endParaRPr lang="en-US" sz="1900" dirty="0">
              <a:solidFill>
                <a:schemeClr val="tx2"/>
              </a:solidFill>
            </a:endParaRPr>
          </a:p>
          <a:p>
            <a:endParaRPr lang="en-US" sz="1900" dirty="0">
              <a:solidFill>
                <a:schemeClr val="tx2"/>
              </a:solidFill>
            </a:endParaRPr>
          </a:p>
          <a:p>
            <a:endParaRPr lang="en-US" sz="1100" dirty="0">
              <a:solidFill>
                <a:schemeClr val="tx2"/>
              </a:solidFill>
            </a:endParaRPr>
          </a:p>
          <a:p>
            <a:endParaRPr lang="en-US" sz="1100" dirty="0">
              <a:solidFill>
                <a:schemeClr val="tx2"/>
              </a:solidFill>
            </a:endParaRPr>
          </a:p>
          <a:p>
            <a:br>
              <a:rPr lang="en-US" sz="1100" dirty="0">
                <a:solidFill>
                  <a:schemeClr val="tx2"/>
                </a:solidFill>
              </a:rPr>
            </a:br>
            <a:r>
              <a:rPr lang="en-US" sz="1900" dirty="0">
                <a:solidFill>
                  <a:schemeClr val="tx2"/>
                </a:solidFill>
              </a:rPr>
              <a:t>}  </a:t>
            </a:r>
          </a:p>
        </p:txBody>
      </p:sp>
      <p:sp>
        <p:nvSpPr>
          <p:cNvPr id="124940" name="Text Box 12"/>
          <p:cNvSpPr txBox="1">
            <a:spLocks noChangeArrowheads="1"/>
          </p:cNvSpPr>
          <p:nvPr/>
        </p:nvSpPr>
        <p:spPr bwMode="auto">
          <a:xfrm>
            <a:off x="591343" y="2622752"/>
            <a:ext cx="2486025" cy="1554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900" dirty="0">
                <a:solidFill>
                  <a:srgbClr val="006666"/>
                </a:solidFill>
              </a:rPr>
              <a:t>for (</a:t>
            </a:r>
            <a:r>
              <a:rPr lang="en-US" sz="1900" dirty="0" err="1">
                <a:solidFill>
                  <a:srgbClr val="006666"/>
                </a:solidFill>
              </a:rPr>
              <a:t>int</a:t>
            </a:r>
            <a:r>
              <a:rPr lang="en-US" sz="1900" dirty="0">
                <a:solidFill>
                  <a:srgbClr val="006666"/>
                </a:solidFill>
              </a:rPr>
              <a:t> j=0;j&lt;10;j++)</a:t>
            </a:r>
          </a:p>
          <a:p>
            <a:r>
              <a:rPr lang="en-US" sz="1900" dirty="0">
                <a:solidFill>
                  <a:srgbClr val="006666"/>
                </a:solidFill>
              </a:rPr>
              <a:t>{</a:t>
            </a:r>
          </a:p>
          <a:p>
            <a:r>
              <a:rPr lang="en-US" sz="1900" dirty="0">
                <a:solidFill>
                  <a:srgbClr val="006666"/>
                </a:solidFill>
              </a:rPr>
              <a:t>   </a:t>
            </a:r>
            <a:r>
              <a:rPr lang="en-US" sz="1900" dirty="0" err="1">
                <a:solidFill>
                  <a:srgbClr val="006666"/>
                </a:solidFill>
              </a:rPr>
              <a:t>SomeClass</a:t>
            </a:r>
            <a:r>
              <a:rPr lang="en-US" sz="1900" dirty="0">
                <a:solidFill>
                  <a:srgbClr val="006666"/>
                </a:solidFill>
              </a:rPr>
              <a:t> b;</a:t>
            </a:r>
          </a:p>
          <a:p>
            <a:r>
              <a:rPr lang="en-US" sz="1900" dirty="0">
                <a:solidFill>
                  <a:srgbClr val="006666"/>
                </a:solidFill>
              </a:rPr>
              <a:t>   // do something</a:t>
            </a:r>
          </a:p>
          <a:p>
            <a:r>
              <a:rPr lang="en-US" sz="1900" dirty="0">
                <a:solidFill>
                  <a:srgbClr val="006666"/>
                </a:solidFill>
              </a:rPr>
              <a:t>} </a:t>
            </a:r>
          </a:p>
        </p:txBody>
      </p:sp>
      <p:sp>
        <p:nvSpPr>
          <p:cNvPr id="23" name="AutoShape 97"/>
          <p:cNvSpPr>
            <a:spLocks noChangeArrowheads="1"/>
          </p:cNvSpPr>
          <p:nvPr/>
        </p:nvSpPr>
        <p:spPr bwMode="auto">
          <a:xfrm>
            <a:off x="4266480" y="417951"/>
            <a:ext cx="4725730" cy="1450098"/>
          </a:xfrm>
          <a:prstGeom prst="wedgeRoundRectCallout">
            <a:avLst>
              <a:gd name="adj1" fmla="val -79904"/>
              <a:gd name="adj2" fmla="val 78487"/>
              <a:gd name="adj3" fmla="val 16667"/>
            </a:avLst>
          </a:prstGeom>
          <a:solidFill>
            <a:srgbClr val="E5F2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/>
          <a:lstStyle/>
          <a:p>
            <a:pPr algn="ctr"/>
            <a:endParaRPr lang="en-US" sz="1000" dirty="0">
              <a:solidFill>
                <a:srgbClr val="6600CC"/>
              </a:solidFill>
            </a:endParaRPr>
          </a:p>
          <a:p>
            <a:pPr algn="ctr"/>
            <a:r>
              <a:rPr lang="en-US" dirty="0"/>
              <a:t>Finally, when you define an </a:t>
            </a:r>
            <a:r>
              <a:rPr lang="en-US" dirty="0">
                <a:solidFill>
                  <a:srgbClr val="6600CC"/>
                </a:solidFill>
              </a:rPr>
              <a:t>array</a:t>
            </a:r>
            <a:r>
              <a:rPr lang="en-US" dirty="0"/>
              <a:t> of </a:t>
            </a:r>
            <a:r>
              <a:rPr lang="en-US" dirty="0">
                <a:solidFill>
                  <a:srgbClr val="FF0000"/>
                </a:solidFill>
              </a:rPr>
              <a:t>N items</a:t>
            </a:r>
            <a:r>
              <a:rPr lang="en-US" dirty="0"/>
              <a:t>, the </a:t>
            </a:r>
            <a:r>
              <a:rPr lang="en-US" dirty="0">
                <a:solidFill>
                  <a:srgbClr val="FF0000"/>
                </a:solidFill>
              </a:rPr>
              <a:t>destructor</a:t>
            </a:r>
            <a:r>
              <a:rPr lang="en-US" dirty="0"/>
              <a:t> is called </a:t>
            </a:r>
            <a:br>
              <a:rPr lang="en-US" dirty="0"/>
            </a:br>
            <a:r>
              <a:rPr lang="en-US" dirty="0">
                <a:solidFill>
                  <a:srgbClr val="FF0000"/>
                </a:solidFill>
              </a:rPr>
              <a:t>N times </a:t>
            </a:r>
            <a:r>
              <a:rPr lang="en-US" dirty="0"/>
              <a:t>when the array goes away…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42865" y="1804252"/>
            <a:ext cx="180530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 err="1">
                <a:solidFill>
                  <a:schemeClr val="tx2"/>
                </a:solidFill>
              </a:rPr>
              <a:t>SomeClass</a:t>
            </a:r>
            <a:r>
              <a:rPr lang="en-US" dirty="0">
                <a:solidFill>
                  <a:schemeClr val="tx2"/>
                </a:solidFill>
              </a:rPr>
              <a:t> a;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629009" y="2102126"/>
            <a:ext cx="233108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 err="1">
                <a:solidFill>
                  <a:srgbClr val="7030A0"/>
                </a:solidFill>
              </a:rPr>
              <a:t>SomeClass</a:t>
            </a:r>
            <a:r>
              <a:rPr lang="en-US" dirty="0">
                <a:solidFill>
                  <a:srgbClr val="7030A0"/>
                </a:solidFill>
              </a:rPr>
              <a:t> x[</a:t>
            </a:r>
            <a:r>
              <a:rPr lang="en-US" dirty="0">
                <a:solidFill>
                  <a:srgbClr val="FF0000"/>
                </a:solidFill>
              </a:rPr>
              <a:t>42</a:t>
            </a:r>
            <a:r>
              <a:rPr lang="en-US" dirty="0">
                <a:solidFill>
                  <a:srgbClr val="7030A0"/>
                </a:solidFill>
              </a:rPr>
              <a:t>];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629009" y="6349657"/>
            <a:ext cx="5843126" cy="384721"/>
            <a:chOff x="305951" y="5972789"/>
            <a:chExt cx="5843126" cy="384721"/>
          </a:xfrm>
        </p:grpSpPr>
        <p:sp>
          <p:nvSpPr>
            <p:cNvPr id="22" name="Line 8"/>
            <p:cNvSpPr>
              <a:spLocks noChangeShapeType="1"/>
            </p:cNvSpPr>
            <p:nvPr/>
          </p:nvSpPr>
          <p:spPr bwMode="auto">
            <a:xfrm flipH="1" flipV="1">
              <a:off x="305951" y="5972789"/>
              <a:ext cx="547256" cy="192361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" name="Text Box 9"/>
            <p:cNvSpPr txBox="1">
              <a:spLocks noChangeArrowheads="1"/>
            </p:cNvSpPr>
            <p:nvPr/>
          </p:nvSpPr>
          <p:spPr bwMode="auto">
            <a:xfrm>
              <a:off x="842816" y="5972789"/>
              <a:ext cx="5306261" cy="3847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900" dirty="0">
                  <a:solidFill>
                    <a:schemeClr val="tx2"/>
                  </a:solidFill>
                </a:rPr>
                <a:t>The destructor is called </a:t>
              </a:r>
              <a:r>
                <a:rPr lang="en-US" sz="1900" dirty="0">
                  <a:solidFill>
                    <a:srgbClr val="FF0000"/>
                  </a:solidFill>
                </a:rPr>
                <a:t>42 times </a:t>
              </a:r>
              <a:r>
                <a:rPr lang="en-US" sz="1900" dirty="0">
                  <a:solidFill>
                    <a:schemeClr val="tx2"/>
                  </a:solidFill>
                </a:rPr>
                <a:t>for x here!</a:t>
              </a:r>
            </a:p>
          </p:txBody>
        </p:sp>
      </p:grpSp>
      <p:sp>
        <p:nvSpPr>
          <p:cNvPr id="27" name="Text Box 18"/>
          <p:cNvSpPr txBox="1">
            <a:spLocks noChangeArrowheads="1"/>
          </p:cNvSpPr>
          <p:nvPr/>
        </p:nvSpPr>
        <p:spPr bwMode="auto">
          <a:xfrm>
            <a:off x="591343" y="4461960"/>
            <a:ext cx="4378122" cy="12618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900" dirty="0">
                <a:solidFill>
                  <a:schemeClr val="accent2"/>
                </a:solidFill>
              </a:rPr>
              <a:t>MP3Player *m = </a:t>
            </a:r>
            <a:r>
              <a:rPr lang="en-US" sz="1900" dirty="0">
                <a:solidFill>
                  <a:schemeClr val="accent1">
                    <a:lumMod val="75000"/>
                  </a:schemeClr>
                </a:solidFill>
              </a:rPr>
              <a:t>new</a:t>
            </a:r>
            <a:r>
              <a:rPr lang="en-US" sz="1900" dirty="0">
                <a:solidFill>
                  <a:schemeClr val="accent2"/>
                </a:solidFill>
              </a:rPr>
              <a:t> MP3Player;</a:t>
            </a:r>
          </a:p>
          <a:p>
            <a:r>
              <a:rPr lang="en-US" sz="1900" dirty="0">
                <a:solidFill>
                  <a:schemeClr val="accent2"/>
                </a:solidFill>
              </a:rPr>
              <a:t>m-&gt;</a:t>
            </a:r>
            <a:r>
              <a:rPr lang="en-US" sz="1900" dirty="0" err="1">
                <a:solidFill>
                  <a:schemeClr val="accent2"/>
                </a:solidFill>
              </a:rPr>
              <a:t>getSong</a:t>
            </a:r>
            <a:r>
              <a:rPr lang="en-US" sz="1900" dirty="0">
                <a:solidFill>
                  <a:schemeClr val="accent2"/>
                </a:solidFill>
              </a:rPr>
              <a:t>(“www.music.com/x.wav”);</a:t>
            </a:r>
          </a:p>
          <a:p>
            <a:r>
              <a:rPr lang="en-US" sz="1900" dirty="0">
                <a:solidFill>
                  <a:schemeClr val="accent2"/>
                </a:solidFill>
              </a:rPr>
              <a:t>m-&gt;</a:t>
            </a:r>
            <a:r>
              <a:rPr lang="en-US" sz="1900" dirty="0" err="1">
                <a:solidFill>
                  <a:schemeClr val="accent2"/>
                </a:solidFill>
              </a:rPr>
              <a:t>playSong</a:t>
            </a:r>
            <a:r>
              <a:rPr lang="en-US" sz="1900" dirty="0">
                <a:solidFill>
                  <a:schemeClr val="accent2"/>
                </a:solidFill>
              </a:rPr>
              <a:t>();</a:t>
            </a:r>
          </a:p>
          <a:p>
            <a:r>
              <a:rPr lang="en-US" sz="1900" dirty="0">
                <a:solidFill>
                  <a:schemeClr val="accent1">
                    <a:lumMod val="75000"/>
                  </a:schemeClr>
                </a:solidFill>
              </a:rPr>
              <a:t>delete m;</a:t>
            </a:r>
          </a:p>
        </p:txBody>
      </p:sp>
    </p:spTree>
    <p:extLst>
      <p:ext uri="{BB962C8B-B14F-4D97-AF65-F5344CB8AC3E}">
        <p14:creationId xmlns:p14="http://schemas.microsoft.com/office/powerpoint/2010/main" val="3868035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-228600"/>
            <a:ext cx="7772400" cy="1143000"/>
          </a:xfrm>
        </p:spPr>
        <p:txBody>
          <a:bodyPr/>
          <a:lstStyle/>
          <a:p>
            <a:r>
              <a:rPr lang="en-US"/>
              <a:t>Class Challenge #2</a:t>
            </a:r>
          </a:p>
        </p:txBody>
      </p:sp>
      <p:sp>
        <p:nvSpPr>
          <p:cNvPr id="177155" name="Text Box 3"/>
          <p:cNvSpPr txBox="1">
            <a:spLocks noChangeArrowheads="1"/>
          </p:cNvSpPr>
          <p:nvPr/>
        </p:nvSpPr>
        <p:spPr bwMode="auto">
          <a:xfrm>
            <a:off x="41565" y="808038"/>
            <a:ext cx="8838484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dirty="0"/>
              <a:t>Name all the times the Gassy destructor is called in this example…</a:t>
            </a:r>
          </a:p>
        </p:txBody>
      </p:sp>
      <p:sp>
        <p:nvSpPr>
          <p:cNvPr id="177157" name="Rectangle 5"/>
          <p:cNvSpPr>
            <a:spLocks noChangeArrowheads="1"/>
          </p:cNvSpPr>
          <p:nvPr/>
        </p:nvSpPr>
        <p:spPr bwMode="auto">
          <a:xfrm>
            <a:off x="5070764" y="1742209"/>
            <a:ext cx="3962400" cy="5064125"/>
          </a:xfrm>
          <a:prstGeom prst="rect">
            <a:avLst/>
          </a:prstGeom>
          <a:solidFill>
            <a:srgbClr val="CCFFFF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void foo()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{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Gassy a, *b;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}</a:t>
            </a:r>
          </a:p>
          <a:p>
            <a:pPr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>
              <a:tabLst>
                <a:tab pos="228600" algn="l"/>
              </a:tabLst>
            </a:pP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main(void)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{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j;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Gassy *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ptr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, x;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ptr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= new Gassy;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for (j=0;j&lt;3;j++)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{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   Gassy a[5];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   foo();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}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delete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ptr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}</a:t>
            </a:r>
            <a:endParaRPr lang="en-US" sz="1000" dirty="0">
              <a:latin typeface="Courier New" pitchFamily="49" charset="0"/>
            </a:endParaRPr>
          </a:p>
        </p:txBody>
      </p:sp>
      <p:sp>
        <p:nvSpPr>
          <p:cNvPr id="177158" name="Rectangle 6"/>
          <p:cNvSpPr>
            <a:spLocks noChangeArrowheads="1"/>
          </p:cNvSpPr>
          <p:nvPr/>
        </p:nvSpPr>
        <p:spPr bwMode="auto">
          <a:xfrm>
            <a:off x="41564" y="1269295"/>
            <a:ext cx="4938713" cy="5632311"/>
          </a:xfrm>
          <a:prstGeom prst="rect">
            <a:avLst/>
          </a:prstGeom>
          <a:solidFill>
            <a:srgbClr val="FFFF99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</a:rPr>
              <a:t>class Gassy</a:t>
            </a:r>
            <a:endParaRPr lang="en-US" sz="1800" dirty="0">
              <a:latin typeface="Courier New" pitchFamily="49" charset="0"/>
            </a:endParaRP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</a:rPr>
              <a:t>{</a:t>
            </a:r>
            <a:endParaRPr lang="en-US" sz="1800" dirty="0">
              <a:latin typeface="Courier New" pitchFamily="49" charset="0"/>
            </a:endParaRP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</a:rPr>
              <a:t>public:</a:t>
            </a:r>
            <a:endParaRPr lang="en-US" sz="1800" dirty="0">
              <a:latin typeface="Courier New" pitchFamily="49" charset="0"/>
            </a:endParaRP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</a:rPr>
              <a:t> Gassy() </a:t>
            </a:r>
            <a:endParaRPr lang="en-US" sz="1800" dirty="0">
              <a:latin typeface="Courier New" pitchFamily="49" charset="0"/>
            </a:endParaRP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</a:rPr>
              <a:t> {</a:t>
            </a:r>
            <a:endParaRPr lang="en-US" sz="1800" dirty="0">
              <a:latin typeface="Courier New" pitchFamily="49" charset="0"/>
            </a:endParaRP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</a:rPr>
              <a:t>   </a:t>
            </a:r>
            <a:r>
              <a:rPr lang="en-US" sz="1800" b="1" dirty="0" err="1">
                <a:latin typeface="Courier New" pitchFamily="49" charset="0"/>
              </a:rPr>
              <a:t>m_age</a:t>
            </a:r>
            <a:r>
              <a:rPr lang="en-US" sz="1800" b="1" dirty="0">
                <a:latin typeface="Courier New" pitchFamily="49" charset="0"/>
              </a:rPr>
              <a:t> = 1;  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</a:rPr>
              <a:t>   </a:t>
            </a:r>
            <a:r>
              <a:rPr lang="en-US" sz="1800" b="1" dirty="0" err="1">
                <a:latin typeface="Courier New" pitchFamily="49" charset="0"/>
              </a:rPr>
              <a:t>m_ateBeans</a:t>
            </a:r>
            <a:r>
              <a:rPr lang="en-US" sz="1800" b="1" dirty="0">
                <a:latin typeface="Courier New" pitchFamily="49" charset="0"/>
              </a:rPr>
              <a:t> = true;</a:t>
            </a:r>
            <a:endParaRPr lang="en-US" sz="1800" dirty="0">
              <a:latin typeface="Courier New" pitchFamily="49" charset="0"/>
            </a:endParaRP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</a:rPr>
              <a:t> }</a:t>
            </a:r>
          </a:p>
          <a:p>
            <a:pPr>
              <a:tabLst>
                <a:tab pos="228600" algn="l"/>
              </a:tabLst>
            </a:pPr>
            <a:endParaRPr lang="en-US" sz="1800" b="1" dirty="0">
              <a:latin typeface="Courier New" pitchFamily="49" charset="0"/>
            </a:endParaRP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</a:rPr>
              <a:t> ~Gassy()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</a:rPr>
              <a:t> {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</a:rPr>
              <a:t>   for (</a:t>
            </a:r>
            <a:r>
              <a:rPr lang="en-US" sz="1800" b="1" dirty="0" err="1">
                <a:latin typeface="Courier New" pitchFamily="49" charset="0"/>
              </a:rPr>
              <a:t>int</a:t>
            </a:r>
            <a:r>
              <a:rPr lang="en-US" sz="1800" b="1" dirty="0">
                <a:latin typeface="Courier New" pitchFamily="49" charset="0"/>
              </a:rPr>
              <a:t> </a:t>
            </a:r>
            <a:r>
              <a:rPr lang="en-US" sz="1800" b="1" dirty="0" err="1">
                <a:latin typeface="Courier New" pitchFamily="49" charset="0"/>
              </a:rPr>
              <a:t>i</a:t>
            </a:r>
            <a:r>
              <a:rPr lang="en-US" sz="1800" b="1" dirty="0">
                <a:latin typeface="Courier New" pitchFamily="49" charset="0"/>
              </a:rPr>
              <a:t>=0;</a:t>
            </a:r>
            <a:br>
              <a:rPr lang="en-US" sz="1800" b="1" dirty="0">
                <a:latin typeface="Courier New" pitchFamily="49" charset="0"/>
              </a:rPr>
            </a:br>
            <a:r>
              <a:rPr lang="en-US" sz="1800" b="1" dirty="0">
                <a:latin typeface="Courier New" pitchFamily="49" charset="0"/>
              </a:rPr>
              <a:t>        </a:t>
            </a:r>
            <a:r>
              <a:rPr lang="en-US" sz="1800" b="1" dirty="0" err="1">
                <a:latin typeface="Courier New" pitchFamily="49" charset="0"/>
              </a:rPr>
              <a:t>i</a:t>
            </a:r>
            <a:r>
              <a:rPr lang="en-US" sz="1800" b="1" dirty="0">
                <a:latin typeface="Courier New" pitchFamily="49" charset="0"/>
              </a:rPr>
              <a:t>&lt;</a:t>
            </a:r>
            <a:r>
              <a:rPr lang="en-US" sz="1800" b="1" dirty="0" err="1">
                <a:latin typeface="Courier New" pitchFamily="49" charset="0"/>
              </a:rPr>
              <a:t>getFartsPerHr</a:t>
            </a:r>
            <a:r>
              <a:rPr lang="en-US" sz="1800" b="1" dirty="0">
                <a:latin typeface="Courier New" pitchFamily="49" charset="0"/>
              </a:rPr>
              <a:t>();</a:t>
            </a:r>
            <a:r>
              <a:rPr lang="en-US" sz="1800" b="1" dirty="0" err="1">
                <a:latin typeface="Courier New" pitchFamily="49" charset="0"/>
              </a:rPr>
              <a:t>i</a:t>
            </a:r>
            <a:r>
              <a:rPr lang="en-US" sz="1800" b="1" dirty="0">
                <a:latin typeface="Courier New" pitchFamily="49" charset="0"/>
              </a:rPr>
              <a:t>++)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</a:rPr>
              <a:t>      </a:t>
            </a:r>
            <a:r>
              <a:rPr lang="en-US" sz="1600" b="1" dirty="0" err="1">
                <a:latin typeface="Courier New" pitchFamily="49" charset="0"/>
              </a:rPr>
              <a:t>cout</a:t>
            </a:r>
            <a:r>
              <a:rPr lang="en-US" sz="1600" b="1" dirty="0">
                <a:latin typeface="Courier New" pitchFamily="49" charset="0"/>
              </a:rPr>
              <a:t> &lt;&lt;“Poof!”;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</a:rPr>
              <a:t> }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</a:rPr>
              <a:t> ...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</a:rPr>
              <a:t>private: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</a:rPr>
              <a:t>  </a:t>
            </a:r>
            <a:r>
              <a:rPr lang="en-US" sz="1800" b="1" dirty="0" err="1">
                <a:latin typeface="Courier New" pitchFamily="49" charset="0"/>
              </a:rPr>
              <a:t>int</a:t>
            </a:r>
            <a:r>
              <a:rPr lang="en-US" sz="1800" b="1" dirty="0">
                <a:latin typeface="Courier New" pitchFamily="49" charset="0"/>
              </a:rPr>
              <a:t> </a:t>
            </a:r>
            <a:r>
              <a:rPr lang="en-US" sz="1800" b="1" dirty="0" err="1">
                <a:latin typeface="Courier New" pitchFamily="49" charset="0"/>
              </a:rPr>
              <a:t>m_age</a:t>
            </a:r>
            <a:r>
              <a:rPr lang="en-US" sz="1800" b="1" dirty="0">
                <a:latin typeface="Courier New" pitchFamily="49" charset="0"/>
              </a:rPr>
              <a:t>;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</a:rPr>
              <a:t>  bool </a:t>
            </a:r>
            <a:r>
              <a:rPr lang="en-US" sz="1800" b="1" dirty="0" err="1">
                <a:latin typeface="Courier New" pitchFamily="49" charset="0"/>
              </a:rPr>
              <a:t>m_ateBeans</a:t>
            </a:r>
            <a:r>
              <a:rPr lang="en-US" sz="1800" b="1" dirty="0">
                <a:latin typeface="Courier New" pitchFamily="49" charset="0"/>
              </a:rPr>
              <a:t>;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</a:rPr>
              <a:t>};</a:t>
            </a:r>
          </a:p>
        </p:txBody>
      </p:sp>
      <p:sp>
        <p:nvSpPr>
          <p:cNvPr id="177160" name="AutoShape 8"/>
          <p:cNvSpPr>
            <a:spLocks noChangeArrowheads="1"/>
          </p:cNvSpPr>
          <p:nvPr/>
        </p:nvSpPr>
        <p:spPr bwMode="auto">
          <a:xfrm>
            <a:off x="5527964" y="2580409"/>
            <a:ext cx="3616036" cy="1295400"/>
          </a:xfrm>
          <a:prstGeom prst="wedgeRoundRectCallout">
            <a:avLst>
              <a:gd name="adj1" fmla="val 7306"/>
              <a:gd name="adj2" fmla="val 168259"/>
              <a:gd name="adj3" fmla="val 16667"/>
            </a:avLst>
          </a:prstGeom>
          <a:solidFill>
            <a:srgbClr val="F3E7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800" dirty="0">
                <a:solidFill>
                  <a:srgbClr val="0000CC"/>
                </a:solidFill>
              </a:rPr>
              <a:t>Question</a:t>
            </a:r>
            <a:r>
              <a:rPr lang="en-US" sz="1800" dirty="0"/>
              <a:t>: How could we make our program more efficient?</a:t>
            </a:r>
          </a:p>
          <a:p>
            <a:pPr algn="ctr"/>
            <a:r>
              <a:rPr lang="en-US" sz="1800" dirty="0"/>
              <a:t>(Hint: Look where this is pointing)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77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7160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4" name="Rectangle 2"/>
          <p:cNvSpPr>
            <a:spLocks noChangeArrowheads="1"/>
          </p:cNvSpPr>
          <p:nvPr/>
        </p:nvSpPr>
        <p:spPr bwMode="auto">
          <a:xfrm>
            <a:off x="685800" y="1524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4400">
                <a:solidFill>
                  <a:schemeClr val="tx2"/>
                </a:solidFill>
              </a:rPr>
              <a:t>Can you guess?</a:t>
            </a:r>
          </a:p>
        </p:txBody>
      </p:sp>
      <p:sp>
        <p:nvSpPr>
          <p:cNvPr id="218115" name="Text Box 3"/>
          <p:cNvSpPr txBox="1">
            <a:spLocks noChangeArrowheads="1"/>
          </p:cNvSpPr>
          <p:nvPr/>
        </p:nvSpPr>
        <p:spPr bwMode="auto">
          <a:xfrm>
            <a:off x="1447800" y="1828800"/>
            <a:ext cx="5581650" cy="3084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2800"/>
              <a:t>Programming Language Inventor </a:t>
            </a:r>
          </a:p>
          <a:p>
            <a:pPr algn="ctr" eaLnBrk="0" hangingPunct="0">
              <a:spcBef>
                <a:spcPct val="50000"/>
              </a:spcBef>
            </a:pPr>
            <a:endParaRPr lang="en-US" sz="2800"/>
          </a:p>
          <a:p>
            <a:pPr algn="ctr" eaLnBrk="0" hangingPunct="0">
              <a:spcBef>
                <a:spcPct val="50000"/>
              </a:spcBef>
            </a:pPr>
            <a:r>
              <a:rPr lang="en-US" sz="2800"/>
              <a:t>Or</a:t>
            </a:r>
          </a:p>
          <a:p>
            <a:pPr algn="ctr" eaLnBrk="0" hangingPunct="0">
              <a:spcBef>
                <a:spcPct val="50000"/>
              </a:spcBef>
            </a:pPr>
            <a:endParaRPr lang="en-US" sz="2800"/>
          </a:p>
          <a:p>
            <a:pPr algn="ctr" eaLnBrk="0" hangingPunct="0">
              <a:spcBef>
                <a:spcPct val="50000"/>
              </a:spcBef>
            </a:pPr>
            <a:r>
              <a:rPr lang="en-US" sz="2800"/>
              <a:t>Serial Killer</a:t>
            </a:r>
          </a:p>
        </p:txBody>
      </p:sp>
      <p:sp>
        <p:nvSpPr>
          <p:cNvPr id="218116" name="Text Box 4"/>
          <p:cNvSpPr txBox="1">
            <a:spLocks noChangeArrowheads="1"/>
          </p:cNvSpPr>
          <p:nvPr/>
        </p:nvSpPr>
        <p:spPr bwMode="auto">
          <a:xfrm>
            <a:off x="434975" y="5562600"/>
            <a:ext cx="8285163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2800"/>
              <a:t>See if you can guess who uses a keyboard and who uses a chainsaw!</a:t>
            </a:r>
          </a:p>
        </p:txBody>
      </p:sp>
      <p:graphicFrame>
        <p:nvGraphicFramePr>
          <p:cNvPr id="218117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83066190"/>
              </p:ext>
            </p:extLst>
          </p:nvPr>
        </p:nvGraphicFramePr>
        <p:xfrm>
          <a:off x="560087" y="1157205"/>
          <a:ext cx="8326437" cy="4092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0277" name="Bitmap Image" r:id="rId4" imgW="7868748" imgH="3866667" progId="Paint.Picture">
                  <p:embed/>
                </p:oleObj>
              </mc:Choice>
              <mc:Fallback>
                <p:oleObj name="Bitmap Image" r:id="rId4" imgW="7868748" imgH="3866667" progId="Paint.Picture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0087" y="1157205"/>
                        <a:ext cx="8326437" cy="4092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8575" algn="ctr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8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8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-304800"/>
            <a:ext cx="7772400" cy="1143000"/>
          </a:xfrm>
        </p:spPr>
        <p:txBody>
          <a:bodyPr/>
          <a:lstStyle/>
          <a:p>
            <a:r>
              <a:rPr lang="en-US" dirty="0"/>
              <a:t>Class Composition</a:t>
            </a:r>
          </a:p>
        </p:txBody>
      </p:sp>
      <p:sp>
        <p:nvSpPr>
          <p:cNvPr id="88067" name="Text Box 3"/>
          <p:cNvSpPr txBox="1">
            <a:spLocks noChangeArrowheads="1"/>
          </p:cNvSpPr>
          <p:nvPr/>
        </p:nvSpPr>
        <p:spPr bwMode="auto">
          <a:xfrm>
            <a:off x="457200" y="838200"/>
            <a:ext cx="84582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 dirty="0">
                <a:solidFill>
                  <a:schemeClr val="accent2"/>
                </a:solidFill>
              </a:rPr>
              <a:t>Class composition </a:t>
            </a:r>
            <a:r>
              <a:rPr lang="en-US" sz="2400" dirty="0"/>
              <a:t>is when a class contains one </a:t>
            </a:r>
            <a:br>
              <a:rPr lang="en-US" sz="2400" dirty="0"/>
            </a:br>
            <a:r>
              <a:rPr lang="en-US" sz="2400" dirty="0"/>
              <a:t>or more member variables that are </a:t>
            </a:r>
            <a:r>
              <a:rPr lang="en-US" sz="2400" dirty="0">
                <a:solidFill>
                  <a:srgbClr val="7030A0"/>
                </a:solidFill>
              </a:rPr>
              <a:t>objects</a:t>
            </a:r>
            <a:r>
              <a:rPr lang="en-US" sz="2400" dirty="0"/>
              <a:t>.</a:t>
            </a:r>
          </a:p>
        </p:txBody>
      </p:sp>
      <p:grpSp>
        <p:nvGrpSpPr>
          <p:cNvPr id="88083" name="Group 19"/>
          <p:cNvGrpSpPr>
            <a:grpSpLocks/>
          </p:cNvGrpSpPr>
          <p:nvPr/>
        </p:nvGrpSpPr>
        <p:grpSpPr bwMode="auto">
          <a:xfrm>
            <a:off x="304800" y="2286000"/>
            <a:ext cx="2435225" cy="3674638"/>
            <a:chOff x="192" y="1379"/>
            <a:chExt cx="1534" cy="2840"/>
          </a:xfrm>
        </p:grpSpPr>
        <p:sp>
          <p:nvSpPr>
            <p:cNvPr id="88073" name="Rectangle 9"/>
            <p:cNvSpPr>
              <a:spLocks noChangeArrowheads="1"/>
            </p:cNvSpPr>
            <p:nvPr/>
          </p:nvSpPr>
          <p:spPr bwMode="auto">
            <a:xfrm>
              <a:off x="192" y="1392"/>
              <a:ext cx="1534" cy="2827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069" name="Text Box 5"/>
            <p:cNvSpPr txBox="1">
              <a:spLocks noChangeArrowheads="1"/>
            </p:cNvSpPr>
            <p:nvPr/>
          </p:nvSpPr>
          <p:spPr bwMode="auto">
            <a:xfrm>
              <a:off x="240" y="1379"/>
              <a:ext cx="1062" cy="13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 dirty="0">
                  <a:solidFill>
                    <a:schemeClr val="accent2"/>
                  </a:solidFill>
                </a:rPr>
                <a:t>class </a:t>
              </a:r>
              <a:r>
                <a:rPr lang="en-US" sz="1800" dirty="0" err="1">
                  <a:solidFill>
                    <a:schemeClr val="accent2"/>
                  </a:solidFill>
                </a:rPr>
                <a:t>GasTank</a:t>
              </a:r>
              <a:endParaRPr lang="en-US" sz="1800" dirty="0">
                <a:solidFill>
                  <a:schemeClr val="accent2"/>
                </a:solidFill>
              </a:endParaRPr>
            </a:p>
            <a:p>
              <a:r>
                <a:rPr lang="en-US" sz="1800" dirty="0">
                  <a:solidFill>
                    <a:schemeClr val="accent2"/>
                  </a:solidFill>
                </a:rPr>
                <a:t>{</a:t>
              </a:r>
            </a:p>
            <a:p>
              <a:r>
                <a:rPr lang="en-US" sz="1800" dirty="0">
                  <a:solidFill>
                    <a:schemeClr val="accent2"/>
                  </a:solidFill>
                </a:rPr>
                <a:t> …</a:t>
              </a:r>
            </a:p>
            <a:p>
              <a:r>
                <a:rPr lang="en-US" sz="1800" dirty="0">
                  <a:solidFill>
                    <a:schemeClr val="accent2"/>
                  </a:solidFill>
                </a:rPr>
                <a:t>};</a:t>
              </a:r>
            </a:p>
            <a:p>
              <a:endParaRPr lang="en-US" sz="1000" dirty="0">
                <a:solidFill>
                  <a:schemeClr val="accent2"/>
                </a:solidFill>
              </a:endParaRPr>
            </a:p>
            <a:p>
              <a:endParaRPr lang="en-US" sz="1000" dirty="0"/>
            </a:p>
          </p:txBody>
        </p:sp>
      </p:grpSp>
      <p:grpSp>
        <p:nvGrpSpPr>
          <p:cNvPr id="88084" name="Group 20"/>
          <p:cNvGrpSpPr>
            <a:grpSpLocks/>
          </p:cNvGrpSpPr>
          <p:nvPr/>
        </p:nvGrpSpPr>
        <p:grpSpPr bwMode="auto">
          <a:xfrm>
            <a:off x="6073775" y="2209800"/>
            <a:ext cx="2950583" cy="4508500"/>
            <a:chOff x="3964" y="1392"/>
            <a:chExt cx="1594" cy="2840"/>
          </a:xfrm>
        </p:grpSpPr>
        <p:sp>
          <p:nvSpPr>
            <p:cNvPr id="88074" name="Rectangle 10"/>
            <p:cNvSpPr>
              <a:spLocks noChangeArrowheads="1"/>
            </p:cNvSpPr>
            <p:nvPr/>
          </p:nvSpPr>
          <p:spPr bwMode="auto">
            <a:xfrm>
              <a:off x="3964" y="1405"/>
              <a:ext cx="1594" cy="2827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075" name="Text Box 11"/>
            <p:cNvSpPr txBox="1">
              <a:spLocks noChangeArrowheads="1"/>
            </p:cNvSpPr>
            <p:nvPr/>
          </p:nvSpPr>
          <p:spPr bwMode="auto">
            <a:xfrm>
              <a:off x="3968" y="1392"/>
              <a:ext cx="728" cy="79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 dirty="0">
                  <a:solidFill>
                    <a:schemeClr val="accent2"/>
                  </a:solidFill>
                </a:rPr>
                <a:t>class Valve</a:t>
              </a:r>
            </a:p>
            <a:p>
              <a:r>
                <a:rPr lang="en-US" sz="1600" dirty="0">
                  <a:solidFill>
                    <a:schemeClr val="accent2"/>
                  </a:solidFill>
                </a:rPr>
                <a:t>{</a:t>
              </a:r>
            </a:p>
            <a:p>
              <a:r>
                <a:rPr lang="en-US" sz="1600" dirty="0">
                  <a:solidFill>
                    <a:schemeClr val="accent2"/>
                  </a:solidFill>
                </a:rPr>
                <a:t>   …</a:t>
              </a:r>
            </a:p>
            <a:p>
              <a:r>
                <a:rPr lang="en-US" sz="1600" dirty="0">
                  <a:solidFill>
                    <a:schemeClr val="accent2"/>
                  </a:solidFill>
                </a:rPr>
                <a:t>};</a:t>
              </a:r>
            </a:p>
            <a:p>
              <a:endParaRPr lang="en-US" sz="1000" dirty="0">
                <a:solidFill>
                  <a:schemeClr val="accent2"/>
                </a:solidFill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363908" y="3632868"/>
            <a:ext cx="4572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800" dirty="0"/>
              <a:t>class Car</a:t>
            </a:r>
          </a:p>
          <a:p>
            <a:r>
              <a:rPr lang="en-US" sz="1800" dirty="0"/>
              <a:t>{</a:t>
            </a:r>
          </a:p>
          <a:p>
            <a:r>
              <a:rPr lang="en-US" sz="1800" dirty="0"/>
              <a:t>  ...</a:t>
            </a:r>
          </a:p>
          <a:p>
            <a:r>
              <a:rPr lang="en-US" sz="1800" dirty="0"/>
              <a:t>private:</a:t>
            </a:r>
          </a:p>
          <a:p>
            <a:r>
              <a:rPr lang="en-US" sz="1800" dirty="0">
                <a:solidFill>
                  <a:schemeClr val="accent2"/>
                </a:solidFill>
              </a:rPr>
              <a:t>   </a:t>
            </a:r>
            <a:r>
              <a:rPr lang="en-US" sz="1800" dirty="0" err="1">
                <a:solidFill>
                  <a:schemeClr val="accent2"/>
                </a:solidFill>
              </a:rPr>
              <a:t>GasTank</a:t>
            </a:r>
            <a:r>
              <a:rPr lang="en-US" sz="1800" dirty="0">
                <a:solidFill>
                  <a:schemeClr val="accent2"/>
                </a:solidFill>
              </a:rPr>
              <a:t> </a:t>
            </a:r>
            <a:r>
              <a:rPr lang="en-US" sz="1800" dirty="0" err="1">
                <a:solidFill>
                  <a:schemeClr val="accent2"/>
                </a:solidFill>
              </a:rPr>
              <a:t>myTank</a:t>
            </a:r>
            <a:r>
              <a:rPr lang="en-US" sz="1800" dirty="0">
                <a:solidFill>
                  <a:schemeClr val="accent2"/>
                </a:solidFill>
              </a:rPr>
              <a:t>;</a:t>
            </a:r>
          </a:p>
          <a:p>
            <a:r>
              <a:rPr lang="en-US" sz="1800" dirty="0">
                <a:solidFill>
                  <a:schemeClr val="accent2"/>
                </a:solidFill>
              </a:rPr>
              <a:t>   </a:t>
            </a:r>
            <a:r>
              <a:rPr lang="en-US" sz="1800" dirty="0" err="1">
                <a:solidFill>
                  <a:schemeClr val="accent2"/>
                </a:solidFill>
              </a:rPr>
              <a:t>int</a:t>
            </a:r>
            <a:r>
              <a:rPr lang="en-US" sz="1800" dirty="0">
                <a:solidFill>
                  <a:schemeClr val="accent2"/>
                </a:solidFill>
              </a:rPr>
              <a:t> </a:t>
            </a:r>
            <a:r>
              <a:rPr lang="en-US" sz="1800" dirty="0" err="1">
                <a:solidFill>
                  <a:schemeClr val="accent2"/>
                </a:solidFill>
              </a:rPr>
              <a:t>horsePower</a:t>
            </a:r>
            <a:r>
              <a:rPr lang="en-US" sz="1800" dirty="0">
                <a:solidFill>
                  <a:schemeClr val="accent2"/>
                </a:solidFill>
              </a:rPr>
              <a:t>;</a:t>
            </a:r>
            <a:br>
              <a:rPr lang="en-US" sz="1800" dirty="0">
                <a:solidFill>
                  <a:schemeClr val="accent2"/>
                </a:solidFill>
              </a:rPr>
            </a:br>
            <a:endParaRPr lang="en-US" sz="1800" dirty="0">
              <a:solidFill>
                <a:schemeClr val="accent2"/>
              </a:solidFill>
            </a:endParaRPr>
          </a:p>
          <a:p>
            <a:r>
              <a:rPr lang="en-US" sz="1800" dirty="0"/>
              <a:t>};</a:t>
            </a:r>
          </a:p>
        </p:txBody>
      </p:sp>
      <p:sp>
        <p:nvSpPr>
          <p:cNvPr id="3" name="Rectangle 2"/>
          <p:cNvSpPr/>
          <p:nvPr/>
        </p:nvSpPr>
        <p:spPr>
          <a:xfrm>
            <a:off x="6081991" y="3294374"/>
            <a:ext cx="4572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800" dirty="0">
                <a:solidFill>
                  <a:srgbClr val="006666"/>
                </a:solidFill>
              </a:rPr>
              <a:t>class Heart</a:t>
            </a:r>
          </a:p>
          <a:p>
            <a:r>
              <a:rPr lang="en-US" sz="1800" dirty="0">
                <a:solidFill>
                  <a:srgbClr val="006666"/>
                </a:solidFill>
              </a:rPr>
              <a:t>{</a:t>
            </a:r>
          </a:p>
          <a:p>
            <a:r>
              <a:rPr lang="en-US" sz="1800" dirty="0">
                <a:solidFill>
                  <a:srgbClr val="006666"/>
                </a:solidFill>
              </a:rPr>
              <a:t>     …</a:t>
            </a:r>
          </a:p>
          <a:p>
            <a:r>
              <a:rPr lang="en-US" sz="1800" dirty="0">
                <a:solidFill>
                  <a:srgbClr val="006666"/>
                </a:solidFill>
              </a:rPr>
              <a:t> private:</a:t>
            </a:r>
          </a:p>
          <a:p>
            <a:r>
              <a:rPr lang="en-US" sz="1800" dirty="0"/>
              <a:t>     </a:t>
            </a:r>
            <a:r>
              <a:rPr lang="en-US" sz="1800" dirty="0">
                <a:solidFill>
                  <a:schemeClr val="accent2"/>
                </a:solidFill>
              </a:rPr>
              <a:t>Valve </a:t>
            </a:r>
            <a:r>
              <a:rPr lang="en-US" sz="1800" dirty="0" err="1">
                <a:solidFill>
                  <a:schemeClr val="accent2"/>
                </a:solidFill>
              </a:rPr>
              <a:t>m_valves</a:t>
            </a:r>
            <a:r>
              <a:rPr lang="en-US" sz="1800" dirty="0">
                <a:solidFill>
                  <a:schemeClr val="accent2"/>
                </a:solidFill>
              </a:rPr>
              <a:t>[4];</a:t>
            </a:r>
          </a:p>
          <a:p>
            <a:r>
              <a:rPr lang="en-US" sz="1800" dirty="0">
                <a:solidFill>
                  <a:srgbClr val="006666"/>
                </a:solidFill>
              </a:rPr>
              <a:t>};</a:t>
            </a:r>
          </a:p>
          <a:p>
            <a:endParaRPr lang="en-US" sz="1800" dirty="0">
              <a:solidFill>
                <a:srgbClr val="006666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080330" y="4999306"/>
            <a:ext cx="4572000" cy="178510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800" dirty="0"/>
              <a:t>class </a:t>
            </a:r>
            <a:r>
              <a:rPr lang="en-US" sz="1800" dirty="0" err="1"/>
              <a:t>TinMan</a:t>
            </a:r>
            <a:endParaRPr lang="en-US" sz="1800" dirty="0"/>
          </a:p>
          <a:p>
            <a:r>
              <a:rPr lang="en-US" sz="1800" dirty="0"/>
              <a:t>{</a:t>
            </a:r>
          </a:p>
          <a:p>
            <a:r>
              <a:rPr lang="en-US" sz="1800" dirty="0"/>
              <a:t>   ...</a:t>
            </a:r>
          </a:p>
          <a:p>
            <a:r>
              <a:rPr lang="en-US" sz="1800" dirty="0"/>
              <a:t>private:</a:t>
            </a:r>
          </a:p>
          <a:p>
            <a:r>
              <a:rPr lang="en-US" sz="1800" dirty="0"/>
              <a:t>   </a:t>
            </a:r>
            <a:r>
              <a:rPr lang="en-US" sz="1800" dirty="0">
                <a:solidFill>
                  <a:srgbClr val="006666"/>
                </a:solidFill>
              </a:rPr>
              <a:t>Heart </a:t>
            </a:r>
            <a:r>
              <a:rPr lang="en-US" sz="1800" dirty="0" err="1">
                <a:solidFill>
                  <a:srgbClr val="006666"/>
                </a:solidFill>
              </a:rPr>
              <a:t>m_myHeart</a:t>
            </a:r>
            <a:r>
              <a:rPr lang="en-US" sz="1800" dirty="0">
                <a:solidFill>
                  <a:srgbClr val="006666"/>
                </a:solidFill>
              </a:rPr>
              <a:t>;</a:t>
            </a:r>
          </a:p>
          <a:p>
            <a:r>
              <a:rPr lang="en-US" sz="1800" dirty="0"/>
              <a:t>};</a:t>
            </a:r>
          </a:p>
        </p:txBody>
      </p:sp>
      <p:sp>
        <p:nvSpPr>
          <p:cNvPr id="22" name="Right Arrow 21"/>
          <p:cNvSpPr/>
          <p:nvPr/>
        </p:nvSpPr>
        <p:spPr bwMode="auto">
          <a:xfrm flipH="1">
            <a:off x="2515154" y="4636966"/>
            <a:ext cx="1960951" cy="611386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Class Composition</a:t>
            </a:r>
          </a:p>
        </p:txBody>
      </p:sp>
      <p:sp>
        <p:nvSpPr>
          <p:cNvPr id="23" name="Right Arrow 22"/>
          <p:cNvSpPr/>
          <p:nvPr/>
        </p:nvSpPr>
        <p:spPr bwMode="auto">
          <a:xfrm>
            <a:off x="4319278" y="4266684"/>
            <a:ext cx="1960951" cy="611386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Class Composition</a:t>
            </a:r>
          </a:p>
        </p:txBody>
      </p:sp>
      <p:sp>
        <p:nvSpPr>
          <p:cNvPr id="24" name="Right Arrow 23"/>
          <p:cNvSpPr/>
          <p:nvPr/>
        </p:nvSpPr>
        <p:spPr bwMode="auto">
          <a:xfrm>
            <a:off x="4319278" y="5960638"/>
            <a:ext cx="1960951" cy="611386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Class Composition</a:t>
            </a:r>
          </a:p>
        </p:txBody>
      </p:sp>
      <p:sp>
        <p:nvSpPr>
          <p:cNvPr id="25" name="Right Arrow 24"/>
          <p:cNvSpPr/>
          <p:nvPr/>
        </p:nvSpPr>
        <p:spPr bwMode="auto">
          <a:xfrm rot="2327181" flipH="1">
            <a:off x="2383044" y="5872478"/>
            <a:ext cx="1960951" cy="611386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Class Composition</a:t>
            </a:r>
          </a:p>
        </p:txBody>
      </p:sp>
      <p:sp>
        <p:nvSpPr>
          <p:cNvPr id="17" name="AutoShape 8"/>
          <p:cNvSpPr>
            <a:spLocks noChangeArrowheads="1"/>
          </p:cNvSpPr>
          <p:nvPr/>
        </p:nvSpPr>
        <p:spPr bwMode="auto">
          <a:xfrm>
            <a:off x="3041206" y="1863866"/>
            <a:ext cx="2869797" cy="1953929"/>
          </a:xfrm>
          <a:prstGeom prst="wedgeRoundRectCallout">
            <a:avLst>
              <a:gd name="adj1" fmla="val -78813"/>
              <a:gd name="adj2" fmla="val 131152"/>
              <a:gd name="adj3" fmla="val 16667"/>
            </a:avLst>
          </a:prstGeom>
          <a:solidFill>
            <a:srgbClr val="F3E7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800" dirty="0">
                <a:solidFill>
                  <a:srgbClr val="0000CC"/>
                </a:solidFill>
              </a:rPr>
              <a:t>Note: </a:t>
            </a:r>
            <a:r>
              <a:rPr lang="en-US" sz="1800" dirty="0">
                <a:solidFill>
                  <a:srgbClr val="7030A0"/>
                </a:solidFill>
              </a:rPr>
              <a:t>string </a:t>
            </a:r>
            <a:r>
              <a:rPr lang="en-US" sz="1800" dirty="0">
                <a:solidFill>
                  <a:srgbClr val="0000CC"/>
                </a:solidFill>
              </a:rPr>
              <a:t>is a class just like </a:t>
            </a:r>
            <a:r>
              <a:rPr lang="en-US" sz="1800" dirty="0">
                <a:solidFill>
                  <a:srgbClr val="7030A0"/>
                </a:solidFill>
              </a:rPr>
              <a:t>Car </a:t>
            </a:r>
            <a:r>
              <a:rPr lang="en-US" sz="1800" dirty="0">
                <a:solidFill>
                  <a:srgbClr val="0000CC"/>
                </a:solidFill>
              </a:rPr>
              <a:t>and </a:t>
            </a:r>
            <a:r>
              <a:rPr lang="en-US" sz="1800" dirty="0" err="1">
                <a:solidFill>
                  <a:srgbClr val="7030A0"/>
                </a:solidFill>
              </a:rPr>
              <a:t>GasTank</a:t>
            </a:r>
            <a:r>
              <a:rPr lang="en-US" sz="1800" dirty="0">
                <a:solidFill>
                  <a:srgbClr val="0000CC"/>
                </a:solidFill>
              </a:rPr>
              <a:t>!  So if your class contains a string member, you’re doing composition!</a:t>
            </a:r>
            <a:endParaRPr lang="en-US" sz="1800" dirty="0"/>
          </a:p>
        </p:txBody>
      </p:sp>
      <p:sp>
        <p:nvSpPr>
          <p:cNvPr id="5" name="Rectangle 4"/>
          <p:cNvSpPr/>
          <p:nvPr/>
        </p:nvSpPr>
        <p:spPr>
          <a:xfrm>
            <a:off x="486875" y="5271750"/>
            <a:ext cx="22653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chemeClr val="accent2"/>
                </a:solidFill>
              </a:rPr>
              <a:t> string </a:t>
            </a:r>
            <a:r>
              <a:rPr lang="en-US" sz="1800" dirty="0" err="1">
                <a:solidFill>
                  <a:schemeClr val="accent2"/>
                </a:solidFill>
              </a:rPr>
              <a:t>modelName</a:t>
            </a:r>
            <a:r>
              <a:rPr lang="en-US" sz="1800" dirty="0">
                <a:solidFill>
                  <a:schemeClr val="accent2"/>
                </a:solidFill>
              </a:rPr>
              <a:t>;</a:t>
            </a:r>
            <a:endParaRPr lang="en-US" sz="1800" dirty="0"/>
          </a:p>
        </p:txBody>
      </p:sp>
      <p:sp>
        <p:nvSpPr>
          <p:cNvPr id="19" name="AutoShape 8"/>
          <p:cNvSpPr>
            <a:spLocks noChangeArrowheads="1"/>
          </p:cNvSpPr>
          <p:nvPr/>
        </p:nvSpPr>
        <p:spPr bwMode="auto">
          <a:xfrm>
            <a:off x="2740025" y="1908558"/>
            <a:ext cx="2869797" cy="1610588"/>
          </a:xfrm>
          <a:prstGeom prst="wedgeRoundRectCallout">
            <a:avLst>
              <a:gd name="adj1" fmla="val -78813"/>
              <a:gd name="adj2" fmla="val 131152"/>
              <a:gd name="adj3" fmla="val 16667"/>
            </a:avLst>
          </a:prstGeom>
          <a:solidFill>
            <a:srgbClr val="F3E7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800" dirty="0" err="1">
                <a:solidFill>
                  <a:srgbClr val="7030A0"/>
                </a:solidFill>
              </a:rPr>
              <a:t>myTank</a:t>
            </a:r>
            <a:r>
              <a:rPr lang="en-US" sz="1800" dirty="0">
                <a:solidFill>
                  <a:srgbClr val="7030A0"/>
                </a:solidFill>
              </a:rPr>
              <a:t> </a:t>
            </a:r>
            <a:r>
              <a:rPr lang="en-US" sz="1800" dirty="0">
                <a:solidFill>
                  <a:srgbClr val="0000CC"/>
                </a:solidFill>
              </a:rPr>
              <a:t>is an object of the </a:t>
            </a:r>
            <a:r>
              <a:rPr lang="en-US" sz="1800" dirty="0" err="1">
                <a:solidFill>
                  <a:srgbClr val="FF0000"/>
                </a:solidFill>
              </a:rPr>
              <a:t>GasTank</a:t>
            </a:r>
            <a:r>
              <a:rPr lang="en-US" sz="1800" dirty="0">
                <a:solidFill>
                  <a:srgbClr val="FF0000"/>
                </a:solidFill>
              </a:rPr>
              <a:t> </a:t>
            </a:r>
            <a:r>
              <a:rPr lang="en-US" sz="1800" dirty="0">
                <a:solidFill>
                  <a:srgbClr val="0000CC"/>
                </a:solidFill>
              </a:rPr>
              <a:t>class. </a:t>
            </a:r>
            <a:br>
              <a:rPr lang="en-US" sz="1800" dirty="0">
                <a:solidFill>
                  <a:srgbClr val="0000CC"/>
                </a:solidFill>
              </a:rPr>
            </a:br>
            <a:br>
              <a:rPr lang="en-US" sz="1200" dirty="0">
                <a:solidFill>
                  <a:srgbClr val="0000CC"/>
                </a:solidFill>
              </a:rPr>
            </a:br>
            <a:r>
              <a:rPr lang="en-US" sz="1800" dirty="0">
                <a:solidFill>
                  <a:srgbClr val="0000CC"/>
                </a:solidFill>
              </a:rPr>
              <a:t>So our </a:t>
            </a:r>
            <a:r>
              <a:rPr lang="en-US" sz="1800" dirty="0">
                <a:solidFill>
                  <a:srgbClr val="7030A0"/>
                </a:solidFill>
              </a:rPr>
              <a:t>Car</a:t>
            </a:r>
            <a:r>
              <a:rPr lang="en-US" sz="1800" dirty="0">
                <a:solidFill>
                  <a:srgbClr val="0000CC"/>
                </a:solidFill>
              </a:rPr>
              <a:t> class is using class composition.</a:t>
            </a:r>
            <a:endParaRPr lang="en-US" sz="1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80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88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22" grpId="0" animBg="1"/>
      <p:bldP spid="23" grpId="0" animBg="1"/>
      <p:bldP spid="24" grpId="0" animBg="1"/>
      <p:bldP spid="25" grpId="0" animBg="1"/>
      <p:bldP spid="17" grpId="0" animBg="1"/>
      <p:bldP spid="17" grpId="1" animBg="1"/>
      <p:bldP spid="5" grpId="0"/>
      <p:bldP spid="19" grpId="0" animBg="1"/>
      <p:bldP spid="19" grpId="1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 bwMode="auto">
          <a:xfrm>
            <a:off x="-1727200" y="-146756"/>
            <a:ext cx="13320889" cy="7247467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68450" y="0"/>
            <a:ext cx="129769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975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Psycho Scream-SoundBible.com-1441943673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/>
          <p:cNvSpPr txBox="1"/>
          <p:nvPr/>
        </p:nvSpPr>
        <p:spPr>
          <a:xfrm>
            <a:off x="5001576" y="3542028"/>
            <a:ext cx="40513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Well, a </a:t>
            </a:r>
            <a:r>
              <a:rPr lang="en-US" dirty="0" err="1">
                <a:solidFill>
                  <a:srgbClr val="6600CC"/>
                </a:solidFill>
              </a:rPr>
              <a:t>HungryNerd</a:t>
            </a:r>
            <a:r>
              <a:rPr lang="en-US" dirty="0">
                <a:solidFill>
                  <a:srgbClr val="6600CC"/>
                </a:solidFill>
              </a:rPr>
              <a:t> </a:t>
            </a:r>
            <a:r>
              <a:rPr lang="en-US" dirty="0"/>
              <a:t>has a constructor. </a:t>
            </a:r>
            <a:r>
              <a:rPr lang="en-US" dirty="0">
                <a:solidFill>
                  <a:schemeClr val="bg1"/>
                </a:solidFill>
              </a:rPr>
              <a:t>But it also contains a Stomach and a Brain, and they have constructors too!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003717" y="3542028"/>
            <a:ext cx="40513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Well, a </a:t>
            </a:r>
            <a:r>
              <a:rPr lang="en-US" dirty="0" err="1">
                <a:solidFill>
                  <a:srgbClr val="6600CC"/>
                </a:solidFill>
              </a:rPr>
              <a:t>HungryNerd</a:t>
            </a:r>
            <a:r>
              <a:rPr lang="en-US" dirty="0">
                <a:solidFill>
                  <a:srgbClr val="6600CC"/>
                </a:solidFill>
              </a:rPr>
              <a:t> </a:t>
            </a:r>
            <a:r>
              <a:rPr lang="en-US" dirty="0"/>
              <a:t>has a constructor. But it also contains a </a:t>
            </a:r>
            <a:r>
              <a:rPr lang="en-US" dirty="0">
                <a:solidFill>
                  <a:srgbClr val="FF0000"/>
                </a:solidFill>
              </a:rPr>
              <a:t>Stomach</a:t>
            </a:r>
            <a:r>
              <a:rPr lang="en-US" dirty="0"/>
              <a:t> and a </a:t>
            </a:r>
            <a:r>
              <a:rPr lang="en-US" dirty="0">
                <a:solidFill>
                  <a:srgbClr val="FF0000"/>
                </a:solidFill>
              </a:rPr>
              <a:t>Brain</a:t>
            </a:r>
            <a:r>
              <a:rPr lang="en-US" dirty="0"/>
              <a:t>, and they have constructors too!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901583" y="2454319"/>
            <a:ext cx="40513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So if I define a </a:t>
            </a:r>
            <a:r>
              <a:rPr lang="en-US" dirty="0" err="1">
                <a:solidFill>
                  <a:srgbClr val="6600CC"/>
                </a:solidFill>
              </a:rPr>
              <a:t>HungryNerd</a:t>
            </a:r>
            <a:r>
              <a:rPr lang="en-US" dirty="0">
                <a:solidFill>
                  <a:srgbClr val="6600CC"/>
                </a:solidFill>
              </a:rPr>
              <a:t> </a:t>
            </a:r>
            <a:r>
              <a:rPr lang="en-US" dirty="0"/>
              <a:t>variable, how is it actually constructed?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1296" y="-104175"/>
            <a:ext cx="4205604" cy="1143000"/>
          </a:xfrm>
        </p:spPr>
        <p:txBody>
          <a:bodyPr/>
          <a:lstStyle/>
          <a:p>
            <a:r>
              <a:rPr lang="en-US" sz="3600" dirty="0"/>
              <a:t>Class Composition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918448" y="894455"/>
            <a:ext cx="40513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So how does </a:t>
            </a:r>
            <a:r>
              <a:rPr lang="en-US" dirty="0">
                <a:solidFill>
                  <a:srgbClr val="FF0000"/>
                </a:solidFill>
              </a:rPr>
              <a:t>construction</a:t>
            </a:r>
            <a:r>
              <a:rPr lang="en-US" dirty="0"/>
              <a:t> work when we use class composition?</a:t>
            </a: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228600" y="0"/>
            <a:ext cx="4582796" cy="6791689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186848" y="3283143"/>
            <a:ext cx="4557281" cy="30162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dirty="0"/>
              <a:t>class </a:t>
            </a:r>
            <a:r>
              <a:rPr lang="en-US" sz="1800" dirty="0" err="1">
                <a:solidFill>
                  <a:srgbClr val="6600CC"/>
                </a:solidFill>
              </a:rPr>
              <a:t>HungryNerd</a:t>
            </a:r>
            <a:r>
              <a:rPr lang="en-US" sz="1800" dirty="0">
                <a:solidFill>
                  <a:srgbClr val="6600CC"/>
                </a:solidFill>
              </a:rPr>
              <a:t> </a:t>
            </a:r>
            <a:r>
              <a:rPr lang="en-US" sz="1600" dirty="0"/>
              <a:t>{</a:t>
            </a:r>
          </a:p>
          <a:p>
            <a:r>
              <a:rPr lang="en-US" sz="1600" dirty="0">
                <a:solidFill>
                  <a:schemeClr val="accent5">
                    <a:lumMod val="50000"/>
                  </a:schemeClr>
                </a:solidFill>
              </a:rPr>
              <a:t>public:</a:t>
            </a:r>
          </a:p>
          <a:p>
            <a:endParaRPr lang="en-US" sz="1800" dirty="0">
              <a:solidFill>
                <a:srgbClr val="6600CC"/>
              </a:solidFill>
            </a:endParaRPr>
          </a:p>
          <a:p>
            <a:endParaRPr lang="en-US" sz="1600" dirty="0">
              <a:solidFill>
                <a:srgbClr val="6600CC"/>
              </a:solidFill>
            </a:endParaRPr>
          </a:p>
          <a:p>
            <a:endParaRPr lang="en-US" sz="1800" dirty="0">
              <a:solidFill>
                <a:srgbClr val="6600CC"/>
              </a:solidFill>
            </a:endParaRPr>
          </a:p>
          <a:p>
            <a:endParaRPr lang="en-US" sz="1800" dirty="0">
              <a:solidFill>
                <a:srgbClr val="6600CC"/>
              </a:solidFill>
            </a:endParaRPr>
          </a:p>
          <a:p>
            <a:endParaRPr lang="en-US" sz="1600" dirty="0">
              <a:solidFill>
                <a:srgbClr val="6600CC"/>
              </a:solidFill>
            </a:endParaRPr>
          </a:p>
          <a:p>
            <a:r>
              <a:rPr lang="en-US" sz="1600" dirty="0">
                <a:solidFill>
                  <a:schemeClr val="accent5">
                    <a:lumMod val="50000"/>
                  </a:schemeClr>
                </a:solidFill>
              </a:rPr>
              <a:t>private: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  <a:p>
            <a:br>
              <a:rPr lang="en-US" sz="1200" b="1" dirty="0"/>
            </a:br>
            <a:endParaRPr lang="en-US" sz="1200" b="1" dirty="0"/>
          </a:p>
          <a:p>
            <a:endParaRPr lang="en-US" sz="1200" b="1" dirty="0"/>
          </a:p>
          <a:p>
            <a:r>
              <a:rPr lang="en-US" sz="1500" dirty="0"/>
              <a:t>};</a:t>
            </a:r>
          </a:p>
        </p:txBody>
      </p:sp>
      <p:sp>
        <p:nvSpPr>
          <p:cNvPr id="10" name="Rectangle 9"/>
          <p:cNvSpPr/>
          <p:nvPr/>
        </p:nvSpPr>
        <p:spPr>
          <a:xfrm>
            <a:off x="188557" y="5350540"/>
            <a:ext cx="236154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/>
              <a:t>   Stomach </a:t>
            </a:r>
            <a:r>
              <a:rPr lang="en-US" sz="1800" dirty="0" err="1"/>
              <a:t>myBelly</a:t>
            </a:r>
            <a:r>
              <a:rPr lang="en-US" sz="1800" dirty="0"/>
              <a:t>;</a:t>
            </a:r>
            <a:br>
              <a:rPr lang="en-US" sz="1800" dirty="0"/>
            </a:br>
            <a:r>
              <a:rPr lang="en-US" sz="1800" dirty="0"/>
              <a:t>   Brain       </a:t>
            </a:r>
            <a:r>
              <a:rPr lang="en-US" sz="1800" dirty="0" err="1"/>
              <a:t>myBrain</a:t>
            </a:r>
            <a:r>
              <a:rPr lang="en-US" sz="1800" dirty="0"/>
              <a:t>;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918448" y="1674387"/>
            <a:ext cx="40513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Well, let’s assume that we have three classes…</a:t>
            </a:r>
          </a:p>
        </p:txBody>
      </p:sp>
      <p:sp>
        <p:nvSpPr>
          <p:cNvPr id="16" name="Rectangle 3"/>
          <p:cNvSpPr>
            <a:spLocks noChangeArrowheads="1"/>
          </p:cNvSpPr>
          <p:nvPr/>
        </p:nvSpPr>
        <p:spPr bwMode="auto">
          <a:xfrm>
            <a:off x="5093095" y="5395968"/>
            <a:ext cx="3830980" cy="1363001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dirty="0" err="1"/>
              <a:t>int</a:t>
            </a:r>
            <a:r>
              <a:rPr lang="en-US" dirty="0"/>
              <a:t> main()</a:t>
            </a:r>
          </a:p>
          <a:p>
            <a:r>
              <a:rPr lang="en-US" sz="1400" b="1" dirty="0"/>
              <a:t>{</a:t>
            </a:r>
          </a:p>
          <a:p>
            <a:r>
              <a:rPr lang="en-US" dirty="0"/>
              <a:t>   </a:t>
            </a:r>
            <a:r>
              <a:rPr lang="en-US" dirty="0" err="1">
                <a:solidFill>
                  <a:srgbClr val="FF0000"/>
                </a:solidFill>
              </a:rPr>
              <a:t>HungryNerd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carey</a:t>
            </a:r>
            <a:r>
              <a:rPr lang="en-US" dirty="0">
                <a:solidFill>
                  <a:srgbClr val="FF0000"/>
                </a:solidFill>
              </a:rPr>
              <a:t>;</a:t>
            </a:r>
          </a:p>
          <a:p>
            <a:r>
              <a:rPr lang="en-US" dirty="0"/>
              <a:t>   …</a:t>
            </a:r>
          </a:p>
          <a:p>
            <a:r>
              <a:rPr lang="en-US" sz="1400" b="1" dirty="0"/>
              <a:t>}</a:t>
            </a:r>
            <a:endParaRPr lang="en-US" b="1" dirty="0"/>
          </a:p>
        </p:txBody>
      </p:sp>
      <p:sp>
        <p:nvSpPr>
          <p:cNvPr id="21" name="Line 72"/>
          <p:cNvSpPr>
            <a:spLocks noChangeShapeType="1"/>
          </p:cNvSpPr>
          <p:nvPr/>
        </p:nvSpPr>
        <p:spPr bwMode="auto">
          <a:xfrm>
            <a:off x="5116196" y="6077468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239396" y="3817860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</a:rPr>
              <a:t>   </a:t>
            </a:r>
            <a:r>
              <a:rPr lang="en-US" sz="1800" dirty="0" err="1">
                <a:solidFill>
                  <a:srgbClr val="FF0000"/>
                </a:solidFill>
              </a:rPr>
              <a:t>HungryNerd</a:t>
            </a:r>
            <a:r>
              <a:rPr lang="en-US" sz="1800" dirty="0">
                <a:solidFill>
                  <a:srgbClr val="FF0000"/>
                </a:solidFill>
              </a:rPr>
              <a:t>()</a:t>
            </a:r>
            <a:br>
              <a:rPr lang="en-US" sz="1800" dirty="0">
                <a:solidFill>
                  <a:srgbClr val="FF0000"/>
                </a:solidFill>
              </a:rPr>
            </a:br>
            <a:endParaRPr lang="en-US" sz="1800" dirty="0">
              <a:solidFill>
                <a:srgbClr val="FF0000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237640" y="4032129"/>
            <a:ext cx="4572000" cy="113877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</a:rPr>
              <a:t>   </a:t>
            </a:r>
            <a:r>
              <a:rPr lang="en-US" sz="1400" b="1" dirty="0">
                <a:solidFill>
                  <a:srgbClr val="FF0000"/>
                </a:solidFill>
              </a:rPr>
              <a:t>{</a:t>
            </a:r>
            <a:endParaRPr lang="en-US" sz="1800" b="1" dirty="0">
              <a:solidFill>
                <a:srgbClr val="FF0000"/>
              </a:solidFill>
            </a:endParaRPr>
          </a:p>
          <a:p>
            <a:r>
              <a:rPr lang="en-US" sz="1800" dirty="0">
                <a:solidFill>
                  <a:srgbClr val="FF0000"/>
                </a:solidFill>
              </a:rPr>
              <a:t>       </a:t>
            </a:r>
            <a:r>
              <a:rPr lang="en-US" sz="1800" dirty="0" err="1">
                <a:solidFill>
                  <a:srgbClr val="FF0000"/>
                </a:solidFill>
              </a:rPr>
              <a:t>myBelly.eat</a:t>
            </a:r>
            <a:r>
              <a:rPr lang="en-US" sz="1800" dirty="0">
                <a:solidFill>
                  <a:srgbClr val="FF0000"/>
                </a:solidFill>
              </a:rPr>
              <a:t>();</a:t>
            </a:r>
            <a:br>
              <a:rPr lang="en-US" sz="1800" dirty="0">
                <a:solidFill>
                  <a:srgbClr val="FF0000"/>
                </a:solidFill>
              </a:rPr>
            </a:br>
            <a:r>
              <a:rPr lang="en-US" sz="1800" dirty="0">
                <a:solidFill>
                  <a:srgbClr val="FF0000"/>
                </a:solidFill>
              </a:rPr>
              <a:t>       </a:t>
            </a:r>
            <a:r>
              <a:rPr lang="en-US" sz="1800" dirty="0" err="1">
                <a:solidFill>
                  <a:srgbClr val="FF0000"/>
                </a:solidFill>
              </a:rPr>
              <a:t>myBrain.think</a:t>
            </a:r>
            <a:r>
              <a:rPr lang="en-US" sz="1800" dirty="0">
                <a:solidFill>
                  <a:srgbClr val="FF0000"/>
                </a:solidFill>
              </a:rPr>
              <a:t>();</a:t>
            </a:r>
            <a:br>
              <a:rPr lang="en-US" sz="1800" dirty="0">
                <a:solidFill>
                  <a:srgbClr val="FF0000"/>
                </a:solidFill>
              </a:rPr>
            </a:br>
            <a:r>
              <a:rPr lang="en-US" sz="1400" b="1" dirty="0">
                <a:solidFill>
                  <a:srgbClr val="FF0000"/>
                </a:solidFill>
              </a:rPr>
              <a:t>   }</a:t>
            </a:r>
            <a:endParaRPr lang="en-US" sz="1800" dirty="0">
              <a:solidFill>
                <a:srgbClr val="FF0000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218246" y="-17763"/>
            <a:ext cx="4572000" cy="161582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class </a:t>
            </a:r>
            <a:r>
              <a:rPr lang="en-US" dirty="0">
                <a:solidFill>
                  <a:srgbClr val="6600CC"/>
                </a:solidFill>
              </a:rPr>
              <a:t>Stomach</a:t>
            </a:r>
            <a:r>
              <a:rPr lang="en-US" sz="1800" dirty="0"/>
              <a:t> </a:t>
            </a:r>
            <a:r>
              <a:rPr lang="en-US" sz="1600" dirty="0"/>
              <a:t>{</a:t>
            </a:r>
            <a:endParaRPr lang="en-US" sz="1200" b="1" dirty="0"/>
          </a:p>
          <a:p>
            <a:r>
              <a:rPr lang="en-US" sz="1600" dirty="0">
                <a:solidFill>
                  <a:schemeClr val="accent5">
                    <a:lumMod val="50000"/>
                  </a:schemeClr>
                </a:solidFill>
              </a:rPr>
              <a:t>public:</a:t>
            </a:r>
          </a:p>
          <a:p>
            <a:r>
              <a:rPr lang="en-US" dirty="0"/>
              <a:t>   </a:t>
            </a:r>
            <a:r>
              <a:rPr lang="en-US" dirty="0">
                <a:solidFill>
                  <a:srgbClr val="FF0000"/>
                </a:solidFill>
              </a:rPr>
              <a:t>Stomach() { </a:t>
            </a:r>
            <a:r>
              <a:rPr lang="en-US" dirty="0" err="1">
                <a:solidFill>
                  <a:srgbClr val="FF0000"/>
                </a:solidFill>
              </a:rPr>
              <a:t>myGas</a:t>
            </a:r>
            <a:r>
              <a:rPr lang="en-US" dirty="0">
                <a:solidFill>
                  <a:srgbClr val="FF0000"/>
                </a:solidFill>
              </a:rPr>
              <a:t> = 0; }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/>
              <a:t>   void eat()  { </a:t>
            </a:r>
            <a:r>
              <a:rPr lang="en-US" dirty="0" err="1"/>
              <a:t>myGas</a:t>
            </a:r>
            <a:r>
              <a:rPr lang="en-US" dirty="0"/>
              <a:t> ++; }</a:t>
            </a:r>
          </a:p>
          <a:p>
            <a:br>
              <a:rPr lang="en-US" sz="900" b="1" dirty="0"/>
            </a:br>
            <a:r>
              <a:rPr lang="en-US" sz="1400" b="1" dirty="0"/>
              <a:t>};</a:t>
            </a:r>
            <a:endParaRPr lang="en-US" b="1" dirty="0"/>
          </a:p>
        </p:txBody>
      </p:sp>
      <p:sp>
        <p:nvSpPr>
          <p:cNvPr id="35" name="Rectangle 34"/>
          <p:cNvSpPr/>
          <p:nvPr/>
        </p:nvSpPr>
        <p:spPr>
          <a:xfrm>
            <a:off x="218246" y="1681450"/>
            <a:ext cx="4572000" cy="190821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class </a:t>
            </a:r>
            <a:r>
              <a:rPr lang="en-US" dirty="0">
                <a:solidFill>
                  <a:srgbClr val="6600CC"/>
                </a:solidFill>
              </a:rPr>
              <a:t>Brain </a:t>
            </a:r>
            <a:r>
              <a:rPr lang="en-US" sz="1600" dirty="0"/>
              <a:t>{</a:t>
            </a:r>
            <a:endParaRPr lang="en-US" sz="1200" dirty="0"/>
          </a:p>
          <a:p>
            <a:r>
              <a:rPr lang="en-US" sz="1600" dirty="0">
                <a:solidFill>
                  <a:schemeClr val="accent5">
                    <a:lumMod val="50000"/>
                  </a:schemeClr>
                </a:solidFill>
              </a:rPr>
              <a:t>public:</a:t>
            </a:r>
          </a:p>
          <a:p>
            <a:r>
              <a:rPr lang="en-US" dirty="0">
                <a:solidFill>
                  <a:srgbClr val="FF0000"/>
                </a:solidFill>
              </a:rPr>
              <a:t>    Brain()        { </a:t>
            </a:r>
            <a:r>
              <a:rPr lang="en-US" dirty="0" err="1">
                <a:solidFill>
                  <a:srgbClr val="FF0000"/>
                </a:solidFill>
              </a:rPr>
              <a:t>myIQ</a:t>
            </a:r>
            <a:r>
              <a:rPr lang="en-US" dirty="0">
                <a:solidFill>
                  <a:srgbClr val="FF0000"/>
                </a:solidFill>
              </a:rPr>
              <a:t> = 100; }</a:t>
            </a:r>
          </a:p>
          <a:p>
            <a:r>
              <a:rPr lang="en-US" dirty="0"/>
              <a:t>    void think() { </a:t>
            </a:r>
            <a:r>
              <a:rPr lang="en-US" dirty="0" err="1"/>
              <a:t>myIQ</a:t>
            </a:r>
            <a:r>
              <a:rPr lang="en-US" dirty="0"/>
              <a:t> += 10; }</a:t>
            </a:r>
          </a:p>
          <a:p>
            <a:br>
              <a:rPr lang="en-US" sz="1050" b="1" dirty="0"/>
            </a:br>
            <a:r>
              <a:rPr lang="en-US" sz="1400" b="1" dirty="0"/>
              <a:t>};</a:t>
            </a:r>
            <a:br>
              <a:rPr lang="en-US" sz="1400" b="1" dirty="0"/>
            </a:br>
            <a:endParaRPr lang="en-US" sz="1400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4968403" y="4937514"/>
            <a:ext cx="4051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So how does C++ handle all this?</a:t>
            </a:r>
          </a:p>
        </p:txBody>
      </p:sp>
      <p:sp>
        <p:nvSpPr>
          <p:cNvPr id="5" name="Right Arrow 4"/>
          <p:cNvSpPr/>
          <p:nvPr/>
        </p:nvSpPr>
        <p:spPr bwMode="auto">
          <a:xfrm flipH="1">
            <a:off x="3532910" y="300070"/>
            <a:ext cx="1039091" cy="937937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9" name="Right Arrow 18"/>
          <p:cNvSpPr/>
          <p:nvPr/>
        </p:nvSpPr>
        <p:spPr bwMode="auto">
          <a:xfrm flipH="1">
            <a:off x="3931312" y="1974959"/>
            <a:ext cx="1039091" cy="937937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0" name="Right Arrow 19"/>
          <p:cNvSpPr/>
          <p:nvPr/>
        </p:nvSpPr>
        <p:spPr bwMode="auto">
          <a:xfrm flipH="1">
            <a:off x="2140612" y="3536645"/>
            <a:ext cx="1039091" cy="937937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58042" y="2720531"/>
            <a:ext cx="43473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 …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64523" y="1037952"/>
            <a:ext cx="43473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 …</a:t>
            </a:r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210523" y="1112720"/>
            <a:ext cx="2062308" cy="892552"/>
            <a:chOff x="239398" y="1112720"/>
            <a:chExt cx="2062308" cy="892552"/>
          </a:xfrm>
        </p:grpSpPr>
        <p:sp>
          <p:nvSpPr>
            <p:cNvPr id="25" name="Rectangle 3"/>
            <p:cNvSpPr>
              <a:spLocks noChangeArrowheads="1"/>
            </p:cNvSpPr>
            <p:nvPr/>
          </p:nvSpPr>
          <p:spPr bwMode="auto">
            <a:xfrm>
              <a:off x="281100" y="1188071"/>
              <a:ext cx="2020606" cy="541504"/>
            </a:xfrm>
            <a:prstGeom prst="rect">
              <a:avLst/>
            </a:prstGeom>
            <a:solidFill>
              <a:srgbClr val="FFFF99"/>
            </a:solidFill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39398" y="1112720"/>
              <a:ext cx="1579278" cy="8925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accent5">
                      <a:lumMod val="50000"/>
                    </a:schemeClr>
                  </a:solidFill>
                </a:rPr>
                <a:t>private:</a:t>
              </a:r>
              <a:br>
                <a:rPr lang="en-US" sz="1600" dirty="0"/>
              </a:br>
              <a:r>
                <a:rPr lang="en-US" sz="1800" dirty="0"/>
                <a:t>    </a:t>
              </a:r>
              <a:r>
                <a:rPr lang="en-US" sz="1800" dirty="0" err="1"/>
                <a:t>int</a:t>
              </a:r>
              <a:r>
                <a:rPr lang="en-US" sz="1800" dirty="0"/>
                <a:t> </a:t>
              </a:r>
              <a:r>
                <a:rPr lang="en-US" sz="1800" dirty="0" err="1"/>
                <a:t>myGas</a:t>
              </a:r>
              <a:r>
                <a:rPr lang="en-US" sz="1800" dirty="0"/>
                <a:t>;</a:t>
              </a:r>
            </a:p>
            <a:p>
              <a:r>
                <a:rPr lang="en-US" sz="1800" dirty="0"/>
                <a:t>};</a:t>
              </a: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199725" y="2835337"/>
            <a:ext cx="2081558" cy="892552"/>
            <a:chOff x="239398" y="1112720"/>
            <a:chExt cx="2081558" cy="892552"/>
          </a:xfrm>
        </p:grpSpPr>
        <p:sp>
          <p:nvSpPr>
            <p:cNvPr id="27" name="Rectangle 3"/>
            <p:cNvSpPr>
              <a:spLocks noChangeArrowheads="1"/>
            </p:cNvSpPr>
            <p:nvPr/>
          </p:nvSpPr>
          <p:spPr bwMode="auto">
            <a:xfrm>
              <a:off x="300350" y="1168821"/>
              <a:ext cx="2020606" cy="541504"/>
            </a:xfrm>
            <a:prstGeom prst="rect">
              <a:avLst/>
            </a:prstGeom>
            <a:solidFill>
              <a:srgbClr val="FFFF99"/>
            </a:solidFill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39398" y="1112720"/>
              <a:ext cx="1588897" cy="8925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accent5">
                      <a:lumMod val="50000"/>
                    </a:schemeClr>
                  </a:solidFill>
                </a:rPr>
                <a:t>private:</a:t>
              </a:r>
              <a:br>
                <a:rPr lang="en-US" sz="1600" dirty="0"/>
              </a:br>
              <a:r>
                <a:rPr lang="en-US" sz="1800" dirty="0"/>
                <a:t>     </a:t>
              </a:r>
              <a:r>
                <a:rPr lang="en-US" sz="1800" dirty="0" err="1"/>
                <a:t>int</a:t>
              </a:r>
              <a:r>
                <a:rPr lang="en-US" sz="1800" dirty="0"/>
                <a:t> </a:t>
              </a:r>
              <a:r>
                <a:rPr lang="en-US" sz="1800" dirty="0" err="1"/>
                <a:t>myIQ</a:t>
              </a:r>
              <a:r>
                <a:rPr lang="en-US" sz="1800" dirty="0"/>
                <a:t>;</a:t>
              </a:r>
            </a:p>
            <a:p>
              <a:r>
                <a:rPr lang="en-US" sz="1800" dirty="0"/>
                <a:t>};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14362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6" presetClass="emph" presetSubtype="0" repeatCount="3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 tmFilter="0, 0; .2, .5; .8, .5; 1, 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7" dur="250" autoRev="1" fill="hold"/>
                                        <p:tgtEl>
                                          <p:spTgt spid="2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8" presetID="26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 tmFilter="0, 0; .2, .5; .8, .5; 1, 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0" dur="250" autoRev="1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1" presetID="26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3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2" grpId="1"/>
      <p:bldP spid="24" grpId="0"/>
      <p:bldP spid="24" grpId="1"/>
      <p:bldP spid="30" grpId="0"/>
      <p:bldP spid="30" grpId="1"/>
      <p:bldP spid="3" grpId="0"/>
      <p:bldP spid="3" grpId="1"/>
      <p:bldP spid="7" grpId="0"/>
      <p:bldP spid="10" grpId="0"/>
      <p:bldP spid="11" grpId="0"/>
      <p:bldP spid="11" grpId="1"/>
      <p:bldP spid="16" grpId="0" animBg="1"/>
      <p:bldP spid="21" grpId="0" animBg="1"/>
      <p:bldP spid="23" grpId="0"/>
      <p:bldP spid="31" grpId="0"/>
      <p:bldP spid="34" grpId="0"/>
      <p:bldP spid="35" grpId="0"/>
      <p:bldP spid="17" grpId="0"/>
      <p:bldP spid="17" grpId="1"/>
      <p:bldP spid="5" grpId="0" animBg="1"/>
      <p:bldP spid="5" grpId="1" animBg="1"/>
      <p:bldP spid="5" grpId="2" animBg="1"/>
      <p:bldP spid="19" grpId="0" animBg="1"/>
      <p:bldP spid="19" grpId="1" animBg="1"/>
      <p:bldP spid="19" grpId="2" animBg="1"/>
      <p:bldP spid="20" grpId="0" animBg="1"/>
      <p:bldP spid="20" grpId="1" animBg="1"/>
      <p:bldP spid="20" grpId="2" animBg="1"/>
      <p:bldP spid="6" grpId="0"/>
      <p:bldP spid="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>
            <a:spLocks noChangeArrowheads="1"/>
          </p:cNvSpPr>
          <p:nvPr/>
        </p:nvSpPr>
        <p:spPr bwMode="auto">
          <a:xfrm>
            <a:off x="228600" y="0"/>
            <a:ext cx="4582796" cy="6791689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4811396" y="138587"/>
            <a:ext cx="42183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Well, </a:t>
            </a:r>
            <a:r>
              <a:rPr lang="en-US" dirty="0" err="1">
                <a:solidFill>
                  <a:srgbClr val="7030A0"/>
                </a:solidFill>
              </a:rPr>
              <a:t>HungryNerd’s</a:t>
            </a:r>
            <a:r>
              <a:rPr lang="en-US" dirty="0"/>
              <a:t> constructor should run first, right?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965700" y="925261"/>
            <a:ext cx="40513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But wait! Our </a:t>
            </a:r>
            <a:r>
              <a:rPr lang="en-US" dirty="0" err="1">
                <a:solidFill>
                  <a:srgbClr val="7030A0"/>
                </a:solidFill>
              </a:rPr>
              <a:t>HungryNerd</a:t>
            </a:r>
            <a:r>
              <a:rPr lang="en-US" dirty="0">
                <a:solidFill>
                  <a:srgbClr val="7030A0"/>
                </a:solidFill>
              </a:rPr>
              <a:t> constructor </a:t>
            </a:r>
            <a:r>
              <a:rPr lang="en-US" dirty="0"/>
              <a:t>uses its </a:t>
            </a:r>
            <a:r>
              <a:rPr lang="en-US" dirty="0">
                <a:solidFill>
                  <a:srgbClr val="FF0000"/>
                </a:solidFill>
              </a:rPr>
              <a:t>Brain</a:t>
            </a:r>
            <a:r>
              <a:rPr lang="en-US" dirty="0"/>
              <a:t> and </a:t>
            </a:r>
            <a:r>
              <a:rPr lang="en-US" dirty="0">
                <a:solidFill>
                  <a:srgbClr val="FF0000"/>
                </a:solidFill>
              </a:rPr>
              <a:t>Stomach</a:t>
            </a:r>
            <a:r>
              <a:rPr lang="en-US" dirty="0"/>
              <a:t> variables…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978400" y="2008043"/>
            <a:ext cx="40513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But how can it use these variables if they haven’t yet been constructed?</a:t>
            </a:r>
          </a:p>
        </p:txBody>
      </p:sp>
      <p:sp>
        <p:nvSpPr>
          <p:cNvPr id="16" name="Rectangle 3"/>
          <p:cNvSpPr>
            <a:spLocks noChangeArrowheads="1"/>
          </p:cNvSpPr>
          <p:nvPr/>
        </p:nvSpPr>
        <p:spPr bwMode="auto">
          <a:xfrm>
            <a:off x="5116196" y="5379674"/>
            <a:ext cx="3830980" cy="1363001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dirty="0" err="1"/>
              <a:t>int</a:t>
            </a:r>
            <a:r>
              <a:rPr lang="en-US" dirty="0"/>
              <a:t> main()</a:t>
            </a:r>
          </a:p>
          <a:p>
            <a:r>
              <a:rPr lang="en-US" sz="1400" b="1" dirty="0"/>
              <a:t>{</a:t>
            </a:r>
          </a:p>
          <a:p>
            <a:r>
              <a:rPr lang="en-US" dirty="0"/>
              <a:t>   </a:t>
            </a:r>
            <a:r>
              <a:rPr lang="en-US" dirty="0" err="1">
                <a:solidFill>
                  <a:srgbClr val="FF0000"/>
                </a:solidFill>
              </a:rPr>
              <a:t>HungryNerd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carey</a:t>
            </a:r>
            <a:r>
              <a:rPr lang="en-US" dirty="0">
                <a:solidFill>
                  <a:srgbClr val="FF0000"/>
                </a:solidFill>
              </a:rPr>
              <a:t>;</a:t>
            </a:r>
          </a:p>
          <a:p>
            <a:r>
              <a:rPr lang="en-US" dirty="0"/>
              <a:t>   …</a:t>
            </a:r>
          </a:p>
          <a:p>
            <a:r>
              <a:rPr lang="en-US" sz="1400" b="1" dirty="0"/>
              <a:t>}</a:t>
            </a:r>
            <a:endParaRPr lang="en-US" b="1" dirty="0"/>
          </a:p>
        </p:txBody>
      </p:sp>
      <p:sp>
        <p:nvSpPr>
          <p:cNvPr id="21" name="Line 72"/>
          <p:cNvSpPr>
            <a:spLocks noChangeShapeType="1"/>
          </p:cNvSpPr>
          <p:nvPr/>
        </p:nvSpPr>
        <p:spPr bwMode="auto">
          <a:xfrm>
            <a:off x="5116196" y="6061174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" name="Rectangle 32"/>
          <p:cNvSpPr>
            <a:spLocks noChangeArrowheads="1"/>
          </p:cNvSpPr>
          <p:nvPr/>
        </p:nvSpPr>
        <p:spPr bwMode="auto">
          <a:xfrm>
            <a:off x="228600" y="0"/>
            <a:ext cx="4582796" cy="6791689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" name="Text Box 7"/>
          <p:cNvSpPr txBox="1">
            <a:spLocks noChangeArrowheads="1"/>
          </p:cNvSpPr>
          <p:nvPr/>
        </p:nvSpPr>
        <p:spPr bwMode="auto">
          <a:xfrm>
            <a:off x="186848" y="3283143"/>
            <a:ext cx="4557281" cy="16927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dirty="0"/>
              <a:t>class </a:t>
            </a:r>
            <a:r>
              <a:rPr lang="en-US" sz="1800" dirty="0" err="1">
                <a:solidFill>
                  <a:srgbClr val="6600CC"/>
                </a:solidFill>
              </a:rPr>
              <a:t>HungryNerd</a:t>
            </a:r>
            <a:r>
              <a:rPr lang="en-US" sz="1800" dirty="0">
                <a:solidFill>
                  <a:srgbClr val="6600CC"/>
                </a:solidFill>
              </a:rPr>
              <a:t> </a:t>
            </a:r>
            <a:r>
              <a:rPr lang="en-US" sz="1600" dirty="0"/>
              <a:t>{</a:t>
            </a:r>
          </a:p>
          <a:p>
            <a:r>
              <a:rPr lang="en-US" sz="1600" dirty="0">
                <a:solidFill>
                  <a:schemeClr val="accent5">
                    <a:lumMod val="50000"/>
                  </a:schemeClr>
                </a:solidFill>
              </a:rPr>
              <a:t>public:</a:t>
            </a:r>
          </a:p>
          <a:p>
            <a:endParaRPr lang="en-US" sz="1800" dirty="0">
              <a:solidFill>
                <a:srgbClr val="6600CC"/>
              </a:solidFill>
            </a:endParaRPr>
          </a:p>
          <a:p>
            <a:endParaRPr lang="en-US" sz="1600" dirty="0">
              <a:solidFill>
                <a:srgbClr val="6600CC"/>
              </a:solidFill>
            </a:endParaRPr>
          </a:p>
          <a:p>
            <a:endParaRPr lang="en-US" sz="1800" dirty="0">
              <a:solidFill>
                <a:srgbClr val="6600CC"/>
              </a:solidFill>
            </a:endParaRPr>
          </a:p>
          <a:p>
            <a:endParaRPr lang="en-US" sz="1800" dirty="0">
              <a:solidFill>
                <a:srgbClr val="6600CC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239396" y="3817860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</a:rPr>
              <a:t>   </a:t>
            </a:r>
            <a:r>
              <a:rPr lang="en-US" sz="1800" dirty="0" err="1">
                <a:solidFill>
                  <a:srgbClr val="FF0000"/>
                </a:solidFill>
              </a:rPr>
              <a:t>HungryNerd</a:t>
            </a:r>
            <a:r>
              <a:rPr lang="en-US" sz="1800" dirty="0">
                <a:solidFill>
                  <a:srgbClr val="FF0000"/>
                </a:solidFill>
              </a:rPr>
              <a:t>()</a:t>
            </a:r>
            <a:br>
              <a:rPr lang="en-US" sz="1800" dirty="0">
                <a:solidFill>
                  <a:srgbClr val="FF0000"/>
                </a:solidFill>
              </a:rPr>
            </a:br>
            <a:endParaRPr lang="en-US" sz="1800" dirty="0">
              <a:solidFill>
                <a:srgbClr val="FF0000"/>
              </a:solidFill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187073" y="4032129"/>
            <a:ext cx="4622567" cy="2185536"/>
            <a:chOff x="187073" y="4032129"/>
            <a:chExt cx="4622567" cy="2185536"/>
          </a:xfrm>
        </p:grpSpPr>
        <p:sp>
          <p:nvSpPr>
            <p:cNvPr id="35" name="Rectangle 34"/>
            <p:cNvSpPr/>
            <p:nvPr/>
          </p:nvSpPr>
          <p:spPr>
            <a:xfrm>
              <a:off x="187073" y="5109669"/>
              <a:ext cx="2361544" cy="110799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>
                  <a:solidFill>
                    <a:schemeClr val="accent5">
                      <a:lumMod val="50000"/>
                    </a:schemeClr>
                  </a:solidFill>
                </a:rPr>
                <a:t>private:</a:t>
              </a:r>
            </a:p>
            <a:p>
              <a:r>
                <a:rPr lang="en-US" sz="1800" dirty="0"/>
                <a:t>   Stomach </a:t>
              </a:r>
              <a:r>
                <a:rPr lang="en-US" sz="1800" dirty="0" err="1"/>
                <a:t>myBelly</a:t>
              </a:r>
              <a:r>
                <a:rPr lang="en-US" sz="1800" dirty="0"/>
                <a:t>;</a:t>
              </a:r>
              <a:br>
                <a:rPr lang="en-US" sz="1800" dirty="0"/>
              </a:br>
              <a:r>
                <a:rPr lang="en-US" sz="1800" dirty="0"/>
                <a:t>   Brain       </a:t>
              </a:r>
              <a:r>
                <a:rPr lang="en-US" sz="1800" dirty="0" err="1"/>
                <a:t>myBrain</a:t>
              </a:r>
              <a:r>
                <a:rPr lang="en-US" sz="1800" dirty="0"/>
                <a:t>;</a:t>
              </a:r>
            </a:p>
            <a:p>
              <a:r>
                <a:rPr lang="en-US" sz="1400" dirty="0"/>
                <a:t>};</a:t>
              </a: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237640" y="4032129"/>
              <a:ext cx="4572000" cy="1138773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sz="1800" dirty="0">
                  <a:solidFill>
                    <a:srgbClr val="FF0000"/>
                  </a:solidFill>
                </a:rPr>
                <a:t>   </a:t>
              </a:r>
              <a:r>
                <a:rPr lang="en-US" sz="1400" b="1" dirty="0">
                  <a:solidFill>
                    <a:srgbClr val="FF0000"/>
                  </a:solidFill>
                </a:rPr>
                <a:t>{</a:t>
              </a:r>
              <a:endParaRPr lang="en-US" sz="1800" b="1" dirty="0">
                <a:solidFill>
                  <a:srgbClr val="FF0000"/>
                </a:solidFill>
              </a:endParaRPr>
            </a:p>
            <a:p>
              <a:r>
                <a:rPr lang="en-US" sz="1800" dirty="0">
                  <a:solidFill>
                    <a:srgbClr val="FF0000"/>
                  </a:solidFill>
                </a:rPr>
                <a:t>       </a:t>
              </a:r>
              <a:r>
                <a:rPr lang="en-US" sz="1800" dirty="0" err="1">
                  <a:solidFill>
                    <a:srgbClr val="FF0000"/>
                  </a:solidFill>
                </a:rPr>
                <a:t>myBelly.eat</a:t>
              </a:r>
              <a:r>
                <a:rPr lang="en-US" sz="1800" dirty="0">
                  <a:solidFill>
                    <a:srgbClr val="FF0000"/>
                  </a:solidFill>
                </a:rPr>
                <a:t>();</a:t>
              </a:r>
              <a:br>
                <a:rPr lang="en-US" sz="1800" dirty="0">
                  <a:solidFill>
                    <a:srgbClr val="FF0000"/>
                  </a:solidFill>
                </a:rPr>
              </a:br>
              <a:r>
                <a:rPr lang="en-US" sz="1800" dirty="0">
                  <a:solidFill>
                    <a:srgbClr val="FF0000"/>
                  </a:solidFill>
                </a:rPr>
                <a:t>       </a:t>
              </a:r>
              <a:r>
                <a:rPr lang="en-US" sz="1800" dirty="0" err="1">
                  <a:solidFill>
                    <a:srgbClr val="FF0000"/>
                  </a:solidFill>
                </a:rPr>
                <a:t>myBrain.think</a:t>
              </a:r>
              <a:r>
                <a:rPr lang="en-US" sz="1800" dirty="0">
                  <a:solidFill>
                    <a:srgbClr val="FF0000"/>
                  </a:solidFill>
                </a:rPr>
                <a:t>();</a:t>
              </a:r>
              <a:br>
                <a:rPr lang="en-US" sz="1800" dirty="0">
                  <a:solidFill>
                    <a:srgbClr val="FF0000"/>
                  </a:solidFill>
                </a:rPr>
              </a:br>
              <a:r>
                <a:rPr lang="en-US" sz="1400" b="1" dirty="0">
                  <a:solidFill>
                    <a:srgbClr val="FF0000"/>
                  </a:solidFill>
                </a:rPr>
                <a:t>   }</a:t>
              </a:r>
              <a:endParaRPr lang="en-US" sz="18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218246" y="-17763"/>
            <a:ext cx="4572000" cy="3607428"/>
            <a:chOff x="218246" y="-17763"/>
            <a:chExt cx="4572000" cy="3607428"/>
          </a:xfrm>
        </p:grpSpPr>
        <p:sp>
          <p:nvSpPr>
            <p:cNvPr id="38" name="Rectangle 37"/>
            <p:cNvSpPr/>
            <p:nvPr/>
          </p:nvSpPr>
          <p:spPr>
            <a:xfrm>
              <a:off x="218246" y="-17763"/>
              <a:ext cx="4572000" cy="1615827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dirty="0"/>
                <a:t>class </a:t>
              </a:r>
              <a:r>
                <a:rPr lang="en-US" dirty="0">
                  <a:solidFill>
                    <a:srgbClr val="6600CC"/>
                  </a:solidFill>
                </a:rPr>
                <a:t>Stomach</a:t>
              </a:r>
              <a:r>
                <a:rPr lang="en-US" sz="1800" dirty="0"/>
                <a:t> </a:t>
              </a:r>
              <a:r>
                <a:rPr lang="en-US" sz="1600" dirty="0"/>
                <a:t>{</a:t>
              </a:r>
              <a:endParaRPr lang="en-US" sz="1200" b="1" dirty="0"/>
            </a:p>
            <a:p>
              <a:r>
                <a:rPr lang="en-US" sz="1600" dirty="0">
                  <a:solidFill>
                    <a:schemeClr val="accent5">
                      <a:lumMod val="50000"/>
                    </a:schemeClr>
                  </a:solidFill>
                </a:rPr>
                <a:t>public:</a:t>
              </a:r>
            </a:p>
            <a:p>
              <a:r>
                <a:rPr lang="en-US" dirty="0"/>
                <a:t>   </a:t>
              </a:r>
              <a:r>
                <a:rPr lang="en-US" dirty="0">
                  <a:solidFill>
                    <a:srgbClr val="FF0000"/>
                  </a:solidFill>
                </a:rPr>
                <a:t>Stomach() { </a:t>
              </a:r>
              <a:r>
                <a:rPr lang="en-US" dirty="0" err="1">
                  <a:solidFill>
                    <a:srgbClr val="FF0000"/>
                  </a:solidFill>
                </a:rPr>
                <a:t>myGas</a:t>
              </a:r>
              <a:r>
                <a:rPr lang="en-US" dirty="0">
                  <a:solidFill>
                    <a:srgbClr val="FF0000"/>
                  </a:solidFill>
                </a:rPr>
                <a:t> = 0; }</a:t>
              </a:r>
              <a:br>
                <a:rPr lang="en-US" dirty="0">
                  <a:solidFill>
                    <a:srgbClr val="FF0000"/>
                  </a:solidFill>
                </a:rPr>
              </a:br>
              <a:r>
                <a:rPr lang="en-US" dirty="0"/>
                <a:t>   void eat()  { </a:t>
              </a:r>
              <a:r>
                <a:rPr lang="en-US" dirty="0" err="1"/>
                <a:t>myGas</a:t>
              </a:r>
              <a:r>
                <a:rPr lang="en-US" dirty="0"/>
                <a:t> ++; }</a:t>
              </a:r>
            </a:p>
            <a:p>
              <a:br>
                <a:rPr lang="en-US" sz="900" b="1" dirty="0"/>
              </a:br>
              <a:r>
                <a:rPr lang="en-US" sz="1400" b="1" dirty="0"/>
                <a:t>};</a:t>
              </a:r>
              <a:endParaRPr lang="en-US" b="1" dirty="0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218246" y="1681450"/>
              <a:ext cx="4572000" cy="1908215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dirty="0"/>
                <a:t>class </a:t>
              </a:r>
              <a:r>
                <a:rPr lang="en-US" dirty="0">
                  <a:solidFill>
                    <a:srgbClr val="6600CC"/>
                  </a:solidFill>
                </a:rPr>
                <a:t>Brain </a:t>
              </a:r>
              <a:r>
                <a:rPr lang="en-US" sz="1600" dirty="0"/>
                <a:t>{</a:t>
              </a:r>
              <a:endParaRPr lang="en-US" sz="1200" dirty="0"/>
            </a:p>
            <a:p>
              <a:r>
                <a:rPr lang="en-US" sz="1600" dirty="0">
                  <a:solidFill>
                    <a:schemeClr val="accent5">
                      <a:lumMod val="50000"/>
                    </a:schemeClr>
                  </a:solidFill>
                </a:rPr>
                <a:t>public:</a:t>
              </a:r>
            </a:p>
            <a:p>
              <a:r>
                <a:rPr lang="en-US" dirty="0">
                  <a:solidFill>
                    <a:srgbClr val="FF0000"/>
                  </a:solidFill>
                </a:rPr>
                <a:t>    Brain()        { </a:t>
              </a:r>
              <a:r>
                <a:rPr lang="en-US" dirty="0" err="1">
                  <a:solidFill>
                    <a:srgbClr val="FF0000"/>
                  </a:solidFill>
                </a:rPr>
                <a:t>myIQ</a:t>
              </a:r>
              <a:r>
                <a:rPr lang="en-US" dirty="0">
                  <a:solidFill>
                    <a:srgbClr val="FF0000"/>
                  </a:solidFill>
                </a:rPr>
                <a:t> = 100; }</a:t>
              </a:r>
            </a:p>
            <a:p>
              <a:r>
                <a:rPr lang="en-US" dirty="0"/>
                <a:t>    void think() { </a:t>
              </a:r>
              <a:r>
                <a:rPr lang="en-US" dirty="0" err="1"/>
                <a:t>myIQ</a:t>
              </a:r>
              <a:r>
                <a:rPr lang="en-US" dirty="0"/>
                <a:t> += 10; }</a:t>
              </a:r>
            </a:p>
            <a:p>
              <a:br>
                <a:rPr lang="en-US" sz="1050" b="1" dirty="0"/>
              </a:br>
              <a:r>
                <a:rPr lang="en-US" sz="1400" b="1" dirty="0"/>
                <a:t>};</a:t>
              </a:r>
              <a:br>
                <a:rPr lang="en-US" sz="1400" b="1" dirty="0"/>
              </a:br>
              <a:endParaRPr lang="en-US" sz="1400" b="1" dirty="0"/>
            </a:p>
          </p:txBody>
        </p:sp>
      </p:grpSp>
      <p:sp>
        <p:nvSpPr>
          <p:cNvPr id="43" name="Rectangle 42"/>
          <p:cNvSpPr/>
          <p:nvPr/>
        </p:nvSpPr>
        <p:spPr>
          <a:xfrm>
            <a:off x="458042" y="2720531"/>
            <a:ext cx="43473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 …</a:t>
            </a:r>
            <a:endParaRPr lang="en-US" dirty="0"/>
          </a:p>
        </p:txBody>
      </p:sp>
      <p:sp>
        <p:nvSpPr>
          <p:cNvPr id="44" name="Rectangle 43"/>
          <p:cNvSpPr/>
          <p:nvPr/>
        </p:nvSpPr>
        <p:spPr>
          <a:xfrm>
            <a:off x="364523" y="1037952"/>
            <a:ext cx="43473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 …</a:t>
            </a:r>
            <a:endParaRPr lang="en-US" dirty="0"/>
          </a:p>
        </p:txBody>
      </p:sp>
      <p:sp>
        <p:nvSpPr>
          <p:cNvPr id="45" name="Line 72"/>
          <p:cNvSpPr>
            <a:spLocks noChangeShapeType="1"/>
          </p:cNvSpPr>
          <p:nvPr/>
        </p:nvSpPr>
        <p:spPr bwMode="auto">
          <a:xfrm>
            <a:off x="218246" y="4000956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6" name="Right Arrow 45"/>
          <p:cNvSpPr/>
          <p:nvPr/>
        </p:nvSpPr>
        <p:spPr bwMode="auto">
          <a:xfrm flipH="1">
            <a:off x="2519997" y="4087178"/>
            <a:ext cx="2010438" cy="1161633"/>
          </a:xfrm>
          <a:prstGeom prst="rightArrow">
            <a:avLst/>
          </a:prstGeom>
          <a:solidFill>
            <a:srgbClr val="97FFE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Uses</a:t>
            </a:r>
            <a:r>
              <a:rPr kumimoji="0" lang="en-US" sz="16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 </a:t>
            </a:r>
            <a:r>
              <a:rPr kumimoji="0" lang="en-US" sz="1600" b="0" i="0" u="none" strike="noStrike" cap="none" normalizeH="0" dirty="0" err="1">
                <a:ln>
                  <a:noFill/>
                </a:ln>
                <a:solidFill>
                  <a:srgbClr val="C00000"/>
                </a:solidFill>
                <a:effectLst/>
                <a:latin typeface="Comic Sans MS" pitchFamily="66" charset="0"/>
                <a:cs typeface="Times New Roman" pitchFamily="18" charset="0"/>
              </a:rPr>
              <a:t>myBelly</a:t>
            </a:r>
            <a:r>
              <a:rPr kumimoji="0" lang="en-US" sz="1600" b="0" i="0" u="none" strike="noStrike" cap="none" normalizeH="0" dirty="0">
                <a:ln>
                  <a:noFill/>
                </a:ln>
                <a:solidFill>
                  <a:srgbClr val="C00000"/>
                </a:solidFill>
                <a:effectLst/>
                <a:latin typeface="Comic Sans MS" pitchFamily="66" charset="0"/>
                <a:cs typeface="Times New Roman" pitchFamily="18" charset="0"/>
              </a:rPr>
              <a:t> </a:t>
            </a:r>
            <a:r>
              <a:rPr kumimoji="0" lang="en-US" sz="16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and </a:t>
            </a:r>
            <a:r>
              <a:rPr kumimoji="0" lang="en-US" sz="1600" b="0" i="0" u="none" strike="noStrike" cap="none" normalizeH="0" dirty="0" err="1">
                <a:ln>
                  <a:noFill/>
                </a:ln>
                <a:solidFill>
                  <a:srgbClr val="C00000"/>
                </a:solidFill>
                <a:effectLst/>
                <a:latin typeface="Comic Sans MS" pitchFamily="66" charset="0"/>
                <a:cs typeface="Times New Roman" pitchFamily="18" charset="0"/>
              </a:rPr>
              <a:t>myBrain</a:t>
            </a:r>
            <a:r>
              <a:rPr kumimoji="0" lang="en-US" sz="16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!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4962324" y="3120641"/>
            <a:ext cx="40513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It can’t!  </a:t>
            </a:r>
            <a:r>
              <a:rPr lang="en-US" dirty="0" err="1">
                <a:solidFill>
                  <a:srgbClr val="7030A0"/>
                </a:solidFill>
              </a:rPr>
              <a:t>HungryNerd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/>
              <a:t>needs to construct these variables first, before its own constructor can run and use them!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6208593" y="4667995"/>
            <a:ext cx="2582319" cy="1192478"/>
            <a:chOff x="6208593" y="4667995"/>
            <a:chExt cx="2582319" cy="1192478"/>
          </a:xfrm>
        </p:grpSpPr>
        <p:sp>
          <p:nvSpPr>
            <p:cNvPr id="15" name="Rectangle 14"/>
            <p:cNvSpPr/>
            <p:nvPr/>
          </p:nvSpPr>
          <p:spPr bwMode="auto">
            <a:xfrm>
              <a:off x="6920548" y="4763972"/>
              <a:ext cx="1870364" cy="1096501"/>
            </a:xfrm>
            <a:prstGeom prst="rect">
              <a:avLst/>
            </a:prstGeom>
            <a:solidFill>
              <a:srgbClr val="7030A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208593" y="4667995"/>
              <a:ext cx="7793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err="1"/>
                <a:t>carey</a:t>
              </a:r>
              <a:endParaRPr lang="en-US" sz="1800" dirty="0"/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6939872" y="4881175"/>
            <a:ext cx="1782172" cy="395850"/>
            <a:chOff x="6939872" y="4881175"/>
            <a:chExt cx="1782172" cy="395850"/>
          </a:xfrm>
        </p:grpSpPr>
        <p:sp>
          <p:nvSpPr>
            <p:cNvPr id="48" name="Rectangle 47"/>
            <p:cNvSpPr/>
            <p:nvPr/>
          </p:nvSpPr>
          <p:spPr bwMode="auto">
            <a:xfrm>
              <a:off x="7786862" y="4881175"/>
              <a:ext cx="935182" cy="395850"/>
            </a:xfrm>
            <a:prstGeom prst="rect">
              <a:avLst/>
            </a:prstGeom>
            <a:solidFill>
              <a:srgbClr val="FDC7FD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6939872" y="4881175"/>
              <a:ext cx="91242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>
                  <a:solidFill>
                    <a:schemeClr val="bg1"/>
                  </a:solidFill>
                </a:rPr>
                <a:t>myBelly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6884064" y="5408643"/>
            <a:ext cx="1823736" cy="395850"/>
            <a:chOff x="6898308" y="4881175"/>
            <a:chExt cx="1823736" cy="395850"/>
          </a:xfrm>
        </p:grpSpPr>
        <p:sp>
          <p:nvSpPr>
            <p:cNvPr id="52" name="Rectangle 51"/>
            <p:cNvSpPr/>
            <p:nvPr/>
          </p:nvSpPr>
          <p:spPr bwMode="auto">
            <a:xfrm>
              <a:off x="7786862" y="4881175"/>
              <a:ext cx="935182" cy="395850"/>
            </a:xfrm>
            <a:prstGeom prst="rect">
              <a:avLst/>
            </a:prstGeom>
            <a:solidFill>
              <a:srgbClr val="FDC7FD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6898308" y="4881175"/>
              <a:ext cx="95090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>
                  <a:solidFill>
                    <a:schemeClr val="bg1"/>
                  </a:solidFill>
                </a:rPr>
                <a:t>myBrain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</p:grpSp>
      <p:sp>
        <p:nvSpPr>
          <p:cNvPr id="54" name="Rectangle 53"/>
          <p:cNvSpPr/>
          <p:nvPr/>
        </p:nvSpPr>
        <p:spPr bwMode="auto">
          <a:xfrm>
            <a:off x="6954278" y="4817919"/>
            <a:ext cx="1802938" cy="1007812"/>
          </a:xfrm>
          <a:prstGeom prst="rect">
            <a:avLst/>
          </a:prstGeom>
          <a:solidFill>
            <a:srgbClr val="6600CC">
              <a:alpha val="89804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55" name="Right Arrow 54"/>
          <p:cNvSpPr/>
          <p:nvPr/>
        </p:nvSpPr>
        <p:spPr bwMode="auto">
          <a:xfrm>
            <a:off x="5027904" y="4741008"/>
            <a:ext cx="1951883" cy="1161633"/>
          </a:xfrm>
          <a:prstGeom prst="rightArrow">
            <a:avLst/>
          </a:prstGeom>
          <a:solidFill>
            <a:srgbClr val="97FFE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But they’re 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mic Sans MS" pitchFamily="66" charset="0"/>
                <a:cs typeface="Times New Roman" pitchFamily="18" charset="0"/>
              </a:rPr>
              <a:t>not initialized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 yet!</a:t>
            </a:r>
          </a:p>
        </p:txBody>
      </p:sp>
    </p:spTree>
    <p:extLst>
      <p:ext uri="{BB962C8B-B14F-4D97-AF65-F5344CB8AC3E}">
        <p14:creationId xmlns:p14="http://schemas.microsoft.com/office/powerpoint/2010/main" val="1986616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6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 tmFilter="0, 0; .2, .5; .8, .5; 1, 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6" dur="250" autoRev="1" fill="hold"/>
                                        <p:tgtEl>
                                          <p:spTgt spid="4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6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 tmFilter="0, 0; .2, .5; .8, .5; 1, 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8" dur="250" autoRev="1" fill="hold"/>
                                        <p:tgtEl>
                                          <p:spTgt spid="5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1" grpId="0"/>
      <p:bldP spid="13" grpId="0"/>
      <p:bldP spid="21" grpId="1" animBg="1"/>
      <p:bldP spid="45" grpId="1" animBg="1"/>
      <p:bldP spid="46" grpId="0" animBg="1"/>
      <p:bldP spid="46" grpId="1" animBg="1"/>
      <p:bldP spid="46" grpId="2" animBg="1"/>
      <p:bldP spid="47" grpId="0"/>
      <p:bldP spid="54" grpId="0" animBg="1"/>
      <p:bldP spid="55" grpId="0" animBg="1"/>
      <p:bldP spid="55" grpId="1" animBg="1"/>
      <p:bldP spid="55" grpId="2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>
            <a:spLocks noChangeArrowheads="1"/>
          </p:cNvSpPr>
          <p:nvPr/>
        </p:nvSpPr>
        <p:spPr bwMode="auto">
          <a:xfrm>
            <a:off x="228600" y="0"/>
            <a:ext cx="4582796" cy="6791689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4811396" y="169760"/>
            <a:ext cx="4218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And that’s exactly what happens!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965700" y="714552"/>
            <a:ext cx="4051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When an outer object contains member objects…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790246" y="1460112"/>
            <a:ext cx="42731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C++ automatically adds code to the outer object’s constructor to FIRST call the DEFAULT constructors of all </a:t>
            </a:r>
            <a:br>
              <a:rPr lang="en-US" sz="1800" dirty="0"/>
            </a:br>
            <a:r>
              <a:rPr lang="en-US" sz="1800" dirty="0"/>
              <a:t>the member objects…</a:t>
            </a:r>
          </a:p>
        </p:txBody>
      </p:sp>
      <p:sp>
        <p:nvSpPr>
          <p:cNvPr id="16" name="Rectangle 3"/>
          <p:cNvSpPr>
            <a:spLocks noChangeArrowheads="1"/>
          </p:cNvSpPr>
          <p:nvPr/>
        </p:nvSpPr>
        <p:spPr bwMode="auto">
          <a:xfrm>
            <a:off x="5116196" y="5379674"/>
            <a:ext cx="3830980" cy="1363001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dirty="0" err="1"/>
              <a:t>int</a:t>
            </a:r>
            <a:r>
              <a:rPr lang="en-US" dirty="0"/>
              <a:t> main()</a:t>
            </a:r>
          </a:p>
          <a:p>
            <a:r>
              <a:rPr lang="en-US" sz="1400" b="1" dirty="0"/>
              <a:t>{</a:t>
            </a:r>
          </a:p>
          <a:p>
            <a:r>
              <a:rPr lang="en-US" dirty="0"/>
              <a:t>   </a:t>
            </a:r>
            <a:r>
              <a:rPr lang="en-US" dirty="0" err="1">
                <a:solidFill>
                  <a:srgbClr val="FF0000"/>
                </a:solidFill>
              </a:rPr>
              <a:t>HungryNerd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carey</a:t>
            </a:r>
            <a:r>
              <a:rPr lang="en-US" dirty="0">
                <a:solidFill>
                  <a:srgbClr val="FF0000"/>
                </a:solidFill>
              </a:rPr>
              <a:t>;</a:t>
            </a:r>
          </a:p>
          <a:p>
            <a:r>
              <a:rPr lang="en-US" dirty="0"/>
              <a:t>   …</a:t>
            </a:r>
          </a:p>
          <a:p>
            <a:r>
              <a:rPr lang="en-US" sz="1400" b="1" dirty="0"/>
              <a:t>}</a:t>
            </a:r>
            <a:endParaRPr lang="en-US" b="1" dirty="0"/>
          </a:p>
        </p:txBody>
      </p:sp>
      <p:sp>
        <p:nvSpPr>
          <p:cNvPr id="33" name="Rectangle 32"/>
          <p:cNvSpPr>
            <a:spLocks noChangeArrowheads="1"/>
          </p:cNvSpPr>
          <p:nvPr/>
        </p:nvSpPr>
        <p:spPr bwMode="auto">
          <a:xfrm>
            <a:off x="228600" y="0"/>
            <a:ext cx="4582796" cy="6791689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" name="Text Box 7"/>
          <p:cNvSpPr txBox="1">
            <a:spLocks noChangeArrowheads="1"/>
          </p:cNvSpPr>
          <p:nvPr/>
        </p:nvSpPr>
        <p:spPr bwMode="auto">
          <a:xfrm>
            <a:off x="186848" y="3283143"/>
            <a:ext cx="4557281" cy="16927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dirty="0"/>
              <a:t>class </a:t>
            </a:r>
            <a:r>
              <a:rPr lang="en-US" sz="1800" dirty="0" err="1">
                <a:solidFill>
                  <a:srgbClr val="6600CC"/>
                </a:solidFill>
              </a:rPr>
              <a:t>HungryNerd</a:t>
            </a:r>
            <a:r>
              <a:rPr lang="en-US" sz="1800" dirty="0">
                <a:solidFill>
                  <a:srgbClr val="6600CC"/>
                </a:solidFill>
              </a:rPr>
              <a:t> </a:t>
            </a:r>
            <a:r>
              <a:rPr lang="en-US" sz="1600" dirty="0"/>
              <a:t>{</a:t>
            </a:r>
          </a:p>
          <a:p>
            <a:r>
              <a:rPr lang="en-US" sz="1600" dirty="0">
                <a:solidFill>
                  <a:schemeClr val="accent5">
                    <a:lumMod val="50000"/>
                  </a:schemeClr>
                </a:solidFill>
              </a:rPr>
              <a:t>public:</a:t>
            </a:r>
          </a:p>
          <a:p>
            <a:endParaRPr lang="en-US" sz="1800" dirty="0">
              <a:solidFill>
                <a:srgbClr val="6600CC"/>
              </a:solidFill>
            </a:endParaRPr>
          </a:p>
          <a:p>
            <a:endParaRPr lang="en-US" sz="1600" dirty="0">
              <a:solidFill>
                <a:srgbClr val="6600CC"/>
              </a:solidFill>
            </a:endParaRPr>
          </a:p>
          <a:p>
            <a:endParaRPr lang="en-US" sz="1800" dirty="0">
              <a:solidFill>
                <a:srgbClr val="6600CC"/>
              </a:solidFill>
            </a:endParaRPr>
          </a:p>
          <a:p>
            <a:endParaRPr lang="en-US" sz="1800" dirty="0">
              <a:solidFill>
                <a:srgbClr val="6600CC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239396" y="3817860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</a:rPr>
              <a:t>   </a:t>
            </a:r>
            <a:r>
              <a:rPr lang="en-US" sz="1800" dirty="0" err="1">
                <a:solidFill>
                  <a:srgbClr val="FF0000"/>
                </a:solidFill>
              </a:rPr>
              <a:t>HungryNerd</a:t>
            </a:r>
            <a:r>
              <a:rPr lang="en-US" sz="1800" dirty="0">
                <a:solidFill>
                  <a:srgbClr val="FF0000"/>
                </a:solidFill>
              </a:rPr>
              <a:t>()</a:t>
            </a:r>
            <a:br>
              <a:rPr lang="en-US" sz="1800" dirty="0">
                <a:solidFill>
                  <a:srgbClr val="FF0000"/>
                </a:solidFill>
              </a:rPr>
            </a:br>
            <a:endParaRPr lang="en-US" sz="1800" dirty="0">
              <a:solidFill>
                <a:srgbClr val="FF0000"/>
              </a:solidFill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187073" y="4032129"/>
            <a:ext cx="4622567" cy="2185536"/>
            <a:chOff x="187073" y="4032129"/>
            <a:chExt cx="4622567" cy="2185536"/>
          </a:xfrm>
        </p:grpSpPr>
        <p:sp>
          <p:nvSpPr>
            <p:cNvPr id="35" name="Rectangle 34"/>
            <p:cNvSpPr/>
            <p:nvPr/>
          </p:nvSpPr>
          <p:spPr>
            <a:xfrm>
              <a:off x="187073" y="5109669"/>
              <a:ext cx="2361544" cy="110799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>
                  <a:solidFill>
                    <a:schemeClr val="accent5">
                      <a:lumMod val="50000"/>
                    </a:schemeClr>
                  </a:solidFill>
                </a:rPr>
                <a:t>private:</a:t>
              </a:r>
            </a:p>
            <a:p>
              <a:r>
                <a:rPr lang="en-US" sz="1800" dirty="0"/>
                <a:t>   Stomach </a:t>
              </a:r>
              <a:r>
                <a:rPr lang="en-US" sz="1800" dirty="0" err="1"/>
                <a:t>myBelly</a:t>
              </a:r>
              <a:r>
                <a:rPr lang="en-US" sz="1800" dirty="0"/>
                <a:t>;</a:t>
              </a:r>
              <a:br>
                <a:rPr lang="en-US" sz="1800" dirty="0"/>
              </a:br>
              <a:r>
                <a:rPr lang="en-US" sz="1800" dirty="0"/>
                <a:t>   Brain       </a:t>
              </a:r>
              <a:r>
                <a:rPr lang="en-US" sz="1800" dirty="0" err="1"/>
                <a:t>myBrain</a:t>
              </a:r>
              <a:r>
                <a:rPr lang="en-US" sz="1800" dirty="0"/>
                <a:t>;</a:t>
              </a:r>
            </a:p>
            <a:p>
              <a:r>
                <a:rPr lang="en-US" sz="1400" dirty="0"/>
                <a:t>};</a:t>
              </a: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237640" y="4032129"/>
              <a:ext cx="4572000" cy="1138773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sz="1800" dirty="0">
                  <a:solidFill>
                    <a:srgbClr val="FF0000"/>
                  </a:solidFill>
                </a:rPr>
                <a:t>   </a:t>
              </a:r>
              <a:r>
                <a:rPr lang="en-US" sz="1400" b="1" dirty="0">
                  <a:solidFill>
                    <a:srgbClr val="FF0000"/>
                  </a:solidFill>
                </a:rPr>
                <a:t>{</a:t>
              </a:r>
              <a:endParaRPr lang="en-US" sz="1800" b="1" dirty="0">
                <a:solidFill>
                  <a:srgbClr val="FF0000"/>
                </a:solidFill>
              </a:endParaRPr>
            </a:p>
            <a:p>
              <a:r>
                <a:rPr lang="en-US" sz="1800" dirty="0">
                  <a:solidFill>
                    <a:srgbClr val="FF0000"/>
                  </a:solidFill>
                </a:rPr>
                <a:t>       </a:t>
              </a:r>
              <a:r>
                <a:rPr lang="en-US" sz="1800" dirty="0" err="1">
                  <a:solidFill>
                    <a:srgbClr val="FF0000"/>
                  </a:solidFill>
                </a:rPr>
                <a:t>myBelly.eat</a:t>
              </a:r>
              <a:r>
                <a:rPr lang="en-US" sz="1800" dirty="0">
                  <a:solidFill>
                    <a:srgbClr val="FF0000"/>
                  </a:solidFill>
                </a:rPr>
                <a:t>();</a:t>
              </a:r>
              <a:br>
                <a:rPr lang="en-US" sz="1800" dirty="0">
                  <a:solidFill>
                    <a:srgbClr val="FF0000"/>
                  </a:solidFill>
                </a:rPr>
              </a:br>
              <a:r>
                <a:rPr lang="en-US" sz="1800" dirty="0">
                  <a:solidFill>
                    <a:srgbClr val="FF0000"/>
                  </a:solidFill>
                </a:rPr>
                <a:t>       </a:t>
              </a:r>
              <a:r>
                <a:rPr lang="en-US" sz="1800" dirty="0" err="1">
                  <a:solidFill>
                    <a:srgbClr val="FF0000"/>
                  </a:solidFill>
                </a:rPr>
                <a:t>myBrain.think</a:t>
              </a:r>
              <a:r>
                <a:rPr lang="en-US" sz="1800" dirty="0">
                  <a:solidFill>
                    <a:srgbClr val="FF0000"/>
                  </a:solidFill>
                </a:rPr>
                <a:t>();</a:t>
              </a:r>
              <a:br>
                <a:rPr lang="en-US" sz="1800" dirty="0">
                  <a:solidFill>
                    <a:srgbClr val="FF0000"/>
                  </a:solidFill>
                </a:rPr>
              </a:br>
              <a:r>
                <a:rPr lang="en-US" sz="1400" b="1" dirty="0">
                  <a:solidFill>
                    <a:srgbClr val="FF0000"/>
                  </a:solidFill>
                </a:rPr>
                <a:t>   }</a:t>
              </a:r>
              <a:endParaRPr lang="en-US" sz="18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218246" y="-17763"/>
            <a:ext cx="4572000" cy="3607428"/>
            <a:chOff x="218246" y="-17763"/>
            <a:chExt cx="4572000" cy="3607428"/>
          </a:xfrm>
        </p:grpSpPr>
        <p:sp>
          <p:nvSpPr>
            <p:cNvPr id="38" name="Rectangle 37"/>
            <p:cNvSpPr/>
            <p:nvPr/>
          </p:nvSpPr>
          <p:spPr>
            <a:xfrm>
              <a:off x="218246" y="-17763"/>
              <a:ext cx="4572000" cy="1615827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dirty="0"/>
                <a:t>class </a:t>
              </a:r>
              <a:r>
                <a:rPr lang="en-US" dirty="0">
                  <a:solidFill>
                    <a:srgbClr val="6600CC"/>
                  </a:solidFill>
                </a:rPr>
                <a:t>Stomach</a:t>
              </a:r>
              <a:r>
                <a:rPr lang="en-US" sz="1800" dirty="0"/>
                <a:t> </a:t>
              </a:r>
              <a:r>
                <a:rPr lang="en-US" sz="1600" dirty="0"/>
                <a:t>{</a:t>
              </a:r>
              <a:endParaRPr lang="en-US" sz="1200" b="1" dirty="0"/>
            </a:p>
            <a:p>
              <a:r>
                <a:rPr lang="en-US" sz="1600" dirty="0">
                  <a:solidFill>
                    <a:schemeClr val="accent5">
                      <a:lumMod val="50000"/>
                    </a:schemeClr>
                  </a:solidFill>
                </a:rPr>
                <a:t>public:</a:t>
              </a:r>
            </a:p>
            <a:p>
              <a:r>
                <a:rPr lang="en-US" dirty="0"/>
                <a:t>   </a:t>
              </a:r>
              <a:r>
                <a:rPr lang="en-US" dirty="0">
                  <a:solidFill>
                    <a:srgbClr val="FF0000"/>
                  </a:solidFill>
                </a:rPr>
                <a:t>Stomach() { </a:t>
              </a:r>
              <a:r>
                <a:rPr lang="en-US" dirty="0" err="1">
                  <a:solidFill>
                    <a:srgbClr val="FF0000"/>
                  </a:solidFill>
                </a:rPr>
                <a:t>myGas</a:t>
              </a:r>
              <a:r>
                <a:rPr lang="en-US" dirty="0">
                  <a:solidFill>
                    <a:srgbClr val="FF0000"/>
                  </a:solidFill>
                </a:rPr>
                <a:t> = 0; }</a:t>
              </a:r>
              <a:br>
                <a:rPr lang="en-US" dirty="0">
                  <a:solidFill>
                    <a:srgbClr val="FF0000"/>
                  </a:solidFill>
                </a:rPr>
              </a:br>
              <a:r>
                <a:rPr lang="en-US" dirty="0"/>
                <a:t>   void eat()  { </a:t>
              </a:r>
              <a:r>
                <a:rPr lang="en-US" dirty="0" err="1"/>
                <a:t>myGas</a:t>
              </a:r>
              <a:r>
                <a:rPr lang="en-US" dirty="0"/>
                <a:t> ++; }</a:t>
              </a:r>
            </a:p>
            <a:p>
              <a:br>
                <a:rPr lang="en-US" sz="900" b="1" dirty="0"/>
              </a:br>
              <a:r>
                <a:rPr lang="en-US" sz="1400" b="1" dirty="0"/>
                <a:t>};</a:t>
              </a:r>
              <a:endParaRPr lang="en-US" b="1" dirty="0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218246" y="1681450"/>
              <a:ext cx="4572000" cy="1908215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dirty="0"/>
                <a:t>class </a:t>
              </a:r>
              <a:r>
                <a:rPr lang="en-US" dirty="0">
                  <a:solidFill>
                    <a:srgbClr val="6600CC"/>
                  </a:solidFill>
                </a:rPr>
                <a:t>Brain </a:t>
              </a:r>
              <a:r>
                <a:rPr lang="en-US" sz="1600" dirty="0"/>
                <a:t>{</a:t>
              </a:r>
              <a:endParaRPr lang="en-US" sz="1200" dirty="0"/>
            </a:p>
            <a:p>
              <a:r>
                <a:rPr lang="en-US" sz="1600" dirty="0">
                  <a:solidFill>
                    <a:schemeClr val="accent5">
                      <a:lumMod val="50000"/>
                    </a:schemeClr>
                  </a:solidFill>
                </a:rPr>
                <a:t>public:</a:t>
              </a:r>
            </a:p>
            <a:p>
              <a:r>
                <a:rPr lang="en-US" dirty="0">
                  <a:solidFill>
                    <a:srgbClr val="FF0000"/>
                  </a:solidFill>
                </a:rPr>
                <a:t>    Brain()        { </a:t>
              </a:r>
              <a:r>
                <a:rPr lang="en-US" dirty="0" err="1">
                  <a:solidFill>
                    <a:srgbClr val="FF0000"/>
                  </a:solidFill>
                </a:rPr>
                <a:t>myIQ</a:t>
              </a:r>
              <a:r>
                <a:rPr lang="en-US" dirty="0">
                  <a:solidFill>
                    <a:srgbClr val="FF0000"/>
                  </a:solidFill>
                </a:rPr>
                <a:t> = 100; }</a:t>
              </a:r>
            </a:p>
            <a:p>
              <a:r>
                <a:rPr lang="en-US" dirty="0"/>
                <a:t>    void think() { </a:t>
              </a:r>
              <a:r>
                <a:rPr lang="en-US" dirty="0" err="1"/>
                <a:t>myIQ</a:t>
              </a:r>
              <a:r>
                <a:rPr lang="en-US" dirty="0"/>
                <a:t> += 10; }</a:t>
              </a:r>
            </a:p>
            <a:p>
              <a:br>
                <a:rPr lang="en-US" sz="1050" b="1" dirty="0"/>
              </a:br>
              <a:r>
                <a:rPr lang="en-US" sz="1400" b="1" dirty="0"/>
                <a:t>};</a:t>
              </a:r>
              <a:br>
                <a:rPr lang="en-US" sz="1400" b="1" dirty="0"/>
              </a:br>
              <a:endParaRPr lang="en-US" sz="1400" b="1" dirty="0"/>
            </a:p>
          </p:txBody>
        </p:sp>
      </p:grpSp>
      <p:sp>
        <p:nvSpPr>
          <p:cNvPr id="43" name="Rectangle 42"/>
          <p:cNvSpPr/>
          <p:nvPr/>
        </p:nvSpPr>
        <p:spPr>
          <a:xfrm>
            <a:off x="458042" y="2720531"/>
            <a:ext cx="43473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 …</a:t>
            </a:r>
            <a:endParaRPr lang="en-US" dirty="0"/>
          </a:p>
        </p:txBody>
      </p:sp>
      <p:sp>
        <p:nvSpPr>
          <p:cNvPr id="44" name="Rectangle 43"/>
          <p:cNvSpPr/>
          <p:nvPr/>
        </p:nvSpPr>
        <p:spPr>
          <a:xfrm>
            <a:off x="364523" y="1037952"/>
            <a:ext cx="43473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 …</a:t>
            </a:r>
            <a:endParaRPr lang="en-US" dirty="0"/>
          </a:p>
        </p:txBody>
      </p:sp>
      <p:sp>
        <p:nvSpPr>
          <p:cNvPr id="45" name="Line 72"/>
          <p:cNvSpPr>
            <a:spLocks noChangeShapeType="1"/>
          </p:cNvSpPr>
          <p:nvPr/>
        </p:nvSpPr>
        <p:spPr bwMode="auto">
          <a:xfrm>
            <a:off x="218246" y="4000956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4978400" y="2727465"/>
            <a:ext cx="40513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And then AFTER they’re constructed, it runs the body of the outer object’s constructor.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6208593" y="4667995"/>
            <a:ext cx="2582319" cy="1192478"/>
            <a:chOff x="6208593" y="4667995"/>
            <a:chExt cx="2582319" cy="1192478"/>
          </a:xfrm>
        </p:grpSpPr>
        <p:sp>
          <p:nvSpPr>
            <p:cNvPr id="15" name="Rectangle 14"/>
            <p:cNvSpPr/>
            <p:nvPr/>
          </p:nvSpPr>
          <p:spPr bwMode="auto">
            <a:xfrm>
              <a:off x="6920548" y="4763972"/>
              <a:ext cx="1870364" cy="1096501"/>
            </a:xfrm>
            <a:prstGeom prst="rect">
              <a:avLst/>
            </a:prstGeom>
            <a:solidFill>
              <a:srgbClr val="7030A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208593" y="4667995"/>
              <a:ext cx="7793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err="1"/>
                <a:t>carey</a:t>
              </a:r>
              <a:endParaRPr lang="en-US" sz="1800" dirty="0"/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6939872" y="4881175"/>
            <a:ext cx="1782172" cy="395850"/>
            <a:chOff x="6939872" y="4881175"/>
            <a:chExt cx="1782172" cy="395850"/>
          </a:xfrm>
        </p:grpSpPr>
        <p:sp>
          <p:nvSpPr>
            <p:cNvPr id="48" name="Rectangle 47"/>
            <p:cNvSpPr/>
            <p:nvPr/>
          </p:nvSpPr>
          <p:spPr bwMode="auto">
            <a:xfrm>
              <a:off x="7786862" y="4881175"/>
              <a:ext cx="935182" cy="395850"/>
            </a:xfrm>
            <a:prstGeom prst="rect">
              <a:avLst/>
            </a:prstGeom>
            <a:solidFill>
              <a:srgbClr val="FDC7FD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6939872" y="4881175"/>
              <a:ext cx="91242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>
                  <a:solidFill>
                    <a:schemeClr val="bg1"/>
                  </a:solidFill>
                </a:rPr>
                <a:t>myBelly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6884064" y="5408643"/>
            <a:ext cx="1823736" cy="395850"/>
            <a:chOff x="6898308" y="4881175"/>
            <a:chExt cx="1823736" cy="395850"/>
          </a:xfrm>
        </p:grpSpPr>
        <p:sp>
          <p:nvSpPr>
            <p:cNvPr id="52" name="Rectangle 51"/>
            <p:cNvSpPr/>
            <p:nvPr/>
          </p:nvSpPr>
          <p:spPr bwMode="auto">
            <a:xfrm>
              <a:off x="7786862" y="4881175"/>
              <a:ext cx="935182" cy="395850"/>
            </a:xfrm>
            <a:prstGeom prst="rect">
              <a:avLst/>
            </a:prstGeom>
            <a:solidFill>
              <a:srgbClr val="FDC7FD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6898308" y="4881175"/>
              <a:ext cx="95090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>
                  <a:solidFill>
                    <a:schemeClr val="bg1"/>
                  </a:solidFill>
                </a:rPr>
                <a:t>myBrain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</p:grpSp>
      <p:sp>
        <p:nvSpPr>
          <p:cNvPr id="54" name="Rectangle 53"/>
          <p:cNvSpPr/>
          <p:nvPr/>
        </p:nvSpPr>
        <p:spPr bwMode="auto">
          <a:xfrm>
            <a:off x="6954278" y="5321825"/>
            <a:ext cx="1802938" cy="503906"/>
          </a:xfrm>
          <a:prstGeom prst="rect">
            <a:avLst/>
          </a:prstGeom>
          <a:solidFill>
            <a:srgbClr val="6600CC">
              <a:alpha val="89804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0" name="Right Arrow 39"/>
          <p:cNvSpPr/>
          <p:nvPr/>
        </p:nvSpPr>
        <p:spPr bwMode="auto">
          <a:xfrm flipH="1">
            <a:off x="2504246" y="5109669"/>
            <a:ext cx="2010438" cy="1161633"/>
          </a:xfrm>
          <a:prstGeom prst="rightArrow">
            <a:avLst/>
          </a:prstGeom>
          <a:solidFill>
            <a:srgbClr val="97FFE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Member</a:t>
            </a:r>
            <a:r>
              <a:rPr kumimoji="0" lang="en-US" sz="16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 objects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691396" y="4167426"/>
            <a:ext cx="4046859" cy="541098"/>
          </a:xfrm>
          <a:prstGeom prst="rect">
            <a:avLst/>
          </a:prstGeom>
          <a:solidFill>
            <a:srgbClr val="A7E1C8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392702" y="5994335"/>
            <a:ext cx="10021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 err="1">
                <a:solidFill>
                  <a:srgbClr val="6600CC"/>
                </a:solidFill>
              </a:rPr>
              <a:t>myBelly</a:t>
            </a:r>
            <a:endParaRPr lang="en-US" sz="1800" dirty="0">
              <a:solidFill>
                <a:srgbClr val="6600CC"/>
              </a:solidFill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1420410" y="6271427"/>
            <a:ext cx="10438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 err="1">
                <a:solidFill>
                  <a:srgbClr val="6600CC"/>
                </a:solidFill>
              </a:rPr>
              <a:t>myBrain</a:t>
            </a:r>
            <a:endParaRPr lang="en-US" sz="1800" dirty="0">
              <a:solidFill>
                <a:srgbClr val="6600CC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47113" y="4141025"/>
            <a:ext cx="3887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Call              ‘s default constructor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754039" y="4397335"/>
            <a:ext cx="3887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Call              ‘s default constructor</a:t>
            </a:r>
          </a:p>
        </p:txBody>
      </p:sp>
      <p:sp>
        <p:nvSpPr>
          <p:cNvPr id="58" name="Line 72"/>
          <p:cNvSpPr>
            <a:spLocks noChangeShapeType="1"/>
          </p:cNvSpPr>
          <p:nvPr/>
        </p:nvSpPr>
        <p:spPr bwMode="auto">
          <a:xfrm>
            <a:off x="516118" y="4294518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9" name="Line 72"/>
          <p:cNvSpPr>
            <a:spLocks noChangeShapeType="1"/>
          </p:cNvSpPr>
          <p:nvPr/>
        </p:nvSpPr>
        <p:spPr bwMode="auto">
          <a:xfrm>
            <a:off x="239396" y="748223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0" name="Rectangle 59"/>
          <p:cNvSpPr/>
          <p:nvPr/>
        </p:nvSpPr>
        <p:spPr bwMode="auto">
          <a:xfrm>
            <a:off x="6960670" y="4849009"/>
            <a:ext cx="1802938" cy="487487"/>
          </a:xfrm>
          <a:prstGeom prst="rect">
            <a:avLst/>
          </a:prstGeom>
          <a:solidFill>
            <a:srgbClr val="6600CC">
              <a:alpha val="89804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61" name="Line 72"/>
          <p:cNvSpPr>
            <a:spLocks noChangeShapeType="1"/>
          </p:cNvSpPr>
          <p:nvPr/>
        </p:nvSpPr>
        <p:spPr bwMode="auto">
          <a:xfrm>
            <a:off x="2115835" y="426027"/>
            <a:ext cx="152400" cy="194041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7725715" y="4911744"/>
            <a:ext cx="982085" cy="318168"/>
            <a:chOff x="10271502" y="5690485"/>
            <a:chExt cx="982085" cy="318168"/>
          </a:xfrm>
        </p:grpSpPr>
        <p:sp>
          <p:nvSpPr>
            <p:cNvPr id="73" name="Rectangle 72"/>
            <p:cNvSpPr/>
            <p:nvPr/>
          </p:nvSpPr>
          <p:spPr bwMode="auto">
            <a:xfrm>
              <a:off x="10924916" y="5690485"/>
              <a:ext cx="328671" cy="307985"/>
            </a:xfrm>
            <a:prstGeom prst="rect">
              <a:avLst/>
            </a:prstGeom>
            <a:solidFill>
              <a:srgbClr val="97FFE4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-2500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10271502" y="5700876"/>
              <a:ext cx="7184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>
                  <a:solidFill>
                    <a:schemeClr val="accent1">
                      <a:lumMod val="50000"/>
                    </a:schemeClr>
                  </a:solidFill>
                </a:rPr>
                <a:t>myGas</a:t>
              </a:r>
              <a:endParaRPr lang="en-US" sz="1600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</p:grpSp>
      <p:sp>
        <p:nvSpPr>
          <p:cNvPr id="75" name="Line 72"/>
          <p:cNvSpPr>
            <a:spLocks noChangeShapeType="1"/>
          </p:cNvSpPr>
          <p:nvPr/>
        </p:nvSpPr>
        <p:spPr bwMode="auto">
          <a:xfrm>
            <a:off x="533805" y="4571610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6" name="Line 72"/>
          <p:cNvSpPr>
            <a:spLocks noChangeShapeType="1"/>
          </p:cNvSpPr>
          <p:nvPr/>
        </p:nvSpPr>
        <p:spPr bwMode="auto">
          <a:xfrm>
            <a:off x="305642" y="2427619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8" name="Line 72"/>
          <p:cNvSpPr>
            <a:spLocks noChangeShapeType="1"/>
          </p:cNvSpPr>
          <p:nvPr/>
        </p:nvSpPr>
        <p:spPr bwMode="auto">
          <a:xfrm>
            <a:off x="2271032" y="2082589"/>
            <a:ext cx="152400" cy="194041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79" name="Group 78"/>
          <p:cNvGrpSpPr/>
          <p:nvPr/>
        </p:nvGrpSpPr>
        <p:grpSpPr>
          <a:xfrm>
            <a:off x="7706203" y="5414014"/>
            <a:ext cx="982085" cy="369783"/>
            <a:chOff x="7725715" y="4860129"/>
            <a:chExt cx="982085" cy="369783"/>
          </a:xfrm>
        </p:grpSpPr>
        <p:grpSp>
          <p:nvGrpSpPr>
            <p:cNvPr id="80" name="Group 79"/>
            <p:cNvGrpSpPr/>
            <p:nvPr/>
          </p:nvGrpSpPr>
          <p:grpSpPr>
            <a:xfrm>
              <a:off x="7725715" y="4911744"/>
              <a:ext cx="982085" cy="318168"/>
              <a:chOff x="10271502" y="5690485"/>
              <a:chExt cx="982085" cy="318168"/>
            </a:xfrm>
          </p:grpSpPr>
          <p:sp>
            <p:nvSpPr>
              <p:cNvPr id="82" name="Rectangle 81"/>
              <p:cNvSpPr/>
              <p:nvPr/>
            </p:nvSpPr>
            <p:spPr bwMode="auto">
              <a:xfrm>
                <a:off x="10924916" y="5690485"/>
                <a:ext cx="328671" cy="307985"/>
              </a:xfrm>
              <a:prstGeom prst="rect">
                <a:avLst/>
              </a:prstGeom>
              <a:solidFill>
                <a:srgbClr val="97FFE4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-25000" dirty="0">
                  <a:ln>
                    <a:noFill/>
                  </a:ln>
                  <a:solidFill>
                    <a:schemeClr val="tx1"/>
                  </a:solidFill>
                  <a:effectLst/>
                  <a:latin typeface="Comic Sans MS" pitchFamily="66" charset="0"/>
                  <a:cs typeface="Times New Roman" pitchFamily="18" charset="0"/>
                </a:endParaRPr>
              </a:p>
            </p:txBody>
          </p:sp>
          <p:sp>
            <p:nvSpPr>
              <p:cNvPr id="83" name="TextBox 82"/>
              <p:cNvSpPr txBox="1"/>
              <p:nvPr/>
            </p:nvSpPr>
            <p:spPr>
              <a:xfrm>
                <a:off x="10271502" y="5700876"/>
                <a:ext cx="67197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err="1">
                    <a:solidFill>
                      <a:schemeClr val="accent1">
                        <a:lumMod val="50000"/>
                      </a:schemeClr>
                    </a:solidFill>
                  </a:rPr>
                  <a:t>myIQ</a:t>
                </a:r>
                <a:endParaRPr lang="en-US" sz="1600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</p:grpSp>
        <p:sp>
          <p:nvSpPr>
            <p:cNvPr id="81" name="Rectangle 80"/>
            <p:cNvSpPr/>
            <p:nvPr/>
          </p:nvSpPr>
          <p:spPr>
            <a:xfrm>
              <a:off x="8283855" y="4860129"/>
              <a:ext cx="18473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en-US" sz="2400" baseline="-25000" dirty="0"/>
            </a:p>
          </p:txBody>
        </p:sp>
      </p:grpSp>
      <p:sp>
        <p:nvSpPr>
          <p:cNvPr id="84" name="Line 72"/>
          <p:cNvSpPr>
            <a:spLocks noChangeShapeType="1"/>
          </p:cNvSpPr>
          <p:nvPr/>
        </p:nvSpPr>
        <p:spPr bwMode="auto">
          <a:xfrm>
            <a:off x="224644" y="4842421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5" name="Line 72"/>
          <p:cNvSpPr>
            <a:spLocks noChangeShapeType="1"/>
          </p:cNvSpPr>
          <p:nvPr/>
        </p:nvSpPr>
        <p:spPr bwMode="auto">
          <a:xfrm>
            <a:off x="474062" y="5141446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6" name="TextBox 85"/>
          <p:cNvSpPr txBox="1"/>
          <p:nvPr/>
        </p:nvSpPr>
        <p:spPr>
          <a:xfrm>
            <a:off x="4851842" y="3856523"/>
            <a:ext cx="42256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Now our outer constructor can safely use any of the member variables!</a:t>
            </a:r>
          </a:p>
        </p:txBody>
      </p:sp>
      <p:sp>
        <p:nvSpPr>
          <p:cNvPr id="87" name="Line 72"/>
          <p:cNvSpPr>
            <a:spLocks noChangeShapeType="1"/>
          </p:cNvSpPr>
          <p:nvPr/>
        </p:nvSpPr>
        <p:spPr bwMode="auto">
          <a:xfrm>
            <a:off x="222058" y="1037952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9" name="Line 72"/>
          <p:cNvSpPr>
            <a:spLocks noChangeShapeType="1"/>
          </p:cNvSpPr>
          <p:nvPr/>
        </p:nvSpPr>
        <p:spPr bwMode="auto">
          <a:xfrm flipV="1">
            <a:off x="2118632" y="1196443"/>
            <a:ext cx="152400" cy="20092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8387765" y="4797783"/>
            <a:ext cx="330540" cy="3795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aseline="-25000" dirty="0"/>
              <a:t>0</a:t>
            </a:r>
          </a:p>
        </p:txBody>
      </p:sp>
      <p:sp>
        <p:nvSpPr>
          <p:cNvPr id="17" name="Rectangle 16"/>
          <p:cNvSpPr/>
          <p:nvPr/>
        </p:nvSpPr>
        <p:spPr>
          <a:xfrm>
            <a:off x="8287682" y="5307476"/>
            <a:ext cx="500458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baseline="-25000" dirty="0"/>
              <a:t>100</a:t>
            </a:r>
            <a:endParaRPr lang="en-US" sz="2200" dirty="0"/>
          </a:p>
        </p:txBody>
      </p:sp>
      <p:sp>
        <p:nvSpPr>
          <p:cNvPr id="91" name="Rectangle 90"/>
          <p:cNvSpPr/>
          <p:nvPr/>
        </p:nvSpPr>
        <p:spPr>
          <a:xfrm>
            <a:off x="8410397" y="4693522"/>
            <a:ext cx="29206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aseline="-25000" dirty="0">
                <a:solidFill>
                  <a:srgbClr val="FF0000"/>
                </a:solidFill>
              </a:rPr>
              <a:t>1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92" name="Line 72"/>
          <p:cNvSpPr>
            <a:spLocks noChangeShapeType="1"/>
          </p:cNvSpPr>
          <p:nvPr/>
        </p:nvSpPr>
        <p:spPr bwMode="auto">
          <a:xfrm>
            <a:off x="470597" y="5397756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4" name="Line 72"/>
          <p:cNvSpPr>
            <a:spLocks noChangeShapeType="1"/>
          </p:cNvSpPr>
          <p:nvPr/>
        </p:nvSpPr>
        <p:spPr bwMode="auto">
          <a:xfrm>
            <a:off x="310779" y="2746280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5" name="Line 72"/>
          <p:cNvSpPr>
            <a:spLocks noChangeShapeType="1"/>
          </p:cNvSpPr>
          <p:nvPr/>
        </p:nvSpPr>
        <p:spPr bwMode="auto">
          <a:xfrm flipV="1">
            <a:off x="2207353" y="2883989"/>
            <a:ext cx="152400" cy="20092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8271985" y="5288466"/>
            <a:ext cx="4956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aseline="-25000" dirty="0">
                <a:solidFill>
                  <a:srgbClr val="FF0000"/>
                </a:solidFill>
              </a:rPr>
              <a:t>110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18" name="Rounded Rectangular Callout 17"/>
          <p:cNvSpPr/>
          <p:nvPr/>
        </p:nvSpPr>
        <p:spPr bwMode="auto">
          <a:xfrm>
            <a:off x="3158837" y="3120641"/>
            <a:ext cx="3158836" cy="880315"/>
          </a:xfrm>
          <a:prstGeom prst="wedgeRoundRectCallout">
            <a:avLst>
              <a:gd name="adj1" fmla="val -85128"/>
              <a:gd name="adj2" fmla="val 71943"/>
              <a:gd name="adj3" fmla="val 16667"/>
            </a:avLst>
          </a:prstGeom>
          <a:solidFill>
            <a:srgbClr val="E9ECF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</a:b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This code is </a:t>
            </a:r>
            <a:r>
              <a:rPr kumimoji="0" 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automagically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 added by the compiler!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97" name="Line 72"/>
          <p:cNvSpPr>
            <a:spLocks noChangeShapeType="1"/>
          </p:cNvSpPr>
          <p:nvPr/>
        </p:nvSpPr>
        <p:spPr bwMode="auto">
          <a:xfrm>
            <a:off x="207357" y="5654066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8" name="Line 72"/>
          <p:cNvSpPr>
            <a:spLocks noChangeShapeType="1"/>
          </p:cNvSpPr>
          <p:nvPr/>
        </p:nvSpPr>
        <p:spPr bwMode="auto">
          <a:xfrm>
            <a:off x="5116196" y="6392788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6" name="Right Arrow 65"/>
          <p:cNvSpPr/>
          <p:nvPr/>
        </p:nvSpPr>
        <p:spPr bwMode="auto">
          <a:xfrm flipH="1">
            <a:off x="1791377" y="60055"/>
            <a:ext cx="2010438" cy="1360334"/>
          </a:xfrm>
          <a:prstGeom prst="rightArrow">
            <a:avLst/>
          </a:prstGeom>
          <a:solidFill>
            <a:srgbClr val="97FFE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Default constructor</a:t>
            </a:r>
            <a:b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</a:br>
            <a:r>
              <a:rPr kumimoji="0" 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(Has</a:t>
            </a:r>
            <a:r>
              <a:rPr kumimoji="0" lang="en-US" sz="105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 no parameters)</a:t>
            </a:r>
            <a:endParaRPr kumimoji="0" lang="en-US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67" name="Right Arrow 66"/>
          <p:cNvSpPr/>
          <p:nvPr/>
        </p:nvSpPr>
        <p:spPr bwMode="auto">
          <a:xfrm flipH="1">
            <a:off x="1520177" y="1760307"/>
            <a:ext cx="2010438" cy="1360334"/>
          </a:xfrm>
          <a:prstGeom prst="rightArrow">
            <a:avLst/>
          </a:prstGeom>
          <a:solidFill>
            <a:srgbClr val="97FFE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Default constructor</a:t>
            </a:r>
            <a:b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</a:br>
            <a:r>
              <a:rPr kumimoji="0" 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(Has</a:t>
            </a:r>
            <a:r>
              <a:rPr kumimoji="0" lang="en-US" sz="105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 no parameters)</a:t>
            </a:r>
            <a:endParaRPr kumimoji="0" lang="en-US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0995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-2.22222E-6 L -3.88889E-6 0.09236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4.07407E-6 L -0.0158 -0.27037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99" y="-13519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4.81481E-6 L -0.02396 -0.27269 " pathEditMode="relative" rAng="0" ptsTypes="AA">
                                      <p:cBhvr>
                                        <p:cTn id="51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98" y="-13634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>
                      <p:stCondLst>
                        <p:cond delay="indefinite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>
                      <p:stCondLst>
                        <p:cond delay="indefinite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6" fill="hold">
                      <p:stCondLst>
                        <p:cond delay="indefinite"/>
                      </p:stCondLst>
                      <p:childTnLst>
                        <p:par>
                          <p:cTn id="187" fill="hold">
                            <p:stCondLst>
                              <p:cond delay="0"/>
                            </p:stCondLst>
                            <p:childTnLst>
                              <p:par>
                                <p:cTn id="188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0" fill="hold">
                      <p:stCondLst>
                        <p:cond delay="indefinite"/>
                      </p:stCondLst>
                      <p:childTnLst>
                        <p:par>
                          <p:cTn id="191" fill="hold">
                            <p:stCondLst>
                              <p:cond delay="0"/>
                            </p:stCondLst>
                            <p:childTnLst>
                              <p:par>
                                <p:cTn id="192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4" fill="hold">
                      <p:stCondLst>
                        <p:cond delay="indefinite"/>
                      </p:stCondLst>
                      <p:childTnLst>
                        <p:par>
                          <p:cTn id="195" fill="hold">
                            <p:stCondLst>
                              <p:cond delay="0"/>
                            </p:stCondLst>
                            <p:childTnLst>
                              <p:par>
                                <p:cTn id="196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8" fill="hold">
                      <p:stCondLst>
                        <p:cond delay="indefinite"/>
                      </p:stCondLst>
                      <p:childTnLst>
                        <p:par>
                          <p:cTn id="199" fill="hold">
                            <p:stCondLst>
                              <p:cond delay="0"/>
                            </p:stCondLst>
                            <p:childTnLst>
                              <p:par>
                                <p:cTn id="20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1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5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6" fill="hold">
                      <p:stCondLst>
                        <p:cond delay="indefinite"/>
                      </p:stCondLst>
                      <p:childTnLst>
                        <p:par>
                          <p:cTn id="207" fill="hold">
                            <p:stCondLst>
                              <p:cond delay="0"/>
                            </p:stCondLst>
                            <p:childTnLst>
                              <p:par>
                                <p:cTn id="208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0" fill="hold">
                      <p:stCondLst>
                        <p:cond delay="indefinite"/>
                      </p:stCondLst>
                      <p:childTnLst>
                        <p:par>
                          <p:cTn id="211" fill="hold">
                            <p:stCondLst>
                              <p:cond delay="0"/>
                            </p:stCondLst>
                            <p:childTnLst>
                              <p:par>
                                <p:cTn id="212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4" fill="hold">
                      <p:stCondLst>
                        <p:cond delay="indefinite"/>
                      </p:stCondLst>
                      <p:childTnLst>
                        <p:par>
                          <p:cTn id="215" fill="hold">
                            <p:stCondLst>
                              <p:cond delay="0"/>
                            </p:stCondLst>
                            <p:childTnLst>
                              <p:par>
                                <p:cTn id="216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8" fill="hold">
                      <p:stCondLst>
                        <p:cond delay="indefinite"/>
                      </p:stCondLst>
                      <p:childTnLst>
                        <p:par>
                          <p:cTn id="219" fill="hold">
                            <p:stCondLst>
                              <p:cond delay="0"/>
                            </p:stCondLst>
                            <p:childTnLst>
                              <p:par>
                                <p:cTn id="220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2" fill="hold">
                      <p:stCondLst>
                        <p:cond delay="indefinite"/>
                      </p:stCondLst>
                      <p:childTnLst>
                        <p:par>
                          <p:cTn id="223" fill="hold">
                            <p:stCondLst>
                              <p:cond delay="0"/>
                            </p:stCondLst>
                            <p:childTnLst>
                              <p:par>
                                <p:cTn id="224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6" fill="hold">
                      <p:stCondLst>
                        <p:cond delay="indefinite"/>
                      </p:stCondLst>
                      <p:childTnLst>
                        <p:par>
                          <p:cTn id="227" fill="hold">
                            <p:stCondLst>
                              <p:cond delay="0"/>
                            </p:stCondLst>
                            <p:childTnLst>
                              <p:par>
                                <p:cTn id="228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0" fill="hold">
                      <p:stCondLst>
                        <p:cond delay="indefinite"/>
                      </p:stCondLst>
                      <p:childTnLst>
                        <p:par>
                          <p:cTn id="231" fill="hold">
                            <p:stCondLst>
                              <p:cond delay="0"/>
                            </p:stCondLst>
                            <p:childTnLst>
                              <p:par>
                                <p:cTn id="23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8" fill="hold">
                      <p:stCondLst>
                        <p:cond delay="indefinite"/>
                      </p:stCondLst>
                      <p:childTnLst>
                        <p:par>
                          <p:cTn id="239" fill="hold">
                            <p:stCondLst>
                              <p:cond delay="0"/>
                            </p:stCondLst>
                            <p:childTnLst>
                              <p:par>
                                <p:cTn id="24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2" fill="hold">
                      <p:stCondLst>
                        <p:cond delay="indefinite"/>
                      </p:stCondLst>
                      <p:childTnLst>
                        <p:par>
                          <p:cTn id="243" fill="hold">
                            <p:stCondLst>
                              <p:cond delay="0"/>
                            </p:stCondLst>
                            <p:childTnLst>
                              <p:par>
                                <p:cTn id="244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6" fill="hold">
                      <p:stCondLst>
                        <p:cond delay="indefinite"/>
                      </p:stCondLst>
                      <p:childTnLst>
                        <p:par>
                          <p:cTn id="247" fill="hold">
                            <p:stCondLst>
                              <p:cond delay="0"/>
                            </p:stCondLst>
                            <p:childTnLst>
                              <p:par>
                                <p:cTn id="248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0" fill="hold">
                      <p:stCondLst>
                        <p:cond delay="indefinite"/>
                      </p:stCondLst>
                      <p:childTnLst>
                        <p:par>
                          <p:cTn id="251" fill="hold">
                            <p:stCondLst>
                              <p:cond delay="0"/>
                            </p:stCondLst>
                            <p:childTnLst>
                              <p:par>
                                <p:cTn id="252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1" grpId="0"/>
      <p:bldP spid="13" grpId="0"/>
      <p:bldP spid="45" grpId="0" animBg="1"/>
      <p:bldP spid="47" grpId="0"/>
      <p:bldP spid="54" grpId="0" animBg="1"/>
      <p:bldP spid="40" grpId="0" animBg="1"/>
      <p:bldP spid="40" grpId="1" animBg="1"/>
      <p:bldP spid="9" grpId="0" animBg="1"/>
      <p:bldP spid="4" grpId="0"/>
      <p:bldP spid="4" grpId="1"/>
      <p:bldP spid="42" grpId="0"/>
      <p:bldP spid="42" grpId="1"/>
      <p:bldP spid="5" grpId="0"/>
      <p:bldP spid="56" grpId="0"/>
      <p:bldP spid="58" grpId="0" animBg="1"/>
      <p:bldP spid="58" grpId="1" animBg="1"/>
      <p:bldP spid="59" grpId="0" animBg="1"/>
      <p:bldP spid="59" grpId="1" animBg="1"/>
      <p:bldP spid="60" grpId="0" animBg="1"/>
      <p:bldP spid="61" grpId="0" animBg="1"/>
      <p:bldP spid="61" grpId="1" animBg="1"/>
      <p:bldP spid="75" grpId="0" animBg="1"/>
      <p:bldP spid="75" grpId="1" animBg="1"/>
      <p:bldP spid="76" grpId="0" animBg="1"/>
      <p:bldP spid="76" grpId="1" animBg="1"/>
      <p:bldP spid="78" grpId="0" animBg="1"/>
      <p:bldP spid="78" grpId="1" animBg="1"/>
      <p:bldP spid="84" grpId="0" animBg="1"/>
      <p:bldP spid="84" grpId="1" animBg="1"/>
      <p:bldP spid="85" grpId="0" animBg="1"/>
      <p:bldP spid="85" grpId="1" animBg="1"/>
      <p:bldP spid="86" grpId="0"/>
      <p:bldP spid="87" grpId="0" animBg="1"/>
      <p:bldP spid="87" grpId="1" animBg="1"/>
      <p:bldP spid="89" grpId="0" animBg="1"/>
      <p:bldP spid="89" grpId="1" animBg="1"/>
      <p:bldP spid="90" grpId="0"/>
      <p:bldP spid="90" grpId="1"/>
      <p:bldP spid="17" grpId="0"/>
      <p:bldP spid="17" grpId="1"/>
      <p:bldP spid="91" grpId="0"/>
      <p:bldP spid="92" grpId="0" animBg="1"/>
      <p:bldP spid="92" grpId="1" animBg="1"/>
      <p:bldP spid="94" grpId="0" animBg="1"/>
      <p:bldP spid="94" grpId="1" animBg="1"/>
      <p:bldP spid="95" grpId="0" animBg="1"/>
      <p:bldP spid="95" grpId="1" animBg="1"/>
      <p:bldP spid="96" grpId="0"/>
      <p:bldP spid="18" grpId="0" animBg="1"/>
      <p:bldP spid="18" grpId="1" animBg="1"/>
      <p:bldP spid="97" grpId="0" animBg="1"/>
      <p:bldP spid="97" grpId="1" animBg="1"/>
      <p:bldP spid="98" grpId="1" animBg="1"/>
      <p:bldP spid="66" grpId="0" animBg="1"/>
      <p:bldP spid="66" grpId="1" animBg="1"/>
      <p:bldP spid="67" grpId="0" animBg="1"/>
      <p:bldP spid="67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23" name="Rectangle 11"/>
          <p:cNvSpPr>
            <a:spLocks noChangeArrowheads="1"/>
          </p:cNvSpPr>
          <p:nvPr/>
        </p:nvSpPr>
        <p:spPr bwMode="auto">
          <a:xfrm>
            <a:off x="509047" y="37708"/>
            <a:ext cx="8288518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3200" dirty="0">
                <a:solidFill>
                  <a:schemeClr val="tx2"/>
                </a:solidFill>
              </a:rPr>
              <a:t>Constructors, Destructors, </a:t>
            </a:r>
            <a:r>
              <a:rPr lang="en-US" sz="3200" dirty="0" err="1">
                <a:solidFill>
                  <a:schemeClr val="tx2"/>
                </a:solidFill>
              </a:rPr>
              <a:t>etc</a:t>
            </a:r>
            <a:r>
              <a:rPr lang="en-US" sz="3200" dirty="0">
                <a:solidFill>
                  <a:schemeClr val="tx2"/>
                </a:solidFill>
              </a:rPr>
              <a:t>…</a:t>
            </a:r>
            <a:br>
              <a:rPr lang="en-US" sz="3200" dirty="0">
                <a:solidFill>
                  <a:schemeClr val="tx2"/>
                </a:solidFill>
              </a:rPr>
            </a:br>
            <a:r>
              <a:rPr lang="en-US" sz="3200" dirty="0">
                <a:solidFill>
                  <a:srgbClr val="FF0000"/>
                </a:solidFill>
              </a:rPr>
              <a:t>Why should you care?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509047" y="1279591"/>
            <a:ext cx="6042582" cy="5319172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1629" y="1279591"/>
            <a:ext cx="2402823" cy="130782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54145" y="1533392"/>
            <a:ext cx="55429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So we’re about to learn a bunch of </a:t>
            </a:r>
            <a:r>
              <a:rPr lang="en-US" sz="2800" dirty="0">
                <a:solidFill>
                  <a:srgbClr val="FF0000"/>
                </a:solidFill>
              </a:rPr>
              <a:t>really boring syntax</a:t>
            </a:r>
            <a:r>
              <a:rPr lang="en-US" sz="2800" dirty="0"/>
              <a:t>.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54145" y="2864143"/>
            <a:ext cx="55429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But you can’t write C++ programs without this stuff.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54145" y="4194894"/>
            <a:ext cx="55429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And you’ll need it for </a:t>
            </a:r>
            <a:br>
              <a:rPr lang="en-US" sz="2800" dirty="0"/>
            </a:br>
            <a:r>
              <a:rPr lang="en-US" sz="2800" dirty="0">
                <a:solidFill>
                  <a:srgbClr val="FF0000"/>
                </a:solidFill>
              </a:rPr>
              <a:t>job interviews</a:t>
            </a:r>
            <a:r>
              <a:rPr lang="en-US" sz="2800" dirty="0"/>
              <a:t>.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78890" y="5525645"/>
            <a:ext cx="55429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So pay attention!</a:t>
            </a:r>
          </a:p>
        </p:txBody>
      </p:sp>
    </p:spTree>
    <p:extLst>
      <p:ext uri="{BB962C8B-B14F-4D97-AF65-F5344CB8AC3E}">
        <p14:creationId xmlns:p14="http://schemas.microsoft.com/office/powerpoint/2010/main" val="16418811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>
            <a:spLocks noChangeArrowheads="1"/>
          </p:cNvSpPr>
          <p:nvPr/>
        </p:nvSpPr>
        <p:spPr bwMode="auto">
          <a:xfrm>
            <a:off x="228600" y="0"/>
            <a:ext cx="4582796" cy="6791689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4811396" y="169760"/>
            <a:ext cx="42183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OK, that makes sense. </a:t>
            </a:r>
            <a:br>
              <a:rPr lang="en-US" sz="1800" dirty="0"/>
            </a:br>
            <a:r>
              <a:rPr lang="en-US" sz="1800" dirty="0"/>
              <a:t>But what about </a:t>
            </a:r>
            <a:r>
              <a:rPr lang="en-US" sz="1800" dirty="0">
                <a:solidFill>
                  <a:srgbClr val="FF0000"/>
                </a:solidFill>
              </a:rPr>
              <a:t>destruction</a:t>
            </a:r>
            <a:r>
              <a:rPr lang="en-US" sz="1800" dirty="0"/>
              <a:t>?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822250" y="991957"/>
            <a:ext cx="42731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At the time when our object (</a:t>
            </a:r>
            <a:r>
              <a:rPr lang="en-US" sz="1800" dirty="0" err="1"/>
              <a:t>carey</a:t>
            </a:r>
            <a:r>
              <a:rPr lang="en-US" sz="1800" dirty="0"/>
              <a:t>) goes out of scope, C++ automatically calls its destructor.</a:t>
            </a:r>
          </a:p>
        </p:txBody>
      </p:sp>
      <p:sp>
        <p:nvSpPr>
          <p:cNvPr id="16" name="Rectangle 3"/>
          <p:cNvSpPr>
            <a:spLocks noChangeArrowheads="1"/>
          </p:cNvSpPr>
          <p:nvPr/>
        </p:nvSpPr>
        <p:spPr bwMode="auto">
          <a:xfrm>
            <a:off x="5116196" y="5379674"/>
            <a:ext cx="3830980" cy="1363001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dirty="0" err="1"/>
              <a:t>int</a:t>
            </a:r>
            <a:r>
              <a:rPr lang="en-US" dirty="0"/>
              <a:t> main()</a:t>
            </a:r>
          </a:p>
          <a:p>
            <a:r>
              <a:rPr lang="en-US" sz="1400" b="1" dirty="0"/>
              <a:t>{</a:t>
            </a:r>
          </a:p>
          <a:p>
            <a:r>
              <a:rPr lang="en-US" dirty="0"/>
              <a:t>   </a:t>
            </a:r>
            <a:r>
              <a:rPr lang="en-US" dirty="0" err="1">
                <a:solidFill>
                  <a:srgbClr val="FF0000"/>
                </a:solidFill>
              </a:rPr>
              <a:t>HungryNerd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carey</a:t>
            </a:r>
            <a:r>
              <a:rPr lang="en-US" dirty="0">
                <a:solidFill>
                  <a:srgbClr val="FF0000"/>
                </a:solidFill>
              </a:rPr>
              <a:t>;</a:t>
            </a:r>
          </a:p>
          <a:p>
            <a:r>
              <a:rPr lang="en-US" dirty="0"/>
              <a:t>   …</a:t>
            </a:r>
          </a:p>
          <a:p>
            <a:r>
              <a:rPr lang="en-US" sz="1400" b="1" dirty="0"/>
              <a:t>}</a:t>
            </a:r>
            <a:endParaRPr lang="en-US" b="1" dirty="0"/>
          </a:p>
        </p:txBody>
      </p:sp>
      <p:sp>
        <p:nvSpPr>
          <p:cNvPr id="33" name="Rectangle 32"/>
          <p:cNvSpPr>
            <a:spLocks noChangeArrowheads="1"/>
          </p:cNvSpPr>
          <p:nvPr/>
        </p:nvSpPr>
        <p:spPr bwMode="auto">
          <a:xfrm>
            <a:off x="228600" y="0"/>
            <a:ext cx="4582796" cy="6791689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" name="Text Box 7"/>
          <p:cNvSpPr txBox="1">
            <a:spLocks noChangeArrowheads="1"/>
          </p:cNvSpPr>
          <p:nvPr/>
        </p:nvSpPr>
        <p:spPr bwMode="auto">
          <a:xfrm>
            <a:off x="186848" y="3283143"/>
            <a:ext cx="4557281" cy="16927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dirty="0"/>
              <a:t>class </a:t>
            </a:r>
            <a:r>
              <a:rPr lang="en-US" sz="1800" dirty="0" err="1">
                <a:solidFill>
                  <a:srgbClr val="6600CC"/>
                </a:solidFill>
              </a:rPr>
              <a:t>HungryNerd</a:t>
            </a:r>
            <a:r>
              <a:rPr lang="en-US" sz="1800" dirty="0">
                <a:solidFill>
                  <a:srgbClr val="6600CC"/>
                </a:solidFill>
              </a:rPr>
              <a:t> </a:t>
            </a:r>
            <a:r>
              <a:rPr lang="en-US" sz="1600" dirty="0"/>
              <a:t>{</a:t>
            </a:r>
          </a:p>
          <a:p>
            <a:r>
              <a:rPr lang="en-US" sz="1600" dirty="0">
                <a:solidFill>
                  <a:schemeClr val="accent5">
                    <a:lumMod val="50000"/>
                  </a:schemeClr>
                </a:solidFill>
              </a:rPr>
              <a:t>public:</a:t>
            </a:r>
          </a:p>
          <a:p>
            <a:endParaRPr lang="en-US" sz="1800" dirty="0">
              <a:solidFill>
                <a:srgbClr val="6600CC"/>
              </a:solidFill>
            </a:endParaRPr>
          </a:p>
          <a:p>
            <a:endParaRPr lang="en-US" sz="1600" dirty="0">
              <a:solidFill>
                <a:srgbClr val="6600CC"/>
              </a:solidFill>
            </a:endParaRPr>
          </a:p>
          <a:p>
            <a:endParaRPr lang="en-US" sz="1800" dirty="0">
              <a:solidFill>
                <a:srgbClr val="6600CC"/>
              </a:solidFill>
            </a:endParaRPr>
          </a:p>
          <a:p>
            <a:endParaRPr lang="en-US" sz="1800" dirty="0">
              <a:solidFill>
                <a:srgbClr val="6600CC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239396" y="3817860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</a:rPr>
              <a:t>   </a:t>
            </a:r>
            <a:r>
              <a:rPr lang="en-US" sz="1800" dirty="0" err="1">
                <a:solidFill>
                  <a:srgbClr val="FF0000"/>
                </a:solidFill>
              </a:rPr>
              <a:t>HungryNerd</a:t>
            </a:r>
            <a:r>
              <a:rPr lang="en-US" sz="1800" dirty="0">
                <a:solidFill>
                  <a:srgbClr val="FF0000"/>
                </a:solidFill>
              </a:rPr>
              <a:t>()</a:t>
            </a:r>
            <a:br>
              <a:rPr lang="en-US" sz="1800" dirty="0">
                <a:solidFill>
                  <a:srgbClr val="FF0000"/>
                </a:solidFill>
              </a:rPr>
            </a:br>
            <a:endParaRPr lang="en-US" sz="1800" dirty="0">
              <a:solidFill>
                <a:srgbClr val="FF0000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187073" y="5109669"/>
            <a:ext cx="2361544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accent5">
                    <a:lumMod val="50000"/>
                  </a:schemeClr>
                </a:solidFill>
              </a:rPr>
              <a:t>private:</a:t>
            </a:r>
          </a:p>
          <a:p>
            <a:r>
              <a:rPr lang="en-US" sz="1800" dirty="0"/>
              <a:t>   Stomach </a:t>
            </a:r>
            <a:r>
              <a:rPr lang="en-US" sz="1800" dirty="0" err="1"/>
              <a:t>myBelly</a:t>
            </a:r>
            <a:r>
              <a:rPr lang="en-US" sz="1800" dirty="0"/>
              <a:t>;</a:t>
            </a:r>
            <a:br>
              <a:rPr lang="en-US" sz="1800" dirty="0"/>
            </a:br>
            <a:r>
              <a:rPr lang="en-US" sz="1800" dirty="0"/>
              <a:t>   Brain       </a:t>
            </a:r>
            <a:r>
              <a:rPr lang="en-US" sz="1800" dirty="0" err="1"/>
              <a:t>myBrain</a:t>
            </a:r>
            <a:r>
              <a:rPr lang="en-US" sz="1800" dirty="0"/>
              <a:t>;</a:t>
            </a:r>
          </a:p>
          <a:p>
            <a:r>
              <a:rPr lang="en-US" sz="1400" dirty="0"/>
              <a:t>};</a:t>
            </a:r>
          </a:p>
        </p:txBody>
      </p:sp>
      <p:sp>
        <p:nvSpPr>
          <p:cNvPr id="37" name="Rectangle 36"/>
          <p:cNvSpPr/>
          <p:nvPr/>
        </p:nvSpPr>
        <p:spPr>
          <a:xfrm>
            <a:off x="237640" y="4032129"/>
            <a:ext cx="4572000" cy="113877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</a:rPr>
              <a:t>   </a:t>
            </a:r>
            <a:r>
              <a:rPr lang="en-US" sz="1400" b="1" dirty="0">
                <a:solidFill>
                  <a:srgbClr val="FF0000"/>
                </a:solidFill>
              </a:rPr>
              <a:t>{</a:t>
            </a:r>
            <a:endParaRPr lang="en-US" sz="1800" b="1" dirty="0">
              <a:solidFill>
                <a:srgbClr val="FF0000"/>
              </a:solidFill>
            </a:endParaRPr>
          </a:p>
          <a:p>
            <a:r>
              <a:rPr lang="en-US" sz="1800" dirty="0">
                <a:solidFill>
                  <a:srgbClr val="FF0000"/>
                </a:solidFill>
              </a:rPr>
              <a:t>       </a:t>
            </a:r>
            <a:r>
              <a:rPr lang="en-US" sz="1800" dirty="0" err="1">
                <a:solidFill>
                  <a:srgbClr val="FF0000"/>
                </a:solidFill>
              </a:rPr>
              <a:t>myBelly.eat</a:t>
            </a:r>
            <a:r>
              <a:rPr lang="en-US" sz="1800" dirty="0">
                <a:solidFill>
                  <a:srgbClr val="FF0000"/>
                </a:solidFill>
              </a:rPr>
              <a:t>();</a:t>
            </a:r>
            <a:br>
              <a:rPr lang="en-US" sz="1800" dirty="0">
                <a:solidFill>
                  <a:srgbClr val="FF0000"/>
                </a:solidFill>
              </a:rPr>
            </a:br>
            <a:r>
              <a:rPr lang="en-US" sz="1800" dirty="0">
                <a:solidFill>
                  <a:srgbClr val="FF0000"/>
                </a:solidFill>
              </a:rPr>
              <a:t>       </a:t>
            </a:r>
            <a:r>
              <a:rPr lang="en-US" sz="1800" dirty="0" err="1">
                <a:solidFill>
                  <a:srgbClr val="FF0000"/>
                </a:solidFill>
              </a:rPr>
              <a:t>myBrain.think</a:t>
            </a:r>
            <a:r>
              <a:rPr lang="en-US" sz="1800" dirty="0">
                <a:solidFill>
                  <a:srgbClr val="FF0000"/>
                </a:solidFill>
              </a:rPr>
              <a:t>();</a:t>
            </a:r>
            <a:br>
              <a:rPr lang="en-US" sz="1800" dirty="0">
                <a:solidFill>
                  <a:srgbClr val="FF0000"/>
                </a:solidFill>
              </a:rPr>
            </a:br>
            <a:r>
              <a:rPr lang="en-US" sz="1400" b="1" dirty="0">
                <a:solidFill>
                  <a:srgbClr val="FF0000"/>
                </a:solidFill>
              </a:rPr>
              <a:t>   }</a:t>
            </a:r>
            <a:endParaRPr lang="en-US" sz="1800" dirty="0">
              <a:solidFill>
                <a:srgbClr val="FF0000"/>
              </a:solidFill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218246" y="-17763"/>
            <a:ext cx="4572000" cy="3607428"/>
            <a:chOff x="218246" y="-17763"/>
            <a:chExt cx="4572000" cy="3607428"/>
          </a:xfrm>
        </p:grpSpPr>
        <p:sp>
          <p:nvSpPr>
            <p:cNvPr id="38" name="Rectangle 37"/>
            <p:cNvSpPr/>
            <p:nvPr/>
          </p:nvSpPr>
          <p:spPr>
            <a:xfrm>
              <a:off x="218246" y="-17763"/>
              <a:ext cx="4572000" cy="1615827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dirty="0"/>
                <a:t>class </a:t>
              </a:r>
              <a:r>
                <a:rPr lang="en-US" dirty="0">
                  <a:solidFill>
                    <a:srgbClr val="6600CC"/>
                  </a:solidFill>
                </a:rPr>
                <a:t>Stomach</a:t>
              </a:r>
              <a:r>
                <a:rPr lang="en-US" sz="1800" dirty="0"/>
                <a:t> </a:t>
              </a:r>
              <a:r>
                <a:rPr lang="en-US" sz="1600" dirty="0"/>
                <a:t>{</a:t>
              </a:r>
              <a:endParaRPr lang="en-US" sz="1200" b="1" dirty="0"/>
            </a:p>
            <a:p>
              <a:r>
                <a:rPr lang="en-US" sz="1600" dirty="0">
                  <a:solidFill>
                    <a:schemeClr val="accent5">
                      <a:lumMod val="50000"/>
                    </a:schemeClr>
                  </a:solidFill>
                </a:rPr>
                <a:t>public:</a:t>
              </a:r>
            </a:p>
            <a:p>
              <a:r>
                <a:rPr lang="en-US" dirty="0"/>
                <a:t>   </a:t>
              </a:r>
              <a:r>
                <a:rPr lang="en-US" dirty="0">
                  <a:solidFill>
                    <a:srgbClr val="FF0000"/>
                  </a:solidFill>
                </a:rPr>
                <a:t>Stomach() { </a:t>
              </a:r>
              <a:r>
                <a:rPr lang="en-US" dirty="0" err="1">
                  <a:solidFill>
                    <a:srgbClr val="FF0000"/>
                  </a:solidFill>
                </a:rPr>
                <a:t>myGas</a:t>
              </a:r>
              <a:r>
                <a:rPr lang="en-US" dirty="0">
                  <a:solidFill>
                    <a:srgbClr val="FF0000"/>
                  </a:solidFill>
                </a:rPr>
                <a:t> = 0; }</a:t>
              </a:r>
              <a:br>
                <a:rPr lang="en-US" dirty="0">
                  <a:solidFill>
                    <a:srgbClr val="FF0000"/>
                  </a:solidFill>
                </a:rPr>
              </a:br>
              <a:r>
                <a:rPr lang="en-US" dirty="0"/>
                <a:t>   void eat()  { </a:t>
              </a:r>
              <a:r>
                <a:rPr lang="en-US" dirty="0" err="1"/>
                <a:t>myGas</a:t>
              </a:r>
              <a:r>
                <a:rPr lang="en-US" dirty="0"/>
                <a:t> ++; }</a:t>
              </a:r>
            </a:p>
            <a:p>
              <a:br>
                <a:rPr lang="en-US" sz="900" b="1" dirty="0"/>
              </a:br>
              <a:r>
                <a:rPr lang="en-US" sz="1400" b="1" dirty="0"/>
                <a:t>};</a:t>
              </a:r>
              <a:endParaRPr lang="en-US" b="1" dirty="0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218246" y="1681450"/>
              <a:ext cx="4572000" cy="1908215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dirty="0"/>
                <a:t>class </a:t>
              </a:r>
              <a:r>
                <a:rPr lang="en-US" dirty="0">
                  <a:solidFill>
                    <a:srgbClr val="6600CC"/>
                  </a:solidFill>
                </a:rPr>
                <a:t>Brain </a:t>
              </a:r>
              <a:r>
                <a:rPr lang="en-US" sz="1600" dirty="0"/>
                <a:t>{</a:t>
              </a:r>
              <a:endParaRPr lang="en-US" sz="1200" dirty="0"/>
            </a:p>
            <a:p>
              <a:r>
                <a:rPr lang="en-US" sz="1600" dirty="0">
                  <a:solidFill>
                    <a:schemeClr val="accent5">
                      <a:lumMod val="50000"/>
                    </a:schemeClr>
                  </a:solidFill>
                </a:rPr>
                <a:t>public:</a:t>
              </a:r>
            </a:p>
            <a:p>
              <a:r>
                <a:rPr lang="en-US" dirty="0">
                  <a:solidFill>
                    <a:srgbClr val="FF0000"/>
                  </a:solidFill>
                </a:rPr>
                <a:t>    Brain()        { </a:t>
              </a:r>
              <a:r>
                <a:rPr lang="en-US" dirty="0" err="1">
                  <a:solidFill>
                    <a:srgbClr val="FF0000"/>
                  </a:solidFill>
                </a:rPr>
                <a:t>myIQ</a:t>
              </a:r>
              <a:r>
                <a:rPr lang="en-US" dirty="0">
                  <a:solidFill>
                    <a:srgbClr val="FF0000"/>
                  </a:solidFill>
                </a:rPr>
                <a:t> = 100; }</a:t>
              </a:r>
            </a:p>
            <a:p>
              <a:r>
                <a:rPr lang="en-US" dirty="0"/>
                <a:t>    void think() { </a:t>
              </a:r>
              <a:r>
                <a:rPr lang="en-US" dirty="0" err="1"/>
                <a:t>myIQ</a:t>
              </a:r>
              <a:r>
                <a:rPr lang="en-US" dirty="0"/>
                <a:t> += 10; }</a:t>
              </a:r>
            </a:p>
            <a:p>
              <a:br>
                <a:rPr lang="en-US" sz="1050" b="1" dirty="0"/>
              </a:br>
              <a:r>
                <a:rPr lang="en-US" sz="1400" b="1" dirty="0"/>
                <a:t>};</a:t>
              </a:r>
              <a:br>
                <a:rPr lang="en-US" sz="1400" b="1" dirty="0"/>
              </a:br>
              <a:endParaRPr lang="en-US" sz="1400" b="1" dirty="0"/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4898608" y="2091153"/>
            <a:ext cx="41778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OK, but which destructor runs first? </a:t>
            </a:r>
            <a:r>
              <a:rPr lang="en-US" sz="1800" dirty="0" err="1">
                <a:solidFill>
                  <a:srgbClr val="FF0000"/>
                </a:solidFill>
              </a:rPr>
              <a:t>HungryNerd’s</a:t>
            </a:r>
            <a:r>
              <a:rPr lang="en-US" sz="1800" dirty="0"/>
              <a:t>, 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</a:rPr>
              <a:t>Stomach’s</a:t>
            </a:r>
            <a:r>
              <a:rPr lang="en-US" sz="1800" dirty="0"/>
              <a:t> or </a:t>
            </a:r>
            <a:r>
              <a:rPr lang="en-US" sz="1800" dirty="0">
                <a:solidFill>
                  <a:srgbClr val="006600"/>
                </a:solidFill>
              </a:rPr>
              <a:t>Brain’s</a:t>
            </a:r>
            <a:r>
              <a:rPr lang="en-US" sz="1800" dirty="0"/>
              <a:t>?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4832874" y="2913350"/>
            <a:ext cx="42256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Well </a:t>
            </a:r>
            <a:r>
              <a:rPr lang="en-US" sz="1800" dirty="0" err="1">
                <a:solidFill>
                  <a:srgbClr val="FF0000"/>
                </a:solidFill>
              </a:rPr>
              <a:t>HungryNerd</a:t>
            </a:r>
            <a:r>
              <a:rPr lang="en-US" sz="1800" dirty="0">
                <a:solidFill>
                  <a:srgbClr val="FF0000"/>
                </a:solidFill>
              </a:rPr>
              <a:t> </a:t>
            </a:r>
            <a:r>
              <a:rPr lang="en-US" sz="1800" dirty="0"/>
              <a:t>is allowed to use its member variables in its destructor…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6208593" y="4667995"/>
            <a:ext cx="2582319" cy="1192478"/>
            <a:chOff x="6208593" y="4667995"/>
            <a:chExt cx="2582319" cy="1192478"/>
          </a:xfrm>
        </p:grpSpPr>
        <p:sp>
          <p:nvSpPr>
            <p:cNvPr id="15" name="Rectangle 14"/>
            <p:cNvSpPr/>
            <p:nvPr/>
          </p:nvSpPr>
          <p:spPr bwMode="auto">
            <a:xfrm>
              <a:off x="6920548" y="4763972"/>
              <a:ext cx="1870364" cy="1096501"/>
            </a:xfrm>
            <a:prstGeom prst="rect">
              <a:avLst/>
            </a:prstGeom>
            <a:solidFill>
              <a:srgbClr val="7030A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208593" y="4667995"/>
              <a:ext cx="7793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err="1"/>
                <a:t>carey</a:t>
              </a:r>
              <a:endParaRPr lang="en-US" sz="1800" dirty="0"/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6939872" y="4881175"/>
            <a:ext cx="1782172" cy="395850"/>
            <a:chOff x="6939872" y="4881175"/>
            <a:chExt cx="1782172" cy="395850"/>
          </a:xfrm>
        </p:grpSpPr>
        <p:sp>
          <p:nvSpPr>
            <p:cNvPr id="48" name="Rectangle 47"/>
            <p:cNvSpPr/>
            <p:nvPr/>
          </p:nvSpPr>
          <p:spPr bwMode="auto">
            <a:xfrm>
              <a:off x="7786862" y="4881175"/>
              <a:ext cx="935182" cy="395850"/>
            </a:xfrm>
            <a:prstGeom prst="rect">
              <a:avLst/>
            </a:prstGeom>
            <a:solidFill>
              <a:srgbClr val="FDC7FD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6939872" y="4881175"/>
              <a:ext cx="91242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>
                  <a:solidFill>
                    <a:schemeClr val="bg1"/>
                  </a:solidFill>
                </a:rPr>
                <a:t>myBelly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6884064" y="5408643"/>
            <a:ext cx="1823736" cy="395850"/>
            <a:chOff x="6898308" y="4881175"/>
            <a:chExt cx="1823736" cy="395850"/>
          </a:xfrm>
        </p:grpSpPr>
        <p:sp>
          <p:nvSpPr>
            <p:cNvPr id="52" name="Rectangle 51"/>
            <p:cNvSpPr/>
            <p:nvPr/>
          </p:nvSpPr>
          <p:spPr bwMode="auto">
            <a:xfrm>
              <a:off x="7786862" y="4881175"/>
              <a:ext cx="935182" cy="395850"/>
            </a:xfrm>
            <a:prstGeom prst="rect">
              <a:avLst/>
            </a:prstGeom>
            <a:solidFill>
              <a:srgbClr val="FDC7FD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6898308" y="4881175"/>
              <a:ext cx="95090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>
                  <a:solidFill>
                    <a:schemeClr val="bg1"/>
                  </a:solidFill>
                </a:rPr>
                <a:t>myBrain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7725715" y="4911744"/>
            <a:ext cx="982085" cy="318168"/>
            <a:chOff x="10271502" y="5690485"/>
            <a:chExt cx="982085" cy="318168"/>
          </a:xfrm>
        </p:grpSpPr>
        <p:sp>
          <p:nvSpPr>
            <p:cNvPr id="73" name="Rectangle 72"/>
            <p:cNvSpPr/>
            <p:nvPr/>
          </p:nvSpPr>
          <p:spPr bwMode="auto">
            <a:xfrm>
              <a:off x="10924916" y="5690485"/>
              <a:ext cx="328671" cy="307985"/>
            </a:xfrm>
            <a:prstGeom prst="rect">
              <a:avLst/>
            </a:prstGeom>
            <a:solidFill>
              <a:srgbClr val="97FFE4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-2500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10271502" y="5700876"/>
              <a:ext cx="7184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>
                  <a:solidFill>
                    <a:schemeClr val="accent1">
                      <a:lumMod val="50000"/>
                    </a:schemeClr>
                  </a:solidFill>
                </a:rPr>
                <a:t>myGas</a:t>
              </a:r>
              <a:endParaRPr lang="en-US" sz="1600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</p:grpSp>
      <p:grpSp>
        <p:nvGrpSpPr>
          <p:cNvPr id="79" name="Group 78"/>
          <p:cNvGrpSpPr/>
          <p:nvPr/>
        </p:nvGrpSpPr>
        <p:grpSpPr>
          <a:xfrm>
            <a:off x="7706203" y="5414014"/>
            <a:ext cx="982085" cy="369783"/>
            <a:chOff x="7725715" y="4860129"/>
            <a:chExt cx="982085" cy="369783"/>
          </a:xfrm>
        </p:grpSpPr>
        <p:grpSp>
          <p:nvGrpSpPr>
            <p:cNvPr id="80" name="Group 79"/>
            <p:cNvGrpSpPr/>
            <p:nvPr/>
          </p:nvGrpSpPr>
          <p:grpSpPr>
            <a:xfrm>
              <a:off x="7725715" y="4911744"/>
              <a:ext cx="982085" cy="318168"/>
              <a:chOff x="10271502" y="5690485"/>
              <a:chExt cx="982085" cy="318168"/>
            </a:xfrm>
          </p:grpSpPr>
          <p:sp>
            <p:nvSpPr>
              <p:cNvPr id="82" name="Rectangle 81"/>
              <p:cNvSpPr/>
              <p:nvPr/>
            </p:nvSpPr>
            <p:spPr bwMode="auto">
              <a:xfrm>
                <a:off x="10924916" y="5690485"/>
                <a:ext cx="328671" cy="307985"/>
              </a:xfrm>
              <a:prstGeom prst="rect">
                <a:avLst/>
              </a:prstGeom>
              <a:solidFill>
                <a:srgbClr val="97FFE4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-25000" dirty="0">
                  <a:ln>
                    <a:noFill/>
                  </a:ln>
                  <a:solidFill>
                    <a:schemeClr val="tx1"/>
                  </a:solidFill>
                  <a:effectLst/>
                  <a:latin typeface="Comic Sans MS" pitchFamily="66" charset="0"/>
                  <a:cs typeface="Times New Roman" pitchFamily="18" charset="0"/>
                </a:endParaRPr>
              </a:p>
            </p:txBody>
          </p:sp>
          <p:sp>
            <p:nvSpPr>
              <p:cNvPr id="83" name="TextBox 82"/>
              <p:cNvSpPr txBox="1"/>
              <p:nvPr/>
            </p:nvSpPr>
            <p:spPr>
              <a:xfrm>
                <a:off x="10271502" y="5700876"/>
                <a:ext cx="67197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err="1">
                    <a:solidFill>
                      <a:schemeClr val="accent1">
                        <a:lumMod val="50000"/>
                      </a:schemeClr>
                    </a:solidFill>
                  </a:rPr>
                  <a:t>myIQ</a:t>
                </a:r>
                <a:endParaRPr lang="en-US" sz="1600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</p:grpSp>
        <p:sp>
          <p:nvSpPr>
            <p:cNvPr id="81" name="Rectangle 80"/>
            <p:cNvSpPr/>
            <p:nvPr/>
          </p:nvSpPr>
          <p:spPr>
            <a:xfrm>
              <a:off x="8283855" y="4860129"/>
              <a:ext cx="18473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en-US" sz="2400" baseline="-25000" dirty="0"/>
            </a:p>
          </p:txBody>
        </p:sp>
      </p:grpSp>
      <p:sp>
        <p:nvSpPr>
          <p:cNvPr id="90" name="Rectangle 89"/>
          <p:cNvSpPr/>
          <p:nvPr/>
        </p:nvSpPr>
        <p:spPr>
          <a:xfrm>
            <a:off x="8387765" y="4797783"/>
            <a:ext cx="256802" cy="3795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aseline="-25000" dirty="0"/>
              <a:t> </a:t>
            </a:r>
          </a:p>
        </p:txBody>
      </p:sp>
      <p:sp>
        <p:nvSpPr>
          <p:cNvPr id="17" name="Rectangle 16"/>
          <p:cNvSpPr/>
          <p:nvPr/>
        </p:nvSpPr>
        <p:spPr>
          <a:xfrm>
            <a:off x="8287682" y="5307476"/>
            <a:ext cx="240772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baseline="-25000" dirty="0"/>
              <a:t> </a:t>
            </a:r>
            <a:endParaRPr lang="en-US" sz="2200" dirty="0"/>
          </a:p>
        </p:txBody>
      </p:sp>
      <p:sp>
        <p:nvSpPr>
          <p:cNvPr id="91" name="Rectangle 90"/>
          <p:cNvSpPr/>
          <p:nvPr/>
        </p:nvSpPr>
        <p:spPr>
          <a:xfrm>
            <a:off x="8410397" y="4693522"/>
            <a:ext cx="29206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aseline="-25000" dirty="0">
                <a:solidFill>
                  <a:srgbClr val="FF0000"/>
                </a:solidFill>
              </a:rPr>
              <a:t>1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96" name="Rectangle 95"/>
          <p:cNvSpPr/>
          <p:nvPr/>
        </p:nvSpPr>
        <p:spPr>
          <a:xfrm>
            <a:off x="8271985" y="5288466"/>
            <a:ext cx="4956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aseline="-25000" dirty="0">
                <a:solidFill>
                  <a:srgbClr val="FF0000"/>
                </a:solidFill>
              </a:rPr>
              <a:t>110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98" name="Line 72"/>
          <p:cNvSpPr>
            <a:spLocks noChangeShapeType="1"/>
          </p:cNvSpPr>
          <p:nvPr/>
        </p:nvSpPr>
        <p:spPr bwMode="auto">
          <a:xfrm>
            <a:off x="5116196" y="6392788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458042" y="2720531"/>
            <a:ext cx="43473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 …</a:t>
            </a:r>
            <a:endParaRPr lang="en-US" dirty="0"/>
          </a:p>
        </p:txBody>
      </p:sp>
      <p:sp>
        <p:nvSpPr>
          <p:cNvPr id="99" name="Rectangle 98"/>
          <p:cNvSpPr/>
          <p:nvPr/>
        </p:nvSpPr>
        <p:spPr>
          <a:xfrm>
            <a:off x="364523" y="1037952"/>
            <a:ext cx="43473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 …</a:t>
            </a:r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444559" y="1128262"/>
            <a:ext cx="4169006" cy="400110"/>
            <a:chOff x="496514" y="392303"/>
            <a:chExt cx="4169006" cy="400110"/>
          </a:xfrm>
        </p:grpSpPr>
        <p:sp>
          <p:nvSpPr>
            <p:cNvPr id="7" name="Rectangle 6"/>
            <p:cNvSpPr/>
            <p:nvPr/>
          </p:nvSpPr>
          <p:spPr bwMode="auto">
            <a:xfrm>
              <a:off x="582734" y="447232"/>
              <a:ext cx="4082786" cy="316287"/>
            </a:xfrm>
            <a:prstGeom prst="rect">
              <a:avLst/>
            </a:prstGeom>
            <a:solidFill>
              <a:srgbClr val="FFFF99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96514" y="392303"/>
              <a:ext cx="40962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2">
                      <a:lumMod val="75000"/>
                    </a:schemeClr>
                  </a:solidFill>
                </a:rPr>
                <a:t>~Stomach() { </a:t>
              </a:r>
              <a:r>
                <a:rPr lang="en-US" dirty="0" err="1">
                  <a:solidFill>
                    <a:schemeClr val="accent2">
                      <a:lumMod val="75000"/>
                    </a:schemeClr>
                  </a:solidFill>
                </a:rPr>
                <a:t>cout</a:t>
              </a:r>
              <a:r>
                <a:rPr lang="en-US" dirty="0">
                  <a:solidFill>
                    <a:schemeClr val="accent2">
                      <a:lumMod val="75000"/>
                    </a:schemeClr>
                  </a:solidFill>
                </a:rPr>
                <a:t> &lt;&lt; “Fart!\n”; }</a:t>
              </a:r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472986" y="2832268"/>
            <a:ext cx="4286087" cy="388035"/>
            <a:chOff x="472986" y="392303"/>
            <a:chExt cx="4286087" cy="712445"/>
          </a:xfrm>
        </p:grpSpPr>
        <p:sp>
          <p:nvSpPr>
            <p:cNvPr id="70" name="Rectangle 69"/>
            <p:cNvSpPr/>
            <p:nvPr/>
          </p:nvSpPr>
          <p:spPr bwMode="auto">
            <a:xfrm>
              <a:off x="472986" y="496966"/>
              <a:ext cx="4286087" cy="607782"/>
            </a:xfrm>
            <a:prstGeom prst="rect">
              <a:avLst/>
            </a:prstGeom>
            <a:solidFill>
              <a:srgbClr val="FFFF99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496514" y="392303"/>
              <a:ext cx="40962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2">
                      <a:lumMod val="75000"/>
                    </a:schemeClr>
                  </a:solidFill>
                </a:rPr>
                <a:t>~Brain() { </a:t>
              </a:r>
              <a:r>
                <a:rPr lang="en-US" dirty="0" err="1">
                  <a:solidFill>
                    <a:schemeClr val="accent2">
                      <a:lumMod val="75000"/>
                    </a:schemeClr>
                  </a:solidFill>
                </a:rPr>
                <a:t>cout</a:t>
              </a:r>
              <a:r>
                <a:rPr lang="en-US" dirty="0">
                  <a:solidFill>
                    <a:schemeClr val="accent2">
                      <a:lumMod val="75000"/>
                    </a:schemeClr>
                  </a:solidFill>
                </a:rPr>
                <a:t> &lt;&lt; “Argh!\n”; }</a:t>
              </a:r>
            </a:p>
          </p:txBody>
        </p:sp>
      </p:grpSp>
      <p:grpSp>
        <p:nvGrpSpPr>
          <p:cNvPr id="72" name="Group 71"/>
          <p:cNvGrpSpPr/>
          <p:nvPr/>
        </p:nvGrpSpPr>
        <p:grpSpPr>
          <a:xfrm>
            <a:off x="422574" y="3809698"/>
            <a:ext cx="4383477" cy="1416609"/>
            <a:chOff x="370283" y="349902"/>
            <a:chExt cx="4096268" cy="1416609"/>
          </a:xfrm>
        </p:grpSpPr>
        <p:sp>
          <p:nvSpPr>
            <p:cNvPr id="77" name="Rectangle 76"/>
            <p:cNvSpPr/>
            <p:nvPr/>
          </p:nvSpPr>
          <p:spPr bwMode="auto">
            <a:xfrm>
              <a:off x="458042" y="349902"/>
              <a:ext cx="4008509" cy="1407044"/>
            </a:xfrm>
            <a:prstGeom prst="rect">
              <a:avLst/>
            </a:prstGeom>
            <a:solidFill>
              <a:srgbClr val="FFFF99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370283" y="350739"/>
              <a:ext cx="4096268" cy="14157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2">
                      <a:lumMod val="75000"/>
                    </a:schemeClr>
                  </a:solidFill>
                </a:rPr>
                <a:t>~</a:t>
              </a:r>
              <a:r>
                <a:rPr lang="en-US" dirty="0" err="1">
                  <a:solidFill>
                    <a:schemeClr val="accent2">
                      <a:lumMod val="75000"/>
                    </a:schemeClr>
                  </a:solidFill>
                </a:rPr>
                <a:t>HungryNerd</a:t>
              </a:r>
              <a:r>
                <a:rPr lang="en-US" dirty="0">
                  <a:solidFill>
                    <a:schemeClr val="accent2">
                      <a:lumMod val="75000"/>
                    </a:schemeClr>
                  </a:solidFill>
                </a:rPr>
                <a:t>() </a:t>
              </a:r>
              <a:br>
                <a:rPr lang="en-US" dirty="0">
                  <a:solidFill>
                    <a:schemeClr val="accent2">
                      <a:lumMod val="75000"/>
                    </a:schemeClr>
                  </a:solidFill>
                </a:rPr>
              </a:br>
              <a:r>
                <a:rPr lang="en-US" sz="1200" b="1" dirty="0">
                  <a:solidFill>
                    <a:schemeClr val="accent2">
                      <a:lumMod val="75000"/>
                    </a:schemeClr>
                  </a:solidFill>
                </a:rPr>
                <a:t>{ </a:t>
              </a:r>
              <a:br>
                <a:rPr lang="en-US" b="1" dirty="0">
                  <a:solidFill>
                    <a:schemeClr val="accent2">
                      <a:lumMod val="75000"/>
                    </a:schemeClr>
                  </a:solidFill>
                </a:rPr>
              </a:br>
              <a:r>
                <a:rPr lang="en-US" dirty="0">
                  <a:solidFill>
                    <a:schemeClr val="accent2">
                      <a:lumMod val="75000"/>
                    </a:schemeClr>
                  </a:solidFill>
                </a:rPr>
                <a:t>   </a:t>
              </a:r>
              <a:r>
                <a:rPr lang="en-US" dirty="0" err="1">
                  <a:solidFill>
                    <a:schemeClr val="accent2">
                      <a:lumMod val="75000"/>
                    </a:schemeClr>
                  </a:solidFill>
                </a:rPr>
                <a:t>myBelly.eat</a:t>
              </a:r>
              <a:r>
                <a:rPr lang="en-US" dirty="0">
                  <a:solidFill>
                    <a:schemeClr val="accent2">
                      <a:lumMod val="75000"/>
                    </a:schemeClr>
                  </a:solidFill>
                </a:rPr>
                <a:t>();      // last meal</a:t>
              </a:r>
            </a:p>
            <a:p>
              <a:r>
                <a:rPr lang="en-US" dirty="0">
                  <a:solidFill>
                    <a:schemeClr val="accent2">
                      <a:lumMod val="75000"/>
                    </a:schemeClr>
                  </a:solidFill>
                </a:rPr>
                <a:t>   </a:t>
              </a:r>
              <a:r>
                <a:rPr lang="en-US" dirty="0" err="1">
                  <a:solidFill>
                    <a:schemeClr val="accent2">
                      <a:lumMod val="75000"/>
                    </a:schemeClr>
                  </a:solidFill>
                </a:rPr>
                <a:t>myBrain.think</a:t>
              </a:r>
              <a:r>
                <a:rPr lang="en-US" dirty="0">
                  <a:solidFill>
                    <a:schemeClr val="accent2">
                      <a:lumMod val="75000"/>
                    </a:schemeClr>
                  </a:solidFill>
                </a:rPr>
                <a:t>();  // last thought</a:t>
              </a:r>
              <a:br>
                <a:rPr lang="en-US" dirty="0">
                  <a:solidFill>
                    <a:schemeClr val="accent2">
                      <a:lumMod val="75000"/>
                    </a:schemeClr>
                  </a:solidFill>
                </a:rPr>
              </a:br>
              <a:r>
                <a:rPr lang="en-US" sz="1400" b="1" dirty="0">
                  <a:solidFill>
                    <a:schemeClr val="accent2">
                      <a:lumMod val="75000"/>
                    </a:schemeClr>
                  </a:solidFill>
                </a:rPr>
                <a:t>}</a:t>
              </a:r>
            </a:p>
          </p:txBody>
        </p:sp>
      </p:grpSp>
      <p:sp>
        <p:nvSpPr>
          <p:cNvPr id="100" name="Line 72"/>
          <p:cNvSpPr>
            <a:spLocks noChangeShapeType="1"/>
          </p:cNvSpPr>
          <p:nvPr/>
        </p:nvSpPr>
        <p:spPr bwMode="auto">
          <a:xfrm>
            <a:off x="4906069" y="6640759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1" name="Line 72"/>
          <p:cNvSpPr>
            <a:spLocks noChangeShapeType="1"/>
          </p:cNvSpPr>
          <p:nvPr/>
        </p:nvSpPr>
        <p:spPr bwMode="auto">
          <a:xfrm>
            <a:off x="212852" y="3998461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" name="Right Arrow 101"/>
          <p:cNvSpPr/>
          <p:nvPr/>
        </p:nvSpPr>
        <p:spPr bwMode="auto">
          <a:xfrm flipH="1">
            <a:off x="2561561" y="4153280"/>
            <a:ext cx="2010438" cy="1039356"/>
          </a:xfrm>
          <a:prstGeom prst="rightArrow">
            <a:avLst/>
          </a:prstGeom>
          <a:solidFill>
            <a:srgbClr val="97FFE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Uses</a:t>
            </a:r>
            <a:r>
              <a:rPr kumimoji="0" lang="en-US" sz="14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 </a:t>
            </a:r>
            <a:r>
              <a:rPr kumimoji="0" lang="en-US" sz="1400" b="0" i="0" u="none" strike="noStrike" cap="none" normalizeH="0" dirty="0" err="1">
                <a:ln>
                  <a:noFill/>
                </a:ln>
                <a:solidFill>
                  <a:srgbClr val="C00000"/>
                </a:solidFill>
                <a:effectLst/>
                <a:latin typeface="Comic Sans MS" pitchFamily="66" charset="0"/>
                <a:cs typeface="Times New Roman" pitchFamily="18" charset="0"/>
              </a:rPr>
              <a:t>myBelly</a:t>
            </a:r>
            <a:r>
              <a:rPr kumimoji="0" lang="en-US" sz="1400" b="0" i="0" u="none" strike="noStrike" cap="none" normalizeH="0" dirty="0">
                <a:ln>
                  <a:noFill/>
                </a:ln>
                <a:solidFill>
                  <a:srgbClr val="C00000"/>
                </a:solidFill>
                <a:effectLst/>
                <a:latin typeface="Comic Sans MS" pitchFamily="66" charset="0"/>
                <a:cs typeface="Times New Roman" pitchFamily="18" charset="0"/>
              </a:rPr>
              <a:t> </a:t>
            </a:r>
            <a:r>
              <a:rPr kumimoji="0" lang="en-US" sz="14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and </a:t>
            </a:r>
            <a:r>
              <a:rPr kumimoji="0" lang="en-US" sz="1400" b="0" i="0" u="none" strike="noStrike" cap="none" normalizeH="0" dirty="0" err="1">
                <a:ln>
                  <a:noFill/>
                </a:ln>
                <a:solidFill>
                  <a:srgbClr val="C00000"/>
                </a:solidFill>
                <a:effectLst/>
                <a:latin typeface="Comic Sans MS" pitchFamily="66" charset="0"/>
                <a:cs typeface="Times New Roman" pitchFamily="18" charset="0"/>
              </a:rPr>
              <a:t>myBrain</a:t>
            </a:r>
            <a:r>
              <a:rPr kumimoji="0" lang="en-US" sz="14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!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4825006" y="3735547"/>
            <a:ext cx="42256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So they can’t be destructed until </a:t>
            </a:r>
            <a:r>
              <a:rPr lang="en-US" sz="1800" dirty="0" err="1">
                <a:solidFill>
                  <a:srgbClr val="FF0000"/>
                </a:solidFill>
              </a:rPr>
              <a:t>HungryNerd’s</a:t>
            </a:r>
            <a:r>
              <a:rPr lang="en-US" sz="1800" dirty="0">
                <a:solidFill>
                  <a:srgbClr val="FF0000"/>
                </a:solidFill>
              </a:rPr>
              <a:t> </a:t>
            </a:r>
            <a:r>
              <a:rPr lang="en-US" sz="1800" dirty="0"/>
              <a:t>destructor finishes!</a:t>
            </a:r>
          </a:p>
        </p:txBody>
      </p:sp>
      <p:sp>
        <p:nvSpPr>
          <p:cNvPr id="104" name="Right Arrow 103"/>
          <p:cNvSpPr/>
          <p:nvPr/>
        </p:nvSpPr>
        <p:spPr bwMode="auto">
          <a:xfrm flipH="1">
            <a:off x="5320343" y="6182219"/>
            <a:ext cx="2010438" cy="917079"/>
          </a:xfrm>
          <a:prstGeom prst="rightArrow">
            <a:avLst/>
          </a:prstGeom>
          <a:solidFill>
            <a:srgbClr val="97FFE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C++ calls</a:t>
            </a:r>
            <a:r>
              <a:rPr kumimoji="0" lang="en-US" sz="1200" b="1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 </a:t>
            </a:r>
            <a:r>
              <a:rPr kumimoji="0" lang="en-US" sz="1200" b="1" i="0" u="none" strike="noStrike" cap="none" normalizeH="0" dirty="0" err="1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carey’s</a:t>
            </a:r>
            <a:r>
              <a:rPr kumimoji="0" lang="en-US" sz="1200" b="1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 destructor</a:t>
            </a:r>
            <a:endParaRPr kumimoji="0" lang="en-US" sz="1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05" name="Right Arrow 104"/>
          <p:cNvSpPr/>
          <p:nvPr/>
        </p:nvSpPr>
        <p:spPr bwMode="auto">
          <a:xfrm rot="1465268" flipH="1">
            <a:off x="468888" y="5003580"/>
            <a:ext cx="3051237" cy="1559034"/>
          </a:xfrm>
          <a:prstGeom prst="rightArrow">
            <a:avLst/>
          </a:prstGeom>
          <a:solidFill>
            <a:srgbClr val="97FFE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So they can only be destructed</a:t>
            </a:r>
            <a:r>
              <a:rPr kumimoji="0" lang="en-US" sz="15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sz="1500" b="0" i="1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</a:rPr>
              <a:t>after </a:t>
            </a:r>
            <a:r>
              <a:rPr kumimoji="0" lang="en-US" sz="1500" b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</a:rPr>
              <a:t>the outer destructor finishes</a:t>
            </a:r>
            <a:r>
              <a:rPr kumimoji="0" lang="en-US" sz="1500" b="0" i="1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</a:rPr>
              <a:t>!</a:t>
            </a:r>
            <a:endParaRPr kumimoji="0" lang="en-US" sz="1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749233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4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3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13" grpId="0"/>
      <p:bldP spid="13" grpId="1"/>
      <p:bldP spid="47" grpId="0"/>
      <p:bldP spid="47" grpId="1"/>
      <p:bldP spid="86" grpId="0"/>
      <p:bldP spid="86" grpId="1"/>
      <p:bldP spid="98" grpId="0" animBg="1"/>
      <p:bldP spid="100" grpId="0" animBg="1"/>
      <p:bldP spid="100" grpId="1" animBg="1"/>
      <p:bldP spid="101" grpId="1" animBg="1"/>
      <p:bldP spid="102" grpId="0" animBg="1"/>
      <p:bldP spid="102" grpId="1" animBg="1"/>
      <p:bldP spid="103" grpId="0"/>
      <p:bldP spid="103" grpId="1"/>
      <p:bldP spid="104" grpId="0" animBg="1"/>
      <p:bldP spid="104" grpId="1" animBg="1"/>
      <p:bldP spid="105" grpId="0" animBg="1"/>
      <p:bldP spid="105" grpId="1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>
            <a:spLocks noChangeArrowheads="1"/>
          </p:cNvSpPr>
          <p:nvPr/>
        </p:nvSpPr>
        <p:spPr bwMode="auto">
          <a:xfrm>
            <a:off x="228600" y="0"/>
            <a:ext cx="4582796" cy="6791689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4822413" y="44585"/>
            <a:ext cx="4218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So what happens?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802957" y="524460"/>
            <a:ext cx="42731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The C++ compiler adds code to the end of the outer destructor to call the inner objects’ destructors.</a:t>
            </a:r>
          </a:p>
        </p:txBody>
      </p:sp>
      <p:sp>
        <p:nvSpPr>
          <p:cNvPr id="16" name="Rectangle 3"/>
          <p:cNvSpPr>
            <a:spLocks noChangeArrowheads="1"/>
          </p:cNvSpPr>
          <p:nvPr/>
        </p:nvSpPr>
        <p:spPr bwMode="auto">
          <a:xfrm>
            <a:off x="5116196" y="5379674"/>
            <a:ext cx="3830980" cy="1363001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dirty="0" err="1"/>
              <a:t>int</a:t>
            </a:r>
            <a:r>
              <a:rPr lang="en-US" dirty="0"/>
              <a:t> main()</a:t>
            </a:r>
          </a:p>
          <a:p>
            <a:r>
              <a:rPr lang="en-US" sz="1400" b="1" dirty="0"/>
              <a:t>{</a:t>
            </a:r>
          </a:p>
          <a:p>
            <a:r>
              <a:rPr lang="en-US" dirty="0"/>
              <a:t>   </a:t>
            </a:r>
            <a:r>
              <a:rPr lang="en-US" dirty="0" err="1">
                <a:solidFill>
                  <a:srgbClr val="FF0000"/>
                </a:solidFill>
              </a:rPr>
              <a:t>HungryNerd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carey</a:t>
            </a:r>
            <a:r>
              <a:rPr lang="en-US" dirty="0">
                <a:solidFill>
                  <a:srgbClr val="FF0000"/>
                </a:solidFill>
              </a:rPr>
              <a:t>;</a:t>
            </a:r>
          </a:p>
          <a:p>
            <a:r>
              <a:rPr lang="en-US" dirty="0"/>
              <a:t>   …</a:t>
            </a:r>
          </a:p>
          <a:p>
            <a:r>
              <a:rPr lang="en-US" sz="1400" b="1" dirty="0"/>
              <a:t>}</a:t>
            </a:r>
            <a:endParaRPr lang="en-US" b="1" dirty="0"/>
          </a:p>
        </p:txBody>
      </p:sp>
      <p:sp>
        <p:nvSpPr>
          <p:cNvPr id="33" name="Rectangle 32"/>
          <p:cNvSpPr>
            <a:spLocks noChangeArrowheads="1"/>
          </p:cNvSpPr>
          <p:nvPr/>
        </p:nvSpPr>
        <p:spPr bwMode="auto">
          <a:xfrm>
            <a:off x="228600" y="0"/>
            <a:ext cx="4582796" cy="6791689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" name="Text Box 7"/>
          <p:cNvSpPr txBox="1">
            <a:spLocks noChangeArrowheads="1"/>
          </p:cNvSpPr>
          <p:nvPr/>
        </p:nvSpPr>
        <p:spPr bwMode="auto">
          <a:xfrm>
            <a:off x="186848" y="3283143"/>
            <a:ext cx="4557281" cy="16927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dirty="0"/>
              <a:t>class </a:t>
            </a:r>
            <a:r>
              <a:rPr lang="en-US" sz="1800" dirty="0" err="1">
                <a:solidFill>
                  <a:srgbClr val="6600CC"/>
                </a:solidFill>
              </a:rPr>
              <a:t>HungryNerd</a:t>
            </a:r>
            <a:r>
              <a:rPr lang="en-US" sz="1800" dirty="0">
                <a:solidFill>
                  <a:srgbClr val="6600CC"/>
                </a:solidFill>
              </a:rPr>
              <a:t> </a:t>
            </a:r>
            <a:r>
              <a:rPr lang="en-US" sz="1600" dirty="0"/>
              <a:t>{</a:t>
            </a:r>
          </a:p>
          <a:p>
            <a:r>
              <a:rPr lang="en-US" sz="1600" dirty="0">
                <a:solidFill>
                  <a:schemeClr val="accent5">
                    <a:lumMod val="50000"/>
                  </a:schemeClr>
                </a:solidFill>
              </a:rPr>
              <a:t>public:</a:t>
            </a:r>
          </a:p>
          <a:p>
            <a:endParaRPr lang="en-US" sz="1800" dirty="0">
              <a:solidFill>
                <a:srgbClr val="6600CC"/>
              </a:solidFill>
            </a:endParaRPr>
          </a:p>
          <a:p>
            <a:endParaRPr lang="en-US" sz="1600" dirty="0">
              <a:solidFill>
                <a:srgbClr val="6600CC"/>
              </a:solidFill>
            </a:endParaRPr>
          </a:p>
          <a:p>
            <a:endParaRPr lang="en-US" sz="1800" dirty="0">
              <a:solidFill>
                <a:srgbClr val="6600CC"/>
              </a:solidFill>
            </a:endParaRPr>
          </a:p>
          <a:p>
            <a:endParaRPr lang="en-US" sz="1800" dirty="0">
              <a:solidFill>
                <a:srgbClr val="6600CC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239396" y="3817860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</a:rPr>
              <a:t>   </a:t>
            </a:r>
            <a:r>
              <a:rPr lang="en-US" sz="1800" dirty="0" err="1">
                <a:solidFill>
                  <a:srgbClr val="FF0000"/>
                </a:solidFill>
              </a:rPr>
              <a:t>HungryNerd</a:t>
            </a:r>
            <a:r>
              <a:rPr lang="en-US" sz="1800" dirty="0">
                <a:solidFill>
                  <a:srgbClr val="FF0000"/>
                </a:solidFill>
              </a:rPr>
              <a:t>()</a:t>
            </a:r>
            <a:br>
              <a:rPr lang="en-US" sz="1800" dirty="0">
                <a:solidFill>
                  <a:srgbClr val="FF0000"/>
                </a:solidFill>
              </a:rPr>
            </a:br>
            <a:endParaRPr lang="en-US" sz="1800" dirty="0">
              <a:solidFill>
                <a:srgbClr val="FF0000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187073" y="5109669"/>
            <a:ext cx="2361544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accent5">
                    <a:lumMod val="50000"/>
                  </a:schemeClr>
                </a:solidFill>
              </a:rPr>
              <a:t>private:</a:t>
            </a:r>
          </a:p>
          <a:p>
            <a:r>
              <a:rPr lang="en-US" sz="1800" dirty="0"/>
              <a:t>   Stomach </a:t>
            </a:r>
            <a:r>
              <a:rPr lang="en-US" sz="1800" dirty="0" err="1"/>
              <a:t>myBelly</a:t>
            </a:r>
            <a:r>
              <a:rPr lang="en-US" sz="1800" dirty="0"/>
              <a:t>;</a:t>
            </a:r>
            <a:br>
              <a:rPr lang="en-US" sz="1800" dirty="0"/>
            </a:br>
            <a:r>
              <a:rPr lang="en-US" sz="1800" dirty="0"/>
              <a:t>   Brain       </a:t>
            </a:r>
            <a:r>
              <a:rPr lang="en-US" sz="1800" dirty="0" err="1"/>
              <a:t>myBrain</a:t>
            </a:r>
            <a:r>
              <a:rPr lang="en-US" sz="1800" dirty="0"/>
              <a:t>;</a:t>
            </a:r>
          </a:p>
          <a:p>
            <a:r>
              <a:rPr lang="en-US" sz="1400" dirty="0"/>
              <a:t>};</a:t>
            </a:r>
          </a:p>
        </p:txBody>
      </p:sp>
      <p:sp>
        <p:nvSpPr>
          <p:cNvPr id="37" name="Rectangle 36"/>
          <p:cNvSpPr/>
          <p:nvPr/>
        </p:nvSpPr>
        <p:spPr>
          <a:xfrm>
            <a:off x="237640" y="4032129"/>
            <a:ext cx="4572000" cy="113877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</a:rPr>
              <a:t>   </a:t>
            </a:r>
            <a:r>
              <a:rPr lang="en-US" sz="1400" b="1" dirty="0">
                <a:solidFill>
                  <a:srgbClr val="FF0000"/>
                </a:solidFill>
              </a:rPr>
              <a:t>{</a:t>
            </a:r>
            <a:endParaRPr lang="en-US" sz="1800" b="1" dirty="0">
              <a:solidFill>
                <a:srgbClr val="FF0000"/>
              </a:solidFill>
            </a:endParaRPr>
          </a:p>
          <a:p>
            <a:r>
              <a:rPr lang="en-US" sz="1800" dirty="0">
                <a:solidFill>
                  <a:srgbClr val="FF0000"/>
                </a:solidFill>
              </a:rPr>
              <a:t>       </a:t>
            </a:r>
            <a:r>
              <a:rPr lang="en-US" sz="1800" dirty="0" err="1">
                <a:solidFill>
                  <a:srgbClr val="FF0000"/>
                </a:solidFill>
              </a:rPr>
              <a:t>myBelly.eat</a:t>
            </a:r>
            <a:r>
              <a:rPr lang="en-US" sz="1800" dirty="0">
                <a:solidFill>
                  <a:srgbClr val="FF0000"/>
                </a:solidFill>
              </a:rPr>
              <a:t>();</a:t>
            </a:r>
            <a:br>
              <a:rPr lang="en-US" sz="1800" dirty="0">
                <a:solidFill>
                  <a:srgbClr val="FF0000"/>
                </a:solidFill>
              </a:rPr>
            </a:br>
            <a:r>
              <a:rPr lang="en-US" sz="1800" dirty="0">
                <a:solidFill>
                  <a:srgbClr val="FF0000"/>
                </a:solidFill>
              </a:rPr>
              <a:t>       </a:t>
            </a:r>
            <a:r>
              <a:rPr lang="en-US" sz="1800" dirty="0" err="1">
                <a:solidFill>
                  <a:srgbClr val="FF0000"/>
                </a:solidFill>
              </a:rPr>
              <a:t>myBrain.think</a:t>
            </a:r>
            <a:r>
              <a:rPr lang="en-US" sz="1800" dirty="0">
                <a:solidFill>
                  <a:srgbClr val="FF0000"/>
                </a:solidFill>
              </a:rPr>
              <a:t>();</a:t>
            </a:r>
            <a:br>
              <a:rPr lang="en-US" sz="1800" dirty="0">
                <a:solidFill>
                  <a:srgbClr val="FF0000"/>
                </a:solidFill>
              </a:rPr>
            </a:br>
            <a:r>
              <a:rPr lang="en-US" sz="1400" b="1" dirty="0">
                <a:solidFill>
                  <a:srgbClr val="FF0000"/>
                </a:solidFill>
              </a:rPr>
              <a:t>   }</a:t>
            </a:r>
            <a:endParaRPr lang="en-US" sz="1800" dirty="0">
              <a:solidFill>
                <a:srgbClr val="FF0000"/>
              </a:solidFill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218246" y="-17763"/>
            <a:ext cx="4572000" cy="3607428"/>
            <a:chOff x="218246" y="-17763"/>
            <a:chExt cx="4572000" cy="3607428"/>
          </a:xfrm>
        </p:grpSpPr>
        <p:sp>
          <p:nvSpPr>
            <p:cNvPr id="38" name="Rectangle 37"/>
            <p:cNvSpPr/>
            <p:nvPr/>
          </p:nvSpPr>
          <p:spPr>
            <a:xfrm>
              <a:off x="218246" y="-17763"/>
              <a:ext cx="4572000" cy="1615827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dirty="0"/>
                <a:t>class </a:t>
              </a:r>
              <a:r>
                <a:rPr lang="en-US" dirty="0">
                  <a:solidFill>
                    <a:srgbClr val="6600CC"/>
                  </a:solidFill>
                </a:rPr>
                <a:t>Stomach</a:t>
              </a:r>
              <a:r>
                <a:rPr lang="en-US" sz="1800" dirty="0"/>
                <a:t> </a:t>
              </a:r>
              <a:r>
                <a:rPr lang="en-US" sz="1600" dirty="0"/>
                <a:t>{</a:t>
              </a:r>
              <a:endParaRPr lang="en-US" sz="1200" b="1" dirty="0"/>
            </a:p>
            <a:p>
              <a:r>
                <a:rPr lang="en-US" sz="1600" dirty="0">
                  <a:solidFill>
                    <a:schemeClr val="accent5">
                      <a:lumMod val="50000"/>
                    </a:schemeClr>
                  </a:solidFill>
                </a:rPr>
                <a:t>public:</a:t>
              </a:r>
            </a:p>
            <a:p>
              <a:r>
                <a:rPr lang="en-US" dirty="0"/>
                <a:t>   </a:t>
              </a:r>
              <a:r>
                <a:rPr lang="en-US" dirty="0">
                  <a:solidFill>
                    <a:srgbClr val="FF0000"/>
                  </a:solidFill>
                </a:rPr>
                <a:t>Stomach() { </a:t>
              </a:r>
              <a:r>
                <a:rPr lang="en-US" dirty="0" err="1">
                  <a:solidFill>
                    <a:srgbClr val="FF0000"/>
                  </a:solidFill>
                </a:rPr>
                <a:t>myGas</a:t>
              </a:r>
              <a:r>
                <a:rPr lang="en-US" dirty="0">
                  <a:solidFill>
                    <a:srgbClr val="FF0000"/>
                  </a:solidFill>
                </a:rPr>
                <a:t> = 0; }</a:t>
              </a:r>
              <a:br>
                <a:rPr lang="en-US" dirty="0">
                  <a:solidFill>
                    <a:srgbClr val="FF0000"/>
                  </a:solidFill>
                </a:rPr>
              </a:br>
              <a:r>
                <a:rPr lang="en-US" dirty="0"/>
                <a:t>   void eat()  { </a:t>
              </a:r>
              <a:r>
                <a:rPr lang="en-US" dirty="0" err="1"/>
                <a:t>myGas</a:t>
              </a:r>
              <a:r>
                <a:rPr lang="en-US" dirty="0"/>
                <a:t> ++; }</a:t>
              </a:r>
            </a:p>
            <a:p>
              <a:br>
                <a:rPr lang="en-US" sz="900" b="1" dirty="0"/>
              </a:br>
              <a:r>
                <a:rPr lang="en-US" sz="1400" b="1" dirty="0"/>
                <a:t>};</a:t>
              </a:r>
              <a:endParaRPr lang="en-US" b="1" dirty="0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218246" y="1681450"/>
              <a:ext cx="4572000" cy="1908215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dirty="0"/>
                <a:t>class </a:t>
              </a:r>
              <a:r>
                <a:rPr lang="en-US" dirty="0">
                  <a:solidFill>
                    <a:srgbClr val="6600CC"/>
                  </a:solidFill>
                </a:rPr>
                <a:t>Brain </a:t>
              </a:r>
              <a:r>
                <a:rPr lang="en-US" sz="1600" dirty="0"/>
                <a:t>{</a:t>
              </a:r>
              <a:endParaRPr lang="en-US" sz="1200" dirty="0"/>
            </a:p>
            <a:p>
              <a:r>
                <a:rPr lang="en-US" sz="1600" dirty="0">
                  <a:solidFill>
                    <a:schemeClr val="accent5">
                      <a:lumMod val="50000"/>
                    </a:schemeClr>
                  </a:solidFill>
                </a:rPr>
                <a:t>public:</a:t>
              </a:r>
            </a:p>
            <a:p>
              <a:r>
                <a:rPr lang="en-US" dirty="0">
                  <a:solidFill>
                    <a:srgbClr val="FF0000"/>
                  </a:solidFill>
                </a:rPr>
                <a:t>    Brain()        { </a:t>
              </a:r>
              <a:r>
                <a:rPr lang="en-US" dirty="0" err="1">
                  <a:solidFill>
                    <a:srgbClr val="FF0000"/>
                  </a:solidFill>
                </a:rPr>
                <a:t>myIQ</a:t>
              </a:r>
              <a:r>
                <a:rPr lang="en-US" dirty="0">
                  <a:solidFill>
                    <a:srgbClr val="FF0000"/>
                  </a:solidFill>
                </a:rPr>
                <a:t> = 100; }</a:t>
              </a:r>
            </a:p>
            <a:p>
              <a:r>
                <a:rPr lang="en-US" dirty="0"/>
                <a:t>    void think() { </a:t>
              </a:r>
              <a:r>
                <a:rPr lang="en-US" dirty="0" err="1"/>
                <a:t>myIQ</a:t>
              </a:r>
              <a:r>
                <a:rPr lang="en-US" dirty="0"/>
                <a:t> += 10; }</a:t>
              </a:r>
            </a:p>
            <a:p>
              <a:br>
                <a:rPr lang="en-US" sz="1050" b="1" dirty="0"/>
              </a:br>
              <a:r>
                <a:rPr lang="en-US" sz="1400" b="1" dirty="0"/>
                <a:t>};</a:t>
              </a:r>
              <a:br>
                <a:rPr lang="en-US" sz="1400" b="1" dirty="0"/>
              </a:br>
              <a:endParaRPr lang="en-US" sz="1400" b="1" dirty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6208593" y="4667995"/>
            <a:ext cx="2582319" cy="1192478"/>
            <a:chOff x="6208593" y="4667995"/>
            <a:chExt cx="2582319" cy="1192478"/>
          </a:xfrm>
        </p:grpSpPr>
        <p:sp>
          <p:nvSpPr>
            <p:cNvPr id="15" name="Rectangle 14"/>
            <p:cNvSpPr/>
            <p:nvPr/>
          </p:nvSpPr>
          <p:spPr bwMode="auto">
            <a:xfrm>
              <a:off x="6920548" y="4763972"/>
              <a:ext cx="1870364" cy="1096501"/>
            </a:xfrm>
            <a:prstGeom prst="rect">
              <a:avLst/>
            </a:prstGeom>
            <a:solidFill>
              <a:srgbClr val="7030A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208593" y="4667995"/>
              <a:ext cx="7793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err="1"/>
                <a:t>carey</a:t>
              </a:r>
              <a:endParaRPr lang="en-US" sz="1800" dirty="0"/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6939872" y="4881175"/>
            <a:ext cx="1782172" cy="395850"/>
            <a:chOff x="6939872" y="4881175"/>
            <a:chExt cx="1782172" cy="395850"/>
          </a:xfrm>
        </p:grpSpPr>
        <p:sp>
          <p:nvSpPr>
            <p:cNvPr id="48" name="Rectangle 47"/>
            <p:cNvSpPr/>
            <p:nvPr/>
          </p:nvSpPr>
          <p:spPr bwMode="auto">
            <a:xfrm>
              <a:off x="7786862" y="4881175"/>
              <a:ext cx="935182" cy="395850"/>
            </a:xfrm>
            <a:prstGeom prst="rect">
              <a:avLst/>
            </a:prstGeom>
            <a:solidFill>
              <a:srgbClr val="FDC7FD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6939872" y="4881175"/>
              <a:ext cx="91242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>
                  <a:solidFill>
                    <a:schemeClr val="bg1"/>
                  </a:solidFill>
                </a:rPr>
                <a:t>myBelly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6884064" y="5408643"/>
            <a:ext cx="1823736" cy="395850"/>
            <a:chOff x="6898308" y="4881175"/>
            <a:chExt cx="1823736" cy="395850"/>
          </a:xfrm>
        </p:grpSpPr>
        <p:sp>
          <p:nvSpPr>
            <p:cNvPr id="52" name="Rectangle 51"/>
            <p:cNvSpPr/>
            <p:nvPr/>
          </p:nvSpPr>
          <p:spPr bwMode="auto">
            <a:xfrm>
              <a:off x="7786862" y="4881175"/>
              <a:ext cx="935182" cy="395850"/>
            </a:xfrm>
            <a:prstGeom prst="rect">
              <a:avLst/>
            </a:prstGeom>
            <a:solidFill>
              <a:srgbClr val="FDC7FD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6898308" y="4881175"/>
              <a:ext cx="95090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>
                  <a:solidFill>
                    <a:schemeClr val="bg1"/>
                  </a:solidFill>
                </a:rPr>
                <a:t>myBrain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7725715" y="4911744"/>
            <a:ext cx="982085" cy="318168"/>
            <a:chOff x="10271502" y="5690485"/>
            <a:chExt cx="982085" cy="318168"/>
          </a:xfrm>
        </p:grpSpPr>
        <p:sp>
          <p:nvSpPr>
            <p:cNvPr id="73" name="Rectangle 72"/>
            <p:cNvSpPr/>
            <p:nvPr/>
          </p:nvSpPr>
          <p:spPr bwMode="auto">
            <a:xfrm>
              <a:off x="10924916" y="5690485"/>
              <a:ext cx="328671" cy="307985"/>
            </a:xfrm>
            <a:prstGeom prst="rect">
              <a:avLst/>
            </a:prstGeom>
            <a:solidFill>
              <a:srgbClr val="97FFE4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-2500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10271502" y="5700876"/>
              <a:ext cx="7184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>
                  <a:solidFill>
                    <a:schemeClr val="accent1">
                      <a:lumMod val="50000"/>
                    </a:schemeClr>
                  </a:solidFill>
                </a:rPr>
                <a:t>myGas</a:t>
              </a:r>
              <a:endParaRPr lang="en-US" sz="1600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</p:grpSp>
      <p:grpSp>
        <p:nvGrpSpPr>
          <p:cNvPr id="79" name="Group 78"/>
          <p:cNvGrpSpPr/>
          <p:nvPr/>
        </p:nvGrpSpPr>
        <p:grpSpPr>
          <a:xfrm>
            <a:off x="7706203" y="5414014"/>
            <a:ext cx="982085" cy="369783"/>
            <a:chOff x="7725715" y="4860129"/>
            <a:chExt cx="982085" cy="369783"/>
          </a:xfrm>
        </p:grpSpPr>
        <p:grpSp>
          <p:nvGrpSpPr>
            <p:cNvPr id="80" name="Group 79"/>
            <p:cNvGrpSpPr/>
            <p:nvPr/>
          </p:nvGrpSpPr>
          <p:grpSpPr>
            <a:xfrm>
              <a:off x="7725715" y="4911744"/>
              <a:ext cx="982085" cy="318168"/>
              <a:chOff x="10271502" y="5690485"/>
              <a:chExt cx="982085" cy="318168"/>
            </a:xfrm>
          </p:grpSpPr>
          <p:sp>
            <p:nvSpPr>
              <p:cNvPr id="82" name="Rectangle 81"/>
              <p:cNvSpPr/>
              <p:nvPr/>
            </p:nvSpPr>
            <p:spPr bwMode="auto">
              <a:xfrm>
                <a:off x="10924916" y="5690485"/>
                <a:ext cx="328671" cy="307985"/>
              </a:xfrm>
              <a:prstGeom prst="rect">
                <a:avLst/>
              </a:prstGeom>
              <a:solidFill>
                <a:srgbClr val="97FFE4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-25000" dirty="0">
                  <a:ln>
                    <a:noFill/>
                  </a:ln>
                  <a:solidFill>
                    <a:schemeClr val="tx1"/>
                  </a:solidFill>
                  <a:effectLst/>
                  <a:latin typeface="Comic Sans MS" pitchFamily="66" charset="0"/>
                  <a:cs typeface="Times New Roman" pitchFamily="18" charset="0"/>
                </a:endParaRPr>
              </a:p>
            </p:txBody>
          </p:sp>
          <p:sp>
            <p:nvSpPr>
              <p:cNvPr id="83" name="TextBox 82"/>
              <p:cNvSpPr txBox="1"/>
              <p:nvPr/>
            </p:nvSpPr>
            <p:spPr>
              <a:xfrm>
                <a:off x="10271502" y="5700876"/>
                <a:ext cx="67197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err="1">
                    <a:solidFill>
                      <a:schemeClr val="accent1">
                        <a:lumMod val="50000"/>
                      </a:schemeClr>
                    </a:solidFill>
                  </a:rPr>
                  <a:t>myIQ</a:t>
                </a:r>
                <a:endParaRPr lang="en-US" sz="1600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</p:grpSp>
        <p:sp>
          <p:nvSpPr>
            <p:cNvPr id="81" name="Rectangle 80"/>
            <p:cNvSpPr/>
            <p:nvPr/>
          </p:nvSpPr>
          <p:spPr>
            <a:xfrm>
              <a:off x="8283855" y="4860129"/>
              <a:ext cx="18473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en-US" sz="2400" baseline="-25000" dirty="0"/>
            </a:p>
          </p:txBody>
        </p:sp>
      </p:grpSp>
      <p:sp>
        <p:nvSpPr>
          <p:cNvPr id="90" name="Rectangle 89"/>
          <p:cNvSpPr/>
          <p:nvPr/>
        </p:nvSpPr>
        <p:spPr>
          <a:xfrm>
            <a:off x="8387765" y="4797783"/>
            <a:ext cx="256802" cy="3795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aseline="-25000" dirty="0"/>
              <a:t> </a:t>
            </a:r>
          </a:p>
        </p:txBody>
      </p:sp>
      <p:sp>
        <p:nvSpPr>
          <p:cNvPr id="17" name="Rectangle 16"/>
          <p:cNvSpPr/>
          <p:nvPr/>
        </p:nvSpPr>
        <p:spPr>
          <a:xfrm>
            <a:off x="8287682" y="5307476"/>
            <a:ext cx="240772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baseline="-25000" dirty="0"/>
              <a:t> </a:t>
            </a:r>
            <a:endParaRPr lang="en-US" sz="2200" dirty="0"/>
          </a:p>
        </p:txBody>
      </p:sp>
      <p:sp>
        <p:nvSpPr>
          <p:cNvPr id="91" name="Rectangle 90"/>
          <p:cNvSpPr/>
          <p:nvPr/>
        </p:nvSpPr>
        <p:spPr>
          <a:xfrm>
            <a:off x="8410397" y="4693522"/>
            <a:ext cx="29206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aseline="-25000" dirty="0">
                <a:solidFill>
                  <a:srgbClr val="FF0000"/>
                </a:solidFill>
              </a:rPr>
              <a:t>1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96" name="Rectangle 95"/>
          <p:cNvSpPr/>
          <p:nvPr/>
        </p:nvSpPr>
        <p:spPr>
          <a:xfrm>
            <a:off x="8271985" y="5288466"/>
            <a:ext cx="4956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aseline="-25000" dirty="0">
                <a:solidFill>
                  <a:srgbClr val="FF0000"/>
                </a:solidFill>
              </a:rPr>
              <a:t>110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58042" y="2720531"/>
            <a:ext cx="43473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 …</a:t>
            </a:r>
            <a:endParaRPr lang="en-US" dirty="0"/>
          </a:p>
        </p:txBody>
      </p:sp>
      <p:sp>
        <p:nvSpPr>
          <p:cNvPr id="99" name="Rectangle 98"/>
          <p:cNvSpPr/>
          <p:nvPr/>
        </p:nvSpPr>
        <p:spPr>
          <a:xfrm>
            <a:off x="364523" y="1037952"/>
            <a:ext cx="43473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 …</a:t>
            </a:r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444559" y="1128262"/>
            <a:ext cx="4169006" cy="400110"/>
            <a:chOff x="496514" y="392303"/>
            <a:chExt cx="4169006" cy="400110"/>
          </a:xfrm>
        </p:grpSpPr>
        <p:sp>
          <p:nvSpPr>
            <p:cNvPr id="7" name="Rectangle 6"/>
            <p:cNvSpPr/>
            <p:nvPr/>
          </p:nvSpPr>
          <p:spPr bwMode="auto">
            <a:xfrm>
              <a:off x="582734" y="447232"/>
              <a:ext cx="4082786" cy="316287"/>
            </a:xfrm>
            <a:prstGeom prst="rect">
              <a:avLst/>
            </a:prstGeom>
            <a:solidFill>
              <a:srgbClr val="FFFF99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96514" y="392303"/>
              <a:ext cx="40962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2">
                      <a:lumMod val="75000"/>
                    </a:schemeClr>
                  </a:solidFill>
                </a:rPr>
                <a:t>~Stomach() { </a:t>
              </a:r>
              <a:r>
                <a:rPr lang="en-US" dirty="0" err="1">
                  <a:solidFill>
                    <a:schemeClr val="accent2">
                      <a:lumMod val="75000"/>
                    </a:schemeClr>
                  </a:solidFill>
                </a:rPr>
                <a:t>cout</a:t>
              </a:r>
              <a:r>
                <a:rPr lang="en-US" dirty="0">
                  <a:solidFill>
                    <a:schemeClr val="accent2">
                      <a:lumMod val="75000"/>
                    </a:schemeClr>
                  </a:solidFill>
                </a:rPr>
                <a:t> &lt;&lt; “Fart!\n”; }</a:t>
              </a:r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472986" y="2832268"/>
            <a:ext cx="4286087" cy="388035"/>
            <a:chOff x="472986" y="392303"/>
            <a:chExt cx="4286087" cy="712445"/>
          </a:xfrm>
        </p:grpSpPr>
        <p:sp>
          <p:nvSpPr>
            <p:cNvPr id="70" name="Rectangle 69"/>
            <p:cNvSpPr/>
            <p:nvPr/>
          </p:nvSpPr>
          <p:spPr bwMode="auto">
            <a:xfrm>
              <a:off x="472986" y="496966"/>
              <a:ext cx="4286087" cy="607782"/>
            </a:xfrm>
            <a:prstGeom prst="rect">
              <a:avLst/>
            </a:prstGeom>
            <a:solidFill>
              <a:srgbClr val="FFFF99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496514" y="392303"/>
              <a:ext cx="40962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2">
                      <a:lumMod val="75000"/>
                    </a:schemeClr>
                  </a:solidFill>
                </a:rPr>
                <a:t>~Brain() { </a:t>
              </a:r>
              <a:r>
                <a:rPr lang="en-US" dirty="0" err="1">
                  <a:solidFill>
                    <a:schemeClr val="accent2">
                      <a:lumMod val="75000"/>
                    </a:schemeClr>
                  </a:solidFill>
                </a:rPr>
                <a:t>cout</a:t>
              </a:r>
              <a:r>
                <a:rPr lang="en-US" dirty="0">
                  <a:solidFill>
                    <a:schemeClr val="accent2">
                      <a:lumMod val="75000"/>
                    </a:schemeClr>
                  </a:solidFill>
                </a:rPr>
                <a:t> &lt;&lt; “Argh!\n”; }</a:t>
              </a:r>
            </a:p>
          </p:txBody>
        </p:sp>
      </p:grpSp>
      <p:grpSp>
        <p:nvGrpSpPr>
          <p:cNvPr id="72" name="Group 71"/>
          <p:cNvGrpSpPr/>
          <p:nvPr/>
        </p:nvGrpSpPr>
        <p:grpSpPr>
          <a:xfrm>
            <a:off x="422574" y="3809698"/>
            <a:ext cx="4383477" cy="1416609"/>
            <a:chOff x="370283" y="349902"/>
            <a:chExt cx="4096268" cy="1416609"/>
          </a:xfrm>
        </p:grpSpPr>
        <p:sp>
          <p:nvSpPr>
            <p:cNvPr id="77" name="Rectangle 76"/>
            <p:cNvSpPr/>
            <p:nvPr/>
          </p:nvSpPr>
          <p:spPr bwMode="auto">
            <a:xfrm>
              <a:off x="458042" y="349902"/>
              <a:ext cx="4008509" cy="1407044"/>
            </a:xfrm>
            <a:prstGeom prst="rect">
              <a:avLst/>
            </a:prstGeom>
            <a:solidFill>
              <a:srgbClr val="FFFF99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370283" y="350739"/>
              <a:ext cx="4096268" cy="14157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2">
                      <a:lumMod val="75000"/>
                    </a:schemeClr>
                  </a:solidFill>
                </a:rPr>
                <a:t>~</a:t>
              </a:r>
              <a:r>
                <a:rPr lang="en-US" dirty="0" err="1">
                  <a:solidFill>
                    <a:schemeClr val="accent2">
                      <a:lumMod val="75000"/>
                    </a:schemeClr>
                  </a:solidFill>
                </a:rPr>
                <a:t>HungryNerd</a:t>
              </a:r>
              <a:r>
                <a:rPr lang="en-US" dirty="0">
                  <a:solidFill>
                    <a:schemeClr val="accent2">
                      <a:lumMod val="75000"/>
                    </a:schemeClr>
                  </a:solidFill>
                </a:rPr>
                <a:t>() </a:t>
              </a:r>
              <a:br>
                <a:rPr lang="en-US" dirty="0">
                  <a:solidFill>
                    <a:schemeClr val="accent2">
                      <a:lumMod val="75000"/>
                    </a:schemeClr>
                  </a:solidFill>
                </a:rPr>
              </a:br>
              <a:r>
                <a:rPr lang="en-US" sz="1200" b="1" dirty="0">
                  <a:solidFill>
                    <a:schemeClr val="accent2">
                      <a:lumMod val="75000"/>
                    </a:schemeClr>
                  </a:solidFill>
                </a:rPr>
                <a:t>{ </a:t>
              </a:r>
              <a:br>
                <a:rPr lang="en-US" b="1" dirty="0">
                  <a:solidFill>
                    <a:schemeClr val="accent2">
                      <a:lumMod val="75000"/>
                    </a:schemeClr>
                  </a:solidFill>
                </a:rPr>
              </a:br>
              <a:r>
                <a:rPr lang="en-US" dirty="0">
                  <a:solidFill>
                    <a:schemeClr val="accent2">
                      <a:lumMod val="75000"/>
                    </a:schemeClr>
                  </a:solidFill>
                </a:rPr>
                <a:t>   </a:t>
              </a:r>
              <a:r>
                <a:rPr lang="en-US" dirty="0" err="1">
                  <a:solidFill>
                    <a:schemeClr val="accent2">
                      <a:lumMod val="75000"/>
                    </a:schemeClr>
                  </a:solidFill>
                </a:rPr>
                <a:t>myBelly.eat</a:t>
              </a:r>
              <a:r>
                <a:rPr lang="en-US" dirty="0">
                  <a:solidFill>
                    <a:schemeClr val="accent2">
                      <a:lumMod val="75000"/>
                    </a:schemeClr>
                  </a:solidFill>
                </a:rPr>
                <a:t>();      // last meal</a:t>
              </a:r>
            </a:p>
            <a:p>
              <a:r>
                <a:rPr lang="en-US" dirty="0">
                  <a:solidFill>
                    <a:schemeClr val="accent2">
                      <a:lumMod val="75000"/>
                    </a:schemeClr>
                  </a:solidFill>
                </a:rPr>
                <a:t>   </a:t>
              </a:r>
              <a:r>
                <a:rPr lang="en-US" dirty="0" err="1">
                  <a:solidFill>
                    <a:schemeClr val="accent2">
                      <a:lumMod val="75000"/>
                    </a:schemeClr>
                  </a:solidFill>
                </a:rPr>
                <a:t>myBrain.think</a:t>
              </a:r>
              <a:r>
                <a:rPr lang="en-US" dirty="0">
                  <a:solidFill>
                    <a:schemeClr val="accent2">
                      <a:lumMod val="75000"/>
                    </a:schemeClr>
                  </a:solidFill>
                </a:rPr>
                <a:t>();  // last thought</a:t>
              </a:r>
              <a:br>
                <a:rPr lang="en-US" dirty="0">
                  <a:solidFill>
                    <a:schemeClr val="accent2">
                      <a:lumMod val="75000"/>
                    </a:schemeClr>
                  </a:solidFill>
                </a:rPr>
              </a:br>
              <a:r>
                <a:rPr lang="en-US" sz="1400" b="1" dirty="0">
                  <a:solidFill>
                    <a:schemeClr val="accent2">
                      <a:lumMod val="75000"/>
                    </a:schemeClr>
                  </a:solidFill>
                </a:rPr>
                <a:t>}</a:t>
              </a:r>
            </a:p>
          </p:txBody>
        </p:sp>
      </p:grpSp>
      <p:sp>
        <p:nvSpPr>
          <p:cNvPr id="101" name="Line 72"/>
          <p:cNvSpPr>
            <a:spLocks noChangeShapeType="1"/>
          </p:cNvSpPr>
          <p:nvPr/>
        </p:nvSpPr>
        <p:spPr bwMode="auto">
          <a:xfrm>
            <a:off x="212852" y="3998461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4" name="Rectangle 53"/>
          <p:cNvSpPr/>
          <p:nvPr/>
        </p:nvSpPr>
        <p:spPr bwMode="auto">
          <a:xfrm>
            <a:off x="462794" y="5196135"/>
            <a:ext cx="3298713" cy="541098"/>
          </a:xfrm>
          <a:prstGeom prst="rect">
            <a:avLst/>
          </a:prstGeom>
          <a:solidFill>
            <a:srgbClr val="F1ABA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1388627" y="5970653"/>
            <a:ext cx="10021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 err="1">
                <a:solidFill>
                  <a:srgbClr val="6600CC"/>
                </a:solidFill>
              </a:rPr>
              <a:t>myBelly</a:t>
            </a:r>
            <a:endParaRPr lang="en-US" sz="1800" dirty="0">
              <a:solidFill>
                <a:srgbClr val="6600CC"/>
              </a:solidFill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1416335" y="6247745"/>
            <a:ext cx="10438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 err="1">
                <a:solidFill>
                  <a:srgbClr val="6600CC"/>
                </a:solidFill>
              </a:rPr>
              <a:t>myBrain</a:t>
            </a:r>
            <a:endParaRPr lang="en-US" sz="1800" dirty="0">
              <a:solidFill>
                <a:srgbClr val="6600CC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518511" y="5169734"/>
            <a:ext cx="30283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Call              ‘s destructor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525437" y="5426044"/>
            <a:ext cx="2930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Call              ‘s destructor</a:t>
            </a:r>
          </a:p>
        </p:txBody>
      </p:sp>
      <p:sp>
        <p:nvSpPr>
          <p:cNvPr id="61" name="Line 72"/>
          <p:cNvSpPr>
            <a:spLocks noChangeShapeType="1"/>
          </p:cNvSpPr>
          <p:nvPr/>
        </p:nvSpPr>
        <p:spPr bwMode="auto">
          <a:xfrm>
            <a:off x="398773" y="4510484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2" name="Line 72"/>
          <p:cNvSpPr>
            <a:spLocks noChangeShapeType="1"/>
          </p:cNvSpPr>
          <p:nvPr/>
        </p:nvSpPr>
        <p:spPr bwMode="auto">
          <a:xfrm>
            <a:off x="239396" y="1051718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3" name="Rectangle 62"/>
          <p:cNvSpPr/>
          <p:nvPr/>
        </p:nvSpPr>
        <p:spPr>
          <a:xfrm>
            <a:off x="8386525" y="4691684"/>
            <a:ext cx="33054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aseline="-25000" dirty="0">
                <a:solidFill>
                  <a:srgbClr val="7030A0"/>
                </a:solidFill>
              </a:rPr>
              <a:t>2</a:t>
            </a:r>
            <a:endParaRPr lang="en-US" sz="2800" dirty="0">
              <a:solidFill>
                <a:srgbClr val="7030A0"/>
              </a:solidFill>
            </a:endParaRPr>
          </a:p>
        </p:txBody>
      </p:sp>
      <p:sp>
        <p:nvSpPr>
          <p:cNvPr id="64" name="Line 72"/>
          <p:cNvSpPr>
            <a:spLocks noChangeShapeType="1"/>
          </p:cNvSpPr>
          <p:nvPr/>
        </p:nvSpPr>
        <p:spPr bwMode="auto">
          <a:xfrm>
            <a:off x="407952" y="4817122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5" name="Line 72"/>
          <p:cNvSpPr>
            <a:spLocks noChangeShapeType="1"/>
          </p:cNvSpPr>
          <p:nvPr/>
        </p:nvSpPr>
        <p:spPr bwMode="auto">
          <a:xfrm>
            <a:off x="277090" y="2731548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8271114" y="5282613"/>
            <a:ext cx="52770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aseline="-25000" dirty="0">
                <a:solidFill>
                  <a:srgbClr val="7030A0"/>
                </a:solidFill>
              </a:rPr>
              <a:t>120</a:t>
            </a:r>
            <a:endParaRPr lang="en-US" sz="2400" dirty="0">
              <a:solidFill>
                <a:srgbClr val="7030A0"/>
              </a:solidFill>
            </a:endParaRPr>
          </a:p>
        </p:txBody>
      </p:sp>
      <p:sp>
        <p:nvSpPr>
          <p:cNvPr id="67" name="Line 72"/>
          <p:cNvSpPr>
            <a:spLocks noChangeShapeType="1"/>
          </p:cNvSpPr>
          <p:nvPr/>
        </p:nvSpPr>
        <p:spPr bwMode="auto">
          <a:xfrm>
            <a:off x="228600" y="5072486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" name="Line 72"/>
          <p:cNvSpPr>
            <a:spLocks noChangeShapeType="1"/>
          </p:cNvSpPr>
          <p:nvPr/>
        </p:nvSpPr>
        <p:spPr bwMode="auto">
          <a:xfrm>
            <a:off x="310394" y="5337147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6" name="TextBox 75"/>
          <p:cNvSpPr txBox="1"/>
          <p:nvPr/>
        </p:nvSpPr>
        <p:spPr>
          <a:xfrm>
            <a:off x="4801535" y="1951188"/>
            <a:ext cx="435599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Then, after the outer destructor runs, it calls the destructors of the inner objects </a:t>
            </a:r>
            <a:r>
              <a:rPr lang="en-US" sz="1500" dirty="0">
                <a:solidFill>
                  <a:srgbClr val="FF0000"/>
                </a:solidFill>
              </a:rPr>
              <a:t>(in reverse order of construction)</a:t>
            </a:r>
            <a:r>
              <a:rPr lang="en-US" dirty="0"/>
              <a:t>.</a:t>
            </a:r>
          </a:p>
        </p:txBody>
      </p:sp>
      <p:sp>
        <p:nvSpPr>
          <p:cNvPr id="78" name="Line 72"/>
          <p:cNvSpPr>
            <a:spLocks noChangeShapeType="1"/>
          </p:cNvSpPr>
          <p:nvPr/>
        </p:nvSpPr>
        <p:spPr bwMode="auto">
          <a:xfrm>
            <a:off x="276601" y="3015561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5096000" y="3917615"/>
            <a:ext cx="8402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Argh!</a:t>
            </a:r>
          </a:p>
        </p:txBody>
      </p:sp>
      <p:sp>
        <p:nvSpPr>
          <p:cNvPr id="85" name="Line 72"/>
          <p:cNvSpPr>
            <a:spLocks noChangeShapeType="1"/>
          </p:cNvSpPr>
          <p:nvPr/>
        </p:nvSpPr>
        <p:spPr bwMode="auto">
          <a:xfrm flipH="1">
            <a:off x="4000748" y="2646574"/>
            <a:ext cx="241288" cy="253716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7" name="Line 72"/>
          <p:cNvSpPr>
            <a:spLocks noChangeShapeType="1"/>
          </p:cNvSpPr>
          <p:nvPr/>
        </p:nvSpPr>
        <p:spPr bwMode="auto">
          <a:xfrm>
            <a:off x="297539" y="5599717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9" name="Line 72"/>
          <p:cNvSpPr>
            <a:spLocks noChangeShapeType="1"/>
          </p:cNvSpPr>
          <p:nvPr/>
        </p:nvSpPr>
        <p:spPr bwMode="auto">
          <a:xfrm flipH="1">
            <a:off x="4323740" y="929475"/>
            <a:ext cx="241288" cy="253716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2" name="Line 72"/>
          <p:cNvSpPr>
            <a:spLocks noChangeShapeType="1"/>
          </p:cNvSpPr>
          <p:nvPr/>
        </p:nvSpPr>
        <p:spPr bwMode="auto">
          <a:xfrm>
            <a:off x="226375" y="1317300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4" name="TextBox 93"/>
          <p:cNvSpPr txBox="1"/>
          <p:nvPr/>
        </p:nvSpPr>
        <p:spPr>
          <a:xfrm>
            <a:off x="5116196" y="4224253"/>
            <a:ext cx="7761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Fart!</a:t>
            </a:r>
          </a:p>
        </p:txBody>
      </p:sp>
      <p:sp>
        <p:nvSpPr>
          <p:cNvPr id="95" name="Line 72"/>
          <p:cNvSpPr>
            <a:spLocks noChangeShapeType="1"/>
          </p:cNvSpPr>
          <p:nvPr/>
        </p:nvSpPr>
        <p:spPr bwMode="auto">
          <a:xfrm>
            <a:off x="191714" y="5738363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7" name="TextBox 96"/>
          <p:cNvSpPr txBox="1"/>
          <p:nvPr/>
        </p:nvSpPr>
        <p:spPr>
          <a:xfrm>
            <a:off x="4895094" y="2931199"/>
            <a:ext cx="42731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Finally, after all embedded objects have been destructed, the outer object’s memory is freed.</a:t>
            </a:r>
          </a:p>
        </p:txBody>
      </p:sp>
      <p:sp>
        <p:nvSpPr>
          <p:cNvPr id="105" name="TextBox 104"/>
          <p:cNvSpPr txBox="1"/>
          <p:nvPr/>
        </p:nvSpPr>
        <p:spPr>
          <a:xfrm>
            <a:off x="4817270" y="1499478"/>
            <a:ext cx="4273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So the outer destructor runs first.</a:t>
            </a:r>
          </a:p>
        </p:txBody>
      </p:sp>
      <p:sp>
        <p:nvSpPr>
          <p:cNvPr id="106" name="TextBox 105"/>
          <p:cNvSpPr txBox="1"/>
          <p:nvPr/>
        </p:nvSpPr>
        <p:spPr>
          <a:xfrm>
            <a:off x="4821469" y="3884114"/>
            <a:ext cx="42731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And of course, if an embedded object has its own embedded object(s), this process is repeated.</a:t>
            </a:r>
          </a:p>
        </p:txBody>
      </p:sp>
    </p:spTree>
    <p:extLst>
      <p:ext uri="{BB962C8B-B14F-4D97-AF65-F5344CB8AC3E}">
        <p14:creationId xmlns:p14="http://schemas.microsoft.com/office/powerpoint/2010/main" val="38386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4.07407E-6 L 8.33333E-7 0.09097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53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2.96296E-6 L -0.04965 -0.15833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83" y="-79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-3.7037E-6 L -0.04202 -0.08032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01" y="-40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1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5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>
                      <p:stCondLst>
                        <p:cond delay="indefinite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>
                      <p:stCondLst>
                        <p:cond delay="indefinite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9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>
                      <p:stCondLst>
                        <p:cond delay="indefinite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8" fill="hold">
                      <p:stCondLst>
                        <p:cond delay="indefinite"/>
                      </p:stCondLst>
                      <p:childTnLst>
                        <p:par>
                          <p:cTn id="209" fill="hold">
                            <p:stCondLst>
                              <p:cond delay="0"/>
                            </p:stCondLst>
                            <p:childTnLst>
                              <p:par>
                                <p:cTn id="21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2" fill="hold">
                      <p:stCondLst>
                        <p:cond delay="indefinite"/>
                      </p:stCondLst>
                      <p:childTnLst>
                        <p:par>
                          <p:cTn id="213" fill="hold">
                            <p:stCondLst>
                              <p:cond delay="0"/>
                            </p:stCondLst>
                            <p:childTnLst>
                              <p:par>
                                <p:cTn id="21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8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0" fill="hold">
                      <p:stCondLst>
                        <p:cond delay="indefinite"/>
                      </p:stCondLst>
                      <p:childTnLst>
                        <p:par>
                          <p:cTn id="221" fill="hold">
                            <p:stCondLst>
                              <p:cond delay="0"/>
                            </p:stCondLst>
                            <p:childTnLst>
                              <p:par>
                                <p:cTn id="2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3" grpId="0"/>
      <p:bldP spid="35" grpId="0"/>
      <p:bldP spid="90" grpId="0"/>
      <p:bldP spid="17" grpId="0"/>
      <p:bldP spid="91" grpId="0"/>
      <p:bldP spid="91" grpId="1"/>
      <p:bldP spid="96" grpId="0"/>
      <p:bldP spid="96" grpId="1"/>
      <p:bldP spid="101" grpId="0" animBg="1"/>
      <p:bldP spid="54" grpId="0" animBg="1"/>
      <p:bldP spid="55" grpId="0"/>
      <p:bldP spid="55" grpId="1"/>
      <p:bldP spid="56" grpId="0"/>
      <p:bldP spid="56" grpId="1"/>
      <p:bldP spid="57" grpId="0"/>
      <p:bldP spid="58" grpId="0"/>
      <p:bldP spid="61" grpId="0" animBg="1"/>
      <p:bldP spid="61" grpId="1" animBg="1"/>
      <p:bldP spid="62" grpId="0" animBg="1"/>
      <p:bldP spid="62" grpId="1" animBg="1"/>
      <p:bldP spid="63" grpId="0"/>
      <p:bldP spid="63" grpId="1"/>
      <p:bldP spid="64" grpId="0" animBg="1"/>
      <p:bldP spid="64" grpId="1" animBg="1"/>
      <p:bldP spid="65" grpId="0" animBg="1"/>
      <p:bldP spid="65" grpId="1" animBg="1"/>
      <p:bldP spid="66" grpId="0"/>
      <p:bldP spid="66" grpId="1"/>
      <p:bldP spid="67" grpId="0" animBg="1"/>
      <p:bldP spid="67" grpId="1" animBg="1"/>
      <p:bldP spid="68" grpId="0" animBg="1"/>
      <p:bldP spid="68" grpId="1" animBg="1"/>
      <p:bldP spid="76" grpId="0"/>
      <p:bldP spid="78" grpId="0" animBg="1"/>
      <p:bldP spid="78" grpId="1" animBg="1"/>
      <p:bldP spid="2" grpId="0"/>
      <p:bldP spid="2" grpId="1"/>
      <p:bldP spid="85" grpId="0" animBg="1"/>
      <p:bldP spid="85" grpId="1" animBg="1"/>
      <p:bldP spid="87" grpId="0" animBg="1"/>
      <p:bldP spid="87" grpId="1" animBg="1"/>
      <p:bldP spid="89" grpId="0" animBg="1"/>
      <p:bldP spid="89" grpId="1" animBg="1"/>
      <p:bldP spid="92" grpId="0" animBg="1"/>
      <p:bldP spid="92" grpId="1" animBg="1"/>
      <p:bldP spid="94" grpId="0"/>
      <p:bldP spid="94" grpId="1"/>
      <p:bldP spid="95" grpId="0" animBg="1"/>
      <p:bldP spid="95" grpId="1" animBg="1"/>
      <p:bldP spid="97" grpId="0"/>
      <p:bldP spid="105" grpId="0"/>
      <p:bldP spid="10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 Box 3"/>
          <p:cNvSpPr txBox="1">
            <a:spLocks noChangeArrowheads="1"/>
          </p:cNvSpPr>
          <p:nvPr/>
        </p:nvSpPr>
        <p:spPr bwMode="auto">
          <a:xfrm>
            <a:off x="5562601" y="5537343"/>
            <a:ext cx="3561943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chemeClr val="tx2"/>
                </a:solidFill>
              </a:rPr>
              <a:t>And it ensures that when your outer object goes away, its </a:t>
            </a:r>
            <a:r>
              <a:rPr lang="en-US" sz="1800" dirty="0">
                <a:solidFill>
                  <a:srgbClr val="FF0000"/>
                </a:solidFill>
              </a:rPr>
              <a:t>embedded object variables </a:t>
            </a:r>
            <a:r>
              <a:rPr lang="en-US" sz="1800" dirty="0">
                <a:solidFill>
                  <a:schemeClr val="tx2"/>
                </a:solidFill>
              </a:rPr>
              <a:t>will be </a:t>
            </a:r>
            <a:r>
              <a:rPr lang="en-US" sz="1800" dirty="0">
                <a:solidFill>
                  <a:srgbClr val="FF0000"/>
                </a:solidFill>
              </a:rPr>
              <a:t>destructed</a:t>
            </a:r>
            <a:r>
              <a:rPr lang="en-US" sz="1800" dirty="0">
                <a:solidFill>
                  <a:schemeClr val="tx2"/>
                </a:solidFill>
              </a:rPr>
              <a:t> too!</a:t>
            </a:r>
          </a:p>
        </p:txBody>
      </p:sp>
      <p:sp>
        <p:nvSpPr>
          <p:cNvPr id="11571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-207176"/>
            <a:ext cx="8166370" cy="1143000"/>
          </a:xfrm>
        </p:spPr>
        <p:txBody>
          <a:bodyPr/>
          <a:lstStyle/>
          <a:p>
            <a:r>
              <a:rPr lang="en-US" sz="2400" dirty="0"/>
              <a:t>Back to Auto-generated Constructors and Destructors</a:t>
            </a:r>
          </a:p>
        </p:txBody>
      </p:sp>
      <p:sp>
        <p:nvSpPr>
          <p:cNvPr id="115715" name="Text Box 3"/>
          <p:cNvSpPr txBox="1">
            <a:spLocks noChangeArrowheads="1"/>
          </p:cNvSpPr>
          <p:nvPr/>
        </p:nvSpPr>
        <p:spPr bwMode="auto">
          <a:xfrm>
            <a:off x="5642044" y="997726"/>
            <a:ext cx="3501956" cy="12618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1900" dirty="0">
                <a:solidFill>
                  <a:schemeClr val="tx2"/>
                </a:solidFill>
              </a:rPr>
              <a:t>So why does C++ auto-generate constructors and destructors for your classes if you don’t define your own?</a:t>
            </a:r>
          </a:p>
        </p:txBody>
      </p:sp>
      <p:sp>
        <p:nvSpPr>
          <p:cNvPr id="115727" name="Rectangle 15"/>
          <p:cNvSpPr>
            <a:spLocks noChangeArrowheads="1"/>
          </p:cNvSpPr>
          <p:nvPr/>
        </p:nvSpPr>
        <p:spPr bwMode="auto">
          <a:xfrm>
            <a:off x="123825" y="823495"/>
            <a:ext cx="5450124" cy="5978358"/>
          </a:xfrm>
          <a:prstGeom prst="rect">
            <a:avLst/>
          </a:prstGeom>
          <a:solidFill>
            <a:srgbClr val="FFFF99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HungryNerd</a:t>
            </a:r>
            <a:endParaRPr lang="en-US" sz="1200" dirty="0"/>
          </a:p>
          <a:p>
            <a:pPr eaLnBrk="0" hangingPunct="0">
              <a:tabLst>
                <a:tab pos="228600" algn="l"/>
              </a:tabLst>
            </a:pPr>
            <a:r>
              <a:rPr lang="en-US" sz="1400" b="1" dirty="0">
                <a:latin typeface="Courier New" pitchFamily="49" charset="0"/>
                <a:cs typeface="Courier New" pitchFamily="49" charset="0"/>
              </a:rPr>
              <a:t>{</a:t>
            </a:r>
            <a:endParaRPr lang="en-US" sz="1050" dirty="0"/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public:</a:t>
            </a:r>
            <a:endParaRPr lang="en-US" sz="1200" dirty="0"/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</a:t>
            </a: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286967" y="1661056"/>
            <a:ext cx="5184837" cy="152762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7" name="Rectangle 17"/>
          <p:cNvSpPr>
            <a:spLocks noChangeArrowheads="1"/>
          </p:cNvSpPr>
          <p:nvPr/>
        </p:nvSpPr>
        <p:spPr bwMode="auto">
          <a:xfrm>
            <a:off x="286967" y="1637201"/>
            <a:ext cx="575066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b="1" dirty="0" err="1">
                <a:solidFill>
                  <a:srgbClr val="0000CC"/>
                </a:solidFill>
                <a:latin typeface="Courier New" pitchFamily="49" charset="0"/>
              </a:rPr>
              <a:t>HungryNerd</a:t>
            </a:r>
            <a:r>
              <a:rPr lang="en-US" sz="1800" b="1" dirty="0">
                <a:solidFill>
                  <a:srgbClr val="0000CC"/>
                </a:solidFill>
                <a:latin typeface="Courier New" pitchFamily="49" charset="0"/>
              </a:rPr>
              <a:t>() </a:t>
            </a:r>
            <a:r>
              <a:rPr lang="en-US" sz="1400" b="1" dirty="0">
                <a:solidFill>
                  <a:srgbClr val="0000CC"/>
                </a:solidFill>
                <a:latin typeface="Courier New" pitchFamily="49" charset="0"/>
              </a:rPr>
              <a:t>// implicitly added by compiler</a:t>
            </a:r>
            <a:endParaRPr lang="en-US" sz="1400" dirty="0">
              <a:solidFill>
                <a:srgbClr val="0000CC"/>
              </a:solidFill>
              <a:latin typeface="Courier New" pitchFamily="49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67511" y="1873378"/>
            <a:ext cx="4572000" cy="89255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b="1" dirty="0">
                <a:solidFill>
                  <a:srgbClr val="0000CC"/>
                </a:solidFill>
                <a:latin typeface="Courier New" pitchFamily="49" charset="0"/>
              </a:rPr>
              <a:t>{</a:t>
            </a:r>
          </a:p>
          <a:p>
            <a:r>
              <a:rPr lang="en-US" sz="1800" b="1" dirty="0">
                <a:solidFill>
                  <a:srgbClr val="0000CC"/>
                </a:solidFill>
                <a:latin typeface="Courier New" pitchFamily="49" charset="0"/>
              </a:rPr>
              <a:t>  // empty</a:t>
            </a:r>
          </a:p>
          <a:p>
            <a:r>
              <a:rPr lang="en-US" sz="1600" b="1" dirty="0">
                <a:solidFill>
                  <a:srgbClr val="0000CC"/>
                </a:solidFill>
                <a:latin typeface="Courier New" pitchFamily="49" charset="0"/>
              </a:rPr>
              <a:t>}</a:t>
            </a:r>
            <a:endParaRPr lang="en-US" b="1" dirty="0">
              <a:solidFill>
                <a:srgbClr val="0000CC"/>
              </a:solidFill>
              <a:latin typeface="Courier New" pitchFamily="49" charset="0"/>
            </a:endParaRPr>
          </a:p>
        </p:txBody>
      </p:sp>
      <p:sp>
        <p:nvSpPr>
          <p:cNvPr id="41" name="Rectangle 40"/>
          <p:cNvSpPr/>
          <p:nvPr/>
        </p:nvSpPr>
        <p:spPr bwMode="auto">
          <a:xfrm>
            <a:off x="272375" y="3176236"/>
            <a:ext cx="5290226" cy="15481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9" name="Rectangle 17"/>
          <p:cNvSpPr>
            <a:spLocks noChangeArrowheads="1"/>
          </p:cNvSpPr>
          <p:nvPr/>
        </p:nvSpPr>
        <p:spPr bwMode="auto">
          <a:xfrm>
            <a:off x="272374" y="3114234"/>
            <a:ext cx="5750668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0000CC"/>
                </a:solidFill>
                <a:latin typeface="Courier New" pitchFamily="49" charset="0"/>
              </a:rPr>
              <a:t>~</a:t>
            </a:r>
            <a:r>
              <a:rPr lang="en-US" sz="1800" b="1" dirty="0" err="1">
                <a:solidFill>
                  <a:srgbClr val="0000CC"/>
                </a:solidFill>
                <a:latin typeface="Courier New" pitchFamily="49" charset="0"/>
              </a:rPr>
              <a:t>HungryNerd</a:t>
            </a:r>
            <a:r>
              <a:rPr lang="en-US" sz="1800" b="1" dirty="0">
                <a:solidFill>
                  <a:srgbClr val="0000CC"/>
                </a:solidFill>
                <a:latin typeface="Courier New" pitchFamily="49" charset="0"/>
              </a:rPr>
              <a:t>() </a:t>
            </a:r>
            <a:r>
              <a:rPr lang="en-US" sz="1400" b="1" dirty="0">
                <a:solidFill>
                  <a:srgbClr val="0000CC"/>
                </a:solidFill>
                <a:latin typeface="Courier New" pitchFamily="49" charset="0"/>
              </a:rPr>
              <a:t>//</a:t>
            </a:r>
            <a:r>
              <a:rPr lang="en-US" sz="1000" b="1" dirty="0">
                <a:solidFill>
                  <a:srgbClr val="0000CC"/>
                </a:solidFill>
                <a:latin typeface="Courier New" pitchFamily="49" charset="0"/>
              </a:rPr>
              <a:t> </a:t>
            </a:r>
            <a:r>
              <a:rPr lang="en-US" sz="1400" b="1" dirty="0">
                <a:solidFill>
                  <a:srgbClr val="0000CC"/>
                </a:solidFill>
                <a:latin typeface="Courier New" pitchFamily="49" charset="0"/>
              </a:rPr>
              <a:t>implicitly added by compiler</a:t>
            </a:r>
          </a:p>
          <a:p>
            <a:r>
              <a:rPr lang="en-US" sz="1400" b="1" dirty="0">
                <a:solidFill>
                  <a:srgbClr val="0000CC"/>
                </a:solidFill>
                <a:latin typeface="Courier New" pitchFamily="49" charset="0"/>
              </a:rPr>
              <a:t>{</a:t>
            </a:r>
          </a:p>
          <a:p>
            <a:r>
              <a:rPr lang="en-US" sz="1800" b="1" dirty="0">
                <a:solidFill>
                  <a:srgbClr val="0000CC"/>
                </a:solidFill>
                <a:latin typeface="Courier New" pitchFamily="49" charset="0"/>
              </a:rPr>
              <a:t>  // empty</a:t>
            </a:r>
          </a:p>
          <a:p>
            <a:r>
              <a:rPr lang="en-US" sz="1400" b="1" dirty="0">
                <a:solidFill>
                  <a:srgbClr val="0000CC"/>
                </a:solidFill>
                <a:latin typeface="Courier New" pitchFamily="49" charset="0"/>
              </a:rPr>
              <a:t>}</a:t>
            </a:r>
            <a:endParaRPr lang="en-US" sz="1800" b="1" dirty="0">
              <a:solidFill>
                <a:srgbClr val="0000CC"/>
              </a:solidFill>
              <a:latin typeface="Courier New" pitchFamily="49" charset="0"/>
            </a:endParaRPr>
          </a:p>
        </p:txBody>
      </p:sp>
      <p:sp>
        <p:nvSpPr>
          <p:cNvPr id="115728" name="Rectangle 16"/>
          <p:cNvSpPr>
            <a:spLocks noChangeArrowheads="1"/>
          </p:cNvSpPr>
          <p:nvPr/>
        </p:nvSpPr>
        <p:spPr bwMode="auto">
          <a:xfrm>
            <a:off x="152399" y="1753771"/>
            <a:ext cx="5257799" cy="26391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endParaRPr lang="en-US" sz="1800" b="1" dirty="0">
              <a:latin typeface="Courier New" pitchFamily="49" charset="0"/>
            </a:endParaRPr>
          </a:p>
          <a:p>
            <a:endParaRPr lang="en-US" sz="1050" b="1" dirty="0">
              <a:latin typeface="Courier New" pitchFamily="49" charset="0"/>
            </a:endParaRPr>
          </a:p>
          <a:p>
            <a:r>
              <a:rPr lang="en-US" sz="1800" b="1" dirty="0">
                <a:latin typeface="Courier New" pitchFamily="49" charset="0"/>
              </a:rPr>
              <a:t> void celebrate()</a:t>
            </a:r>
          </a:p>
          <a:p>
            <a:r>
              <a:rPr lang="en-US" sz="1400" b="1" dirty="0">
                <a:latin typeface="Courier New" pitchFamily="49" charset="0"/>
              </a:rPr>
              <a:t> {</a:t>
            </a:r>
          </a:p>
          <a:p>
            <a:r>
              <a:rPr lang="en-US" sz="1800" b="1" dirty="0">
                <a:latin typeface="Courier New" pitchFamily="49" charset="0"/>
              </a:rPr>
              <a:t>    </a:t>
            </a:r>
            <a:r>
              <a:rPr lang="en-US" sz="1800" b="1" dirty="0" err="1">
                <a:latin typeface="Courier New" pitchFamily="49" charset="0"/>
              </a:rPr>
              <a:t>myBelly.eat</a:t>
            </a:r>
            <a:r>
              <a:rPr lang="en-US" sz="1800" b="1" dirty="0">
                <a:latin typeface="Courier New" pitchFamily="49" charset="0"/>
              </a:rPr>
              <a:t>();  // </a:t>
            </a:r>
            <a:r>
              <a:rPr lang="en-US" sz="1800" b="1" dirty="0" err="1">
                <a:latin typeface="Courier New" pitchFamily="49" charset="0"/>
              </a:rPr>
              <a:t>mmmm</a:t>
            </a:r>
            <a:endParaRPr lang="en-US" sz="1800" b="1" dirty="0">
              <a:latin typeface="Courier New" pitchFamily="49" charset="0"/>
            </a:endParaRPr>
          </a:p>
          <a:p>
            <a:r>
              <a:rPr lang="en-US" sz="1400" b="1" dirty="0">
                <a:latin typeface="Courier New" pitchFamily="49" charset="0"/>
              </a:rPr>
              <a:t> }</a:t>
            </a:r>
          </a:p>
          <a:p>
            <a:endParaRPr lang="en-US" sz="300" b="1" dirty="0">
              <a:latin typeface="Courier New" pitchFamily="49" charset="0"/>
            </a:endParaRPr>
          </a:p>
          <a:p>
            <a:r>
              <a:rPr lang="en-US" sz="1800" b="1" dirty="0">
                <a:latin typeface="Courier New" pitchFamily="49" charset="0"/>
              </a:rPr>
              <a:t>private:</a:t>
            </a:r>
          </a:p>
          <a:p>
            <a:r>
              <a:rPr lang="en-US" sz="1800" b="1" dirty="0">
                <a:latin typeface="Courier New" pitchFamily="49" charset="0"/>
              </a:rPr>
              <a:t>   Belly </a:t>
            </a:r>
            <a:r>
              <a:rPr lang="en-US" sz="1800" b="1" dirty="0" err="1">
                <a:latin typeface="Courier New" pitchFamily="49" charset="0"/>
              </a:rPr>
              <a:t>myBelly</a:t>
            </a:r>
            <a:r>
              <a:rPr lang="en-US" sz="1800" b="1" dirty="0">
                <a:latin typeface="Courier New" pitchFamily="49" charset="0"/>
              </a:rPr>
              <a:t>;</a:t>
            </a:r>
          </a:p>
          <a:p>
            <a:r>
              <a:rPr lang="en-US" sz="1800" b="1" dirty="0">
                <a:latin typeface="Courier New" pitchFamily="49" charset="0"/>
              </a:rPr>
              <a:t>   Brain </a:t>
            </a:r>
            <a:r>
              <a:rPr lang="en-US" sz="1800" b="1" dirty="0" err="1">
                <a:latin typeface="Courier New" pitchFamily="49" charset="0"/>
              </a:rPr>
              <a:t>myBrain</a:t>
            </a:r>
            <a:r>
              <a:rPr lang="en-US" sz="1800" b="1" dirty="0">
                <a:latin typeface="Courier New" pitchFamily="49" charset="0"/>
              </a:rPr>
              <a:t>;</a:t>
            </a:r>
            <a:endParaRPr lang="en-US" sz="1800" dirty="0">
              <a:latin typeface="Courier New" pitchFamily="49" charset="0"/>
            </a:endParaRPr>
          </a:p>
          <a:p>
            <a:r>
              <a:rPr lang="en-US" sz="1400" b="1" dirty="0">
                <a:latin typeface="Courier New" pitchFamily="49" charset="0"/>
              </a:rPr>
              <a:t>};</a:t>
            </a:r>
          </a:p>
        </p:txBody>
      </p:sp>
      <p:sp>
        <p:nvSpPr>
          <p:cNvPr id="3" name="Rectangle 2"/>
          <p:cNvSpPr/>
          <p:nvPr/>
        </p:nvSpPr>
        <p:spPr>
          <a:xfrm>
            <a:off x="141047" y="1616715"/>
            <a:ext cx="53307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dirty="0">
                <a:latin typeface="Courier New" pitchFamily="49" charset="0"/>
              </a:rPr>
              <a:t> // </a:t>
            </a:r>
            <a:r>
              <a:rPr lang="en-US" sz="1800" b="1" dirty="0">
                <a:solidFill>
                  <a:srgbClr val="FF0000"/>
                </a:solidFill>
                <a:latin typeface="Courier New" pitchFamily="49" charset="0"/>
              </a:rPr>
              <a:t>no</a:t>
            </a:r>
            <a:r>
              <a:rPr lang="en-US" sz="1800" b="1" dirty="0">
                <a:latin typeface="Courier New" pitchFamily="49" charset="0"/>
              </a:rPr>
              <a:t> user-defined </a:t>
            </a:r>
            <a:r>
              <a:rPr lang="en-US" sz="1800" b="1" dirty="0" err="1">
                <a:latin typeface="Courier New" pitchFamily="49" charset="0"/>
              </a:rPr>
              <a:t>c’tor</a:t>
            </a:r>
            <a:r>
              <a:rPr lang="en-US" sz="1800" b="1" dirty="0">
                <a:latin typeface="Courier New" pitchFamily="49" charset="0"/>
              </a:rPr>
              <a:t> or </a:t>
            </a:r>
            <a:r>
              <a:rPr lang="en-US" sz="1800" b="1" dirty="0" err="1">
                <a:latin typeface="Courier New" pitchFamily="49" charset="0"/>
              </a:rPr>
              <a:t>d’tor</a:t>
            </a:r>
            <a:r>
              <a:rPr lang="en-US" sz="1800" b="1" dirty="0">
                <a:latin typeface="Courier New" pitchFamily="49" charset="0"/>
              </a:rPr>
              <a:t>!</a:t>
            </a:r>
            <a:endParaRPr lang="en-US" sz="1800" dirty="0"/>
          </a:p>
        </p:txBody>
      </p:sp>
      <p:sp>
        <p:nvSpPr>
          <p:cNvPr id="22" name="Text Box 3"/>
          <p:cNvSpPr txBox="1">
            <a:spLocks noChangeArrowheads="1"/>
          </p:cNvSpPr>
          <p:nvPr/>
        </p:nvSpPr>
        <p:spPr bwMode="auto">
          <a:xfrm>
            <a:off x="5642044" y="2435214"/>
            <a:ext cx="3501956" cy="12618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1900" dirty="0">
                <a:solidFill>
                  <a:schemeClr val="tx2"/>
                </a:solidFill>
              </a:rPr>
              <a:t>Answer: </a:t>
            </a:r>
            <a:br>
              <a:rPr lang="en-US" sz="1900" dirty="0">
                <a:solidFill>
                  <a:schemeClr val="tx2"/>
                </a:solidFill>
              </a:rPr>
            </a:br>
            <a:r>
              <a:rPr lang="en-US" sz="1900" dirty="0">
                <a:solidFill>
                  <a:schemeClr val="tx2"/>
                </a:solidFill>
              </a:rPr>
              <a:t>To ensure that each </a:t>
            </a:r>
            <a:br>
              <a:rPr lang="en-US" sz="1900" dirty="0">
                <a:solidFill>
                  <a:schemeClr val="tx2"/>
                </a:solidFill>
              </a:rPr>
            </a:br>
            <a:r>
              <a:rPr lang="en-US" sz="1900" dirty="0">
                <a:solidFill>
                  <a:schemeClr val="tx2"/>
                </a:solidFill>
              </a:rPr>
              <a:t>member object is properly constructed and destructed!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501559" y="1863668"/>
            <a:ext cx="4113304" cy="575364"/>
            <a:chOff x="691396" y="4112449"/>
            <a:chExt cx="4046859" cy="637814"/>
          </a:xfrm>
        </p:grpSpPr>
        <p:sp>
          <p:nvSpPr>
            <p:cNvPr id="23" name="Rectangle 22"/>
            <p:cNvSpPr/>
            <p:nvPr/>
          </p:nvSpPr>
          <p:spPr bwMode="auto">
            <a:xfrm>
              <a:off x="691396" y="4167426"/>
              <a:ext cx="4046859" cy="541098"/>
            </a:xfrm>
            <a:prstGeom prst="rect">
              <a:avLst/>
            </a:prstGeom>
            <a:solidFill>
              <a:srgbClr val="A7E1C8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747113" y="4112449"/>
              <a:ext cx="3411601" cy="37530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Call </a:t>
              </a:r>
              <a:r>
                <a:rPr lang="en-US" sz="1600" dirty="0" err="1">
                  <a:solidFill>
                    <a:srgbClr val="7030A0"/>
                  </a:solidFill>
                </a:rPr>
                <a:t>myBelly‘s</a:t>
              </a:r>
              <a:r>
                <a:rPr lang="en-US" sz="1600" dirty="0"/>
                <a:t>  default constructor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747011" y="4374962"/>
              <a:ext cx="3389522" cy="37530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Call </a:t>
              </a:r>
              <a:r>
                <a:rPr lang="en-US" sz="1600" dirty="0" err="1">
                  <a:solidFill>
                    <a:srgbClr val="7030A0"/>
                  </a:solidFill>
                </a:rPr>
                <a:t>myBrain‘s</a:t>
              </a:r>
              <a:r>
                <a:rPr lang="en-US" sz="1600" dirty="0"/>
                <a:t> default constructor</a:t>
              </a:r>
            </a:p>
          </p:txBody>
        </p:sp>
      </p:grpSp>
      <p:sp>
        <p:nvSpPr>
          <p:cNvPr id="27" name="Text Box 3"/>
          <p:cNvSpPr txBox="1">
            <a:spLocks noChangeArrowheads="1"/>
          </p:cNvSpPr>
          <p:nvPr/>
        </p:nvSpPr>
        <p:spPr bwMode="auto">
          <a:xfrm>
            <a:off x="5622588" y="3975192"/>
            <a:ext cx="3501956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chemeClr val="tx2"/>
                </a:solidFill>
              </a:rPr>
              <a:t>This ensures that by the time your other member functions use your </a:t>
            </a:r>
            <a:r>
              <a:rPr lang="en-US" sz="1800" dirty="0">
                <a:solidFill>
                  <a:srgbClr val="FF0000"/>
                </a:solidFill>
              </a:rPr>
              <a:t>embedded object variables</a:t>
            </a:r>
            <a:r>
              <a:rPr lang="en-US" sz="1800" dirty="0">
                <a:solidFill>
                  <a:schemeClr val="tx2"/>
                </a:solidFill>
              </a:rPr>
              <a:t>, they’ll be properly </a:t>
            </a:r>
            <a:r>
              <a:rPr lang="en-US" sz="1800" dirty="0">
                <a:solidFill>
                  <a:srgbClr val="FF0000"/>
                </a:solidFill>
              </a:rPr>
              <a:t>initialized</a:t>
            </a:r>
            <a:r>
              <a:rPr lang="en-US" sz="1800" dirty="0">
                <a:solidFill>
                  <a:schemeClr val="tx2"/>
                </a:solidFill>
              </a:rPr>
              <a:t>!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5642044" y="997726"/>
            <a:ext cx="3482500" cy="5890254"/>
          </a:xfrm>
          <a:prstGeom prst="rect">
            <a:avLst/>
          </a:prstGeom>
          <a:solidFill>
            <a:srgbClr val="FFFFFF">
              <a:alpha val="94902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grpSp>
        <p:nvGrpSpPr>
          <p:cNvPr id="32" name="Group 31"/>
          <p:cNvGrpSpPr/>
          <p:nvPr/>
        </p:nvGrpSpPr>
        <p:grpSpPr>
          <a:xfrm>
            <a:off x="379839" y="4064890"/>
            <a:ext cx="4113304" cy="575364"/>
            <a:chOff x="691396" y="4112449"/>
            <a:chExt cx="4046859" cy="637814"/>
          </a:xfrm>
        </p:grpSpPr>
        <p:sp>
          <p:nvSpPr>
            <p:cNvPr id="33" name="Rectangle 32"/>
            <p:cNvSpPr/>
            <p:nvPr/>
          </p:nvSpPr>
          <p:spPr bwMode="auto">
            <a:xfrm>
              <a:off x="691396" y="4167426"/>
              <a:ext cx="4046859" cy="541098"/>
            </a:xfrm>
            <a:prstGeom prst="rect">
              <a:avLst/>
            </a:prstGeom>
            <a:solidFill>
              <a:srgbClr val="F1ABA9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747113" y="4112449"/>
              <a:ext cx="2552078" cy="37530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Call </a:t>
              </a:r>
              <a:r>
                <a:rPr lang="en-US" sz="1600" dirty="0" err="1">
                  <a:solidFill>
                    <a:srgbClr val="7030A0"/>
                  </a:solidFill>
                </a:rPr>
                <a:t>myBrain‘s</a:t>
              </a:r>
              <a:r>
                <a:rPr lang="en-US" sz="1600" dirty="0"/>
                <a:t> destructor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747011" y="4374962"/>
              <a:ext cx="2514227" cy="37530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Call </a:t>
              </a:r>
              <a:r>
                <a:rPr lang="en-US" sz="1600" dirty="0" err="1">
                  <a:solidFill>
                    <a:srgbClr val="7030A0"/>
                  </a:solidFill>
                </a:rPr>
                <a:t>myBelly‘s</a:t>
              </a:r>
              <a:r>
                <a:rPr lang="en-US" sz="1600" dirty="0"/>
                <a:t> destructor</a:t>
              </a:r>
            </a:p>
          </p:txBody>
        </p:sp>
      </p:grpSp>
      <p:sp>
        <p:nvSpPr>
          <p:cNvPr id="36" name="Right Arrow 35"/>
          <p:cNvSpPr/>
          <p:nvPr/>
        </p:nvSpPr>
        <p:spPr bwMode="auto">
          <a:xfrm flipH="1">
            <a:off x="4740115" y="1661056"/>
            <a:ext cx="2735716" cy="1161633"/>
          </a:xfrm>
          <a:prstGeom prst="rightArrow">
            <a:avLst/>
          </a:prstGeom>
          <a:solidFill>
            <a:srgbClr val="97FFE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This</a:t>
            </a:r>
            <a:r>
              <a:rPr kumimoji="0" lang="en-US" sz="16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lang="en-US" sz="1600" dirty="0"/>
              <a:t>implicitly added </a:t>
            </a:r>
            <a:r>
              <a:rPr kumimoji="0" lang="en-US" sz="16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</a:rPr>
              <a:t>constructor ensures…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37" name="Right Arrow 36"/>
          <p:cNvSpPr/>
          <p:nvPr/>
        </p:nvSpPr>
        <p:spPr bwMode="auto">
          <a:xfrm flipH="1">
            <a:off x="2530174" y="5726347"/>
            <a:ext cx="2735716" cy="1161633"/>
          </a:xfrm>
          <a:prstGeom prst="rightArrow">
            <a:avLst/>
          </a:prstGeom>
          <a:solidFill>
            <a:srgbClr val="97FFE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that these</a:t>
            </a:r>
            <a:r>
              <a:rPr kumimoji="0" lang="en-US" sz="16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</a:rPr>
              <a:t> member variables...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38" name="Right Arrow 37"/>
          <p:cNvSpPr/>
          <p:nvPr/>
        </p:nvSpPr>
        <p:spPr bwMode="auto">
          <a:xfrm flipH="1">
            <a:off x="2736088" y="4704960"/>
            <a:ext cx="2735716" cy="1161633"/>
          </a:xfrm>
          <a:prstGeom prst="rightArrow">
            <a:avLst/>
          </a:prstGeom>
          <a:solidFill>
            <a:srgbClr val="97FFE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will be</a:t>
            </a:r>
            <a:r>
              <a:rPr kumimoji="0" lang="en-US" sz="16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</a:rPr>
              <a:t> initialized prior to their use here!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40" name="Right Arrow 39"/>
          <p:cNvSpPr/>
          <p:nvPr/>
        </p:nvSpPr>
        <p:spPr bwMode="auto">
          <a:xfrm flipH="1">
            <a:off x="4740115" y="3382677"/>
            <a:ext cx="2735716" cy="1161633"/>
          </a:xfrm>
          <a:prstGeom prst="rightArrow">
            <a:avLst/>
          </a:prstGeom>
          <a:solidFill>
            <a:srgbClr val="97FFE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This</a:t>
            </a:r>
            <a:r>
              <a:rPr kumimoji="0" lang="en-US" sz="16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lang="en-US" sz="1600" dirty="0"/>
              <a:t>implicitly added </a:t>
            </a:r>
            <a:r>
              <a:rPr kumimoji="0" lang="en-US" sz="16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</a:rPr>
              <a:t>destructor ensures…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42" name="Right Arrow 41"/>
          <p:cNvSpPr/>
          <p:nvPr/>
        </p:nvSpPr>
        <p:spPr bwMode="auto">
          <a:xfrm flipH="1">
            <a:off x="2558211" y="5726347"/>
            <a:ext cx="5019489" cy="1161633"/>
          </a:xfrm>
          <a:prstGeom prst="rightArrow">
            <a:avLst/>
          </a:prstGeom>
          <a:solidFill>
            <a:srgbClr val="97FFE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that these</a:t>
            </a:r>
            <a:r>
              <a:rPr kumimoji="0" lang="en-US" sz="16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</a:rPr>
              <a:t> member variables will be </a:t>
            </a:r>
            <a:br>
              <a:rPr kumimoji="0" lang="en-US" sz="16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en-US" sz="16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</a:rPr>
              <a:t>destructed when the outer object goes away.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417412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4.43416E-6 L 3.33333E-6 0.35918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157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959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-4.44444E-6 C -2.77778E-7 0.02153 -2.77778E-7 0.04329 -2.77778E-7 0.06505 " pathEditMode="relative" rAng="0" ptsTypes="fA">
                                      <p:cBhvr>
                                        <p:cTn id="32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6" y="324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115715" grpId="0"/>
      <p:bldP spid="5" grpId="0" animBg="1"/>
      <p:bldP spid="5" grpId="1" animBg="1"/>
      <p:bldP spid="17" grpId="0"/>
      <p:bldP spid="2" grpId="0"/>
      <p:bldP spid="2" grpId="1"/>
      <p:bldP spid="41" grpId="0" animBg="1"/>
      <p:bldP spid="19" grpId="0"/>
      <p:bldP spid="115728" grpId="0"/>
      <p:bldP spid="3" grpId="0"/>
      <p:bldP spid="22" grpId="0"/>
      <p:bldP spid="27" grpId="0"/>
      <p:bldP spid="6" grpId="0" animBg="1"/>
      <p:bldP spid="6" grpId="1" animBg="1"/>
      <p:bldP spid="6" grpId="2" animBg="1"/>
      <p:bldP spid="36" grpId="0" animBg="1"/>
      <p:bldP spid="36" grpId="1" animBg="1"/>
      <p:bldP spid="37" grpId="0" animBg="1"/>
      <p:bldP spid="37" grpId="1" animBg="1"/>
      <p:bldP spid="38" grpId="0" animBg="1"/>
      <p:bldP spid="38" grpId="1" animBg="1"/>
      <p:bldP spid="40" grpId="0" animBg="1"/>
      <p:bldP spid="42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-207176"/>
            <a:ext cx="8166370" cy="1143000"/>
          </a:xfrm>
        </p:spPr>
        <p:txBody>
          <a:bodyPr/>
          <a:lstStyle/>
          <a:p>
            <a:r>
              <a:rPr lang="en-US" sz="2400" dirty="0"/>
              <a:t>Back to Auto-generated Constructors and Destructors</a:t>
            </a:r>
          </a:p>
        </p:txBody>
      </p:sp>
      <p:sp>
        <p:nvSpPr>
          <p:cNvPr id="115715" name="Text Box 3"/>
          <p:cNvSpPr txBox="1">
            <a:spLocks noChangeArrowheads="1"/>
          </p:cNvSpPr>
          <p:nvPr/>
        </p:nvSpPr>
        <p:spPr bwMode="auto">
          <a:xfrm>
            <a:off x="5642044" y="2920872"/>
            <a:ext cx="3501956" cy="3847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1900" dirty="0">
                <a:solidFill>
                  <a:schemeClr val="tx2"/>
                </a:solidFill>
              </a:rPr>
              <a:t>Just be careful!</a:t>
            </a:r>
          </a:p>
        </p:txBody>
      </p:sp>
      <p:sp>
        <p:nvSpPr>
          <p:cNvPr id="115727" name="Rectangle 15"/>
          <p:cNvSpPr>
            <a:spLocks noChangeArrowheads="1"/>
          </p:cNvSpPr>
          <p:nvPr/>
        </p:nvSpPr>
        <p:spPr bwMode="auto">
          <a:xfrm>
            <a:off x="123825" y="823495"/>
            <a:ext cx="5450124" cy="5978358"/>
          </a:xfrm>
          <a:prstGeom prst="rect">
            <a:avLst/>
          </a:prstGeom>
          <a:solidFill>
            <a:srgbClr val="FFFF99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HungryNerd</a:t>
            </a:r>
            <a:endParaRPr lang="en-US" sz="1200" dirty="0"/>
          </a:p>
          <a:p>
            <a:pPr eaLnBrk="0" hangingPunct="0">
              <a:tabLst>
                <a:tab pos="228600" algn="l"/>
              </a:tabLst>
            </a:pPr>
            <a:r>
              <a:rPr lang="en-US" sz="1400" b="1" dirty="0">
                <a:latin typeface="Courier New" pitchFamily="49" charset="0"/>
                <a:cs typeface="Courier New" pitchFamily="49" charset="0"/>
              </a:rPr>
              <a:t>{</a:t>
            </a:r>
            <a:endParaRPr lang="en-US" sz="1050" dirty="0"/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public:</a:t>
            </a:r>
            <a:endParaRPr lang="en-US" sz="1200" dirty="0"/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</a:t>
            </a: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3" name="Rectangle 52"/>
          <p:cNvSpPr/>
          <p:nvPr/>
        </p:nvSpPr>
        <p:spPr bwMode="auto">
          <a:xfrm>
            <a:off x="286967" y="1661056"/>
            <a:ext cx="5184837" cy="152762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7" name="Rectangle 17"/>
          <p:cNvSpPr>
            <a:spLocks noChangeArrowheads="1"/>
          </p:cNvSpPr>
          <p:nvPr/>
        </p:nvSpPr>
        <p:spPr bwMode="auto">
          <a:xfrm>
            <a:off x="286967" y="1637201"/>
            <a:ext cx="575066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b="1" dirty="0" err="1">
                <a:solidFill>
                  <a:srgbClr val="0000CC"/>
                </a:solidFill>
                <a:latin typeface="Courier New" pitchFamily="49" charset="0"/>
              </a:rPr>
              <a:t>HungryNerd</a:t>
            </a:r>
            <a:r>
              <a:rPr lang="en-US" sz="1800" b="1" dirty="0">
                <a:solidFill>
                  <a:srgbClr val="0000CC"/>
                </a:solidFill>
                <a:latin typeface="Courier New" pitchFamily="49" charset="0"/>
              </a:rPr>
              <a:t>() </a:t>
            </a:r>
            <a:r>
              <a:rPr lang="en-US" sz="1400" b="1" dirty="0">
                <a:solidFill>
                  <a:srgbClr val="0000CC"/>
                </a:solidFill>
                <a:latin typeface="Courier New" pitchFamily="49" charset="0"/>
              </a:rPr>
              <a:t>// implicitly added by compiler</a:t>
            </a:r>
            <a:endParaRPr lang="en-US" sz="1400" dirty="0">
              <a:solidFill>
                <a:srgbClr val="0000CC"/>
              </a:solidFill>
              <a:latin typeface="Courier New" pitchFamily="49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67511" y="2324803"/>
            <a:ext cx="4572000" cy="89255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b="1" dirty="0">
                <a:solidFill>
                  <a:srgbClr val="0000CC"/>
                </a:solidFill>
                <a:latin typeface="Courier New" pitchFamily="49" charset="0"/>
              </a:rPr>
              <a:t>{</a:t>
            </a:r>
          </a:p>
          <a:p>
            <a:r>
              <a:rPr lang="en-US" sz="1800" b="1" dirty="0">
                <a:solidFill>
                  <a:srgbClr val="0000CC"/>
                </a:solidFill>
                <a:latin typeface="Courier New" pitchFamily="49" charset="0"/>
              </a:rPr>
              <a:t>  // empty</a:t>
            </a:r>
          </a:p>
          <a:p>
            <a:r>
              <a:rPr lang="en-US" sz="1600" b="1" dirty="0">
                <a:solidFill>
                  <a:srgbClr val="0000CC"/>
                </a:solidFill>
                <a:latin typeface="Courier New" pitchFamily="49" charset="0"/>
              </a:rPr>
              <a:t>}</a:t>
            </a:r>
            <a:endParaRPr lang="en-US" b="1" dirty="0">
              <a:solidFill>
                <a:srgbClr val="0000CC"/>
              </a:solidFill>
              <a:latin typeface="Courier New" pitchFamily="49" charset="0"/>
            </a:endParaRPr>
          </a:p>
        </p:txBody>
      </p:sp>
      <p:sp>
        <p:nvSpPr>
          <p:cNvPr id="19" name="Rectangle 17"/>
          <p:cNvSpPr>
            <a:spLocks noChangeArrowheads="1"/>
          </p:cNvSpPr>
          <p:nvPr/>
        </p:nvSpPr>
        <p:spPr bwMode="auto">
          <a:xfrm>
            <a:off x="272374" y="3114234"/>
            <a:ext cx="5750668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0000CC"/>
                </a:solidFill>
                <a:latin typeface="Courier New" pitchFamily="49" charset="0"/>
              </a:rPr>
              <a:t>~</a:t>
            </a:r>
            <a:r>
              <a:rPr lang="en-US" sz="1800" b="1" dirty="0" err="1">
                <a:solidFill>
                  <a:srgbClr val="0000CC"/>
                </a:solidFill>
                <a:latin typeface="Courier New" pitchFamily="49" charset="0"/>
              </a:rPr>
              <a:t>HungryNerd</a:t>
            </a:r>
            <a:r>
              <a:rPr lang="en-US" sz="1800" b="1" dirty="0">
                <a:solidFill>
                  <a:srgbClr val="0000CC"/>
                </a:solidFill>
                <a:latin typeface="Courier New" pitchFamily="49" charset="0"/>
              </a:rPr>
              <a:t>() </a:t>
            </a:r>
            <a:r>
              <a:rPr lang="en-US" sz="1400" b="1" dirty="0">
                <a:solidFill>
                  <a:srgbClr val="0000CC"/>
                </a:solidFill>
                <a:latin typeface="Courier New" pitchFamily="49" charset="0"/>
              </a:rPr>
              <a:t>//</a:t>
            </a:r>
            <a:r>
              <a:rPr lang="en-US" sz="1000" b="1" dirty="0">
                <a:solidFill>
                  <a:srgbClr val="0000CC"/>
                </a:solidFill>
                <a:latin typeface="Courier New" pitchFamily="49" charset="0"/>
              </a:rPr>
              <a:t> </a:t>
            </a:r>
            <a:r>
              <a:rPr lang="en-US" sz="1400" b="1" dirty="0">
                <a:solidFill>
                  <a:srgbClr val="0000CC"/>
                </a:solidFill>
                <a:latin typeface="Courier New" pitchFamily="49" charset="0"/>
              </a:rPr>
              <a:t>implicitly added by compiler</a:t>
            </a:r>
          </a:p>
          <a:p>
            <a:r>
              <a:rPr lang="en-US" sz="1400" b="1" dirty="0">
                <a:solidFill>
                  <a:srgbClr val="0000CC"/>
                </a:solidFill>
                <a:latin typeface="Courier New" pitchFamily="49" charset="0"/>
              </a:rPr>
              <a:t>{</a:t>
            </a:r>
          </a:p>
          <a:p>
            <a:r>
              <a:rPr lang="en-US" sz="1800" b="1" dirty="0">
                <a:solidFill>
                  <a:srgbClr val="0000CC"/>
                </a:solidFill>
                <a:latin typeface="Courier New" pitchFamily="49" charset="0"/>
              </a:rPr>
              <a:t>  // empty</a:t>
            </a:r>
          </a:p>
          <a:p>
            <a:r>
              <a:rPr lang="en-US" sz="1400" b="1" dirty="0">
                <a:solidFill>
                  <a:srgbClr val="0000CC"/>
                </a:solidFill>
                <a:latin typeface="Courier New" pitchFamily="49" charset="0"/>
              </a:rPr>
              <a:t>}</a:t>
            </a:r>
            <a:endParaRPr lang="en-US" sz="1800" b="1" dirty="0">
              <a:solidFill>
                <a:srgbClr val="0000CC"/>
              </a:solidFill>
              <a:latin typeface="Courier New" pitchFamily="49" charset="0"/>
            </a:endParaRPr>
          </a:p>
        </p:txBody>
      </p:sp>
      <p:sp>
        <p:nvSpPr>
          <p:cNvPr id="22" name="Text Box 3"/>
          <p:cNvSpPr txBox="1">
            <a:spLocks noChangeArrowheads="1"/>
          </p:cNvSpPr>
          <p:nvPr/>
        </p:nvSpPr>
        <p:spPr bwMode="auto">
          <a:xfrm>
            <a:off x="5592594" y="3534076"/>
            <a:ext cx="3501956" cy="677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1900" dirty="0">
                <a:solidFill>
                  <a:schemeClr val="tx2"/>
                </a:solidFill>
              </a:rPr>
              <a:t>Remember, that the auto-added default constructor... </a:t>
            </a:r>
          </a:p>
        </p:txBody>
      </p:sp>
      <p:sp>
        <p:nvSpPr>
          <p:cNvPr id="29" name="Rectangle 16"/>
          <p:cNvSpPr>
            <a:spLocks noChangeArrowheads="1"/>
          </p:cNvSpPr>
          <p:nvPr/>
        </p:nvSpPr>
        <p:spPr bwMode="auto">
          <a:xfrm>
            <a:off x="152399" y="4219246"/>
            <a:ext cx="5257799" cy="26391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endParaRPr lang="en-US" sz="1800" b="1" dirty="0">
              <a:latin typeface="Courier New" pitchFamily="49" charset="0"/>
            </a:endParaRPr>
          </a:p>
          <a:p>
            <a:endParaRPr lang="en-US" sz="1050" b="1" dirty="0">
              <a:latin typeface="Courier New" pitchFamily="49" charset="0"/>
            </a:endParaRPr>
          </a:p>
          <a:p>
            <a:r>
              <a:rPr lang="en-US" sz="1800" b="1" dirty="0">
                <a:latin typeface="Courier New" pitchFamily="49" charset="0"/>
              </a:rPr>
              <a:t> void celebrate()</a:t>
            </a:r>
          </a:p>
          <a:p>
            <a:r>
              <a:rPr lang="en-US" sz="1400" b="1" dirty="0">
                <a:latin typeface="Courier New" pitchFamily="49" charset="0"/>
              </a:rPr>
              <a:t> {</a:t>
            </a:r>
          </a:p>
          <a:p>
            <a:r>
              <a:rPr lang="en-US" sz="1800" b="1" dirty="0">
                <a:latin typeface="Courier New" pitchFamily="49" charset="0"/>
              </a:rPr>
              <a:t>    </a:t>
            </a:r>
            <a:r>
              <a:rPr lang="en-US" sz="1800" b="1" dirty="0" err="1">
                <a:latin typeface="Courier New" pitchFamily="49" charset="0"/>
              </a:rPr>
              <a:t>myBelly.eat</a:t>
            </a:r>
            <a:r>
              <a:rPr lang="en-US" sz="1800" b="1" dirty="0">
                <a:latin typeface="Courier New" pitchFamily="49" charset="0"/>
              </a:rPr>
              <a:t>();  // </a:t>
            </a:r>
            <a:r>
              <a:rPr lang="en-US" sz="1800" b="1" dirty="0" err="1">
                <a:latin typeface="Courier New" pitchFamily="49" charset="0"/>
              </a:rPr>
              <a:t>mmmm</a:t>
            </a:r>
            <a:endParaRPr lang="en-US" sz="1800" b="1" dirty="0">
              <a:latin typeface="Courier New" pitchFamily="49" charset="0"/>
            </a:endParaRPr>
          </a:p>
          <a:p>
            <a:r>
              <a:rPr lang="en-US" sz="1400" b="1" dirty="0">
                <a:latin typeface="Courier New" pitchFamily="49" charset="0"/>
              </a:rPr>
              <a:t> }</a:t>
            </a:r>
          </a:p>
          <a:p>
            <a:endParaRPr lang="en-US" sz="300" b="1" dirty="0">
              <a:latin typeface="Courier New" pitchFamily="49" charset="0"/>
            </a:endParaRPr>
          </a:p>
          <a:p>
            <a:r>
              <a:rPr lang="en-US" sz="1800" b="1" dirty="0">
                <a:latin typeface="Courier New" pitchFamily="49" charset="0"/>
              </a:rPr>
              <a:t>private:</a:t>
            </a:r>
          </a:p>
          <a:p>
            <a:r>
              <a:rPr lang="en-US" sz="1800" b="1" dirty="0">
                <a:latin typeface="Courier New" pitchFamily="49" charset="0"/>
              </a:rPr>
              <a:t>   Belly </a:t>
            </a:r>
            <a:r>
              <a:rPr lang="en-US" sz="1800" b="1" dirty="0" err="1">
                <a:latin typeface="Courier New" pitchFamily="49" charset="0"/>
              </a:rPr>
              <a:t>myBelly</a:t>
            </a:r>
            <a:r>
              <a:rPr lang="en-US" sz="1800" b="1" dirty="0">
                <a:latin typeface="Courier New" pitchFamily="49" charset="0"/>
              </a:rPr>
              <a:t>;</a:t>
            </a:r>
          </a:p>
          <a:p>
            <a:r>
              <a:rPr lang="en-US" sz="1800" b="1" dirty="0">
                <a:latin typeface="Courier New" pitchFamily="49" charset="0"/>
              </a:rPr>
              <a:t>   Brain </a:t>
            </a:r>
            <a:r>
              <a:rPr lang="en-US" sz="1800" b="1" dirty="0" err="1">
                <a:latin typeface="Courier New" pitchFamily="49" charset="0"/>
              </a:rPr>
              <a:t>myBrain</a:t>
            </a:r>
            <a:r>
              <a:rPr lang="en-US" sz="1800" b="1" dirty="0">
                <a:latin typeface="Courier New" pitchFamily="49" charset="0"/>
              </a:rPr>
              <a:t>;</a:t>
            </a:r>
            <a:endParaRPr lang="en-US" sz="1800" dirty="0">
              <a:latin typeface="Courier New" pitchFamily="49" charset="0"/>
            </a:endParaRPr>
          </a:p>
          <a:p>
            <a:r>
              <a:rPr lang="en-US" sz="1400" b="1" dirty="0">
                <a:latin typeface="Courier New" pitchFamily="49" charset="0"/>
              </a:rPr>
              <a:t>};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152399" y="6516547"/>
            <a:ext cx="2095018" cy="231493"/>
          </a:xfrm>
          <a:prstGeom prst="rect">
            <a:avLst/>
          </a:prstGeom>
          <a:solidFill>
            <a:srgbClr val="FFFF9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559434" y="6459202"/>
            <a:ext cx="53307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dirty="0" err="1">
                <a:solidFill>
                  <a:srgbClr val="7030A0"/>
                </a:solidFill>
                <a:latin typeface="Courier New" pitchFamily="49" charset="0"/>
              </a:rPr>
              <a:t>int</a:t>
            </a:r>
            <a:r>
              <a:rPr lang="en-US" sz="1800" b="1" dirty="0">
                <a:solidFill>
                  <a:srgbClr val="7030A0"/>
                </a:solidFill>
                <a:latin typeface="Courier New" pitchFamily="49" charset="0"/>
              </a:rPr>
              <a:t>   </a:t>
            </a:r>
            <a:r>
              <a:rPr lang="en-US" sz="1800" b="1" dirty="0" err="1">
                <a:solidFill>
                  <a:srgbClr val="7030A0"/>
                </a:solidFill>
                <a:latin typeface="Courier New" pitchFamily="49" charset="0"/>
              </a:rPr>
              <a:t>myAge</a:t>
            </a:r>
            <a:r>
              <a:rPr lang="en-US" sz="1800" b="1" dirty="0">
                <a:solidFill>
                  <a:srgbClr val="7030A0"/>
                </a:solidFill>
                <a:latin typeface="Courier New" pitchFamily="49" charset="0"/>
              </a:rPr>
              <a:t>;</a:t>
            </a:r>
            <a:endParaRPr lang="en-US" sz="1800" dirty="0">
              <a:solidFill>
                <a:srgbClr val="7030A0"/>
              </a:solidFill>
            </a:endParaRPr>
          </a:p>
        </p:txBody>
      </p:sp>
      <p:grpSp>
        <p:nvGrpSpPr>
          <p:cNvPr id="39" name="Group 38"/>
          <p:cNvGrpSpPr/>
          <p:nvPr/>
        </p:nvGrpSpPr>
        <p:grpSpPr>
          <a:xfrm>
            <a:off x="501559" y="1863668"/>
            <a:ext cx="4113304" cy="575364"/>
            <a:chOff x="691396" y="4112449"/>
            <a:chExt cx="4046859" cy="637814"/>
          </a:xfrm>
        </p:grpSpPr>
        <p:sp>
          <p:nvSpPr>
            <p:cNvPr id="44" name="Rectangle 43"/>
            <p:cNvSpPr/>
            <p:nvPr/>
          </p:nvSpPr>
          <p:spPr bwMode="auto">
            <a:xfrm>
              <a:off x="691396" y="4167426"/>
              <a:ext cx="4046859" cy="541098"/>
            </a:xfrm>
            <a:prstGeom prst="rect">
              <a:avLst/>
            </a:prstGeom>
            <a:solidFill>
              <a:srgbClr val="A7E1C8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747113" y="4112449"/>
              <a:ext cx="3411601" cy="37530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Call </a:t>
              </a:r>
              <a:r>
                <a:rPr lang="en-US" sz="1600" dirty="0" err="1">
                  <a:solidFill>
                    <a:srgbClr val="7030A0"/>
                  </a:solidFill>
                </a:rPr>
                <a:t>myBelly‘s</a:t>
              </a:r>
              <a:r>
                <a:rPr lang="en-US" sz="1600" dirty="0"/>
                <a:t>  default constructor</a:t>
              </a: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747011" y="4374962"/>
              <a:ext cx="3389522" cy="37530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Call </a:t>
              </a:r>
              <a:r>
                <a:rPr lang="en-US" sz="1600" dirty="0" err="1">
                  <a:solidFill>
                    <a:srgbClr val="7030A0"/>
                  </a:solidFill>
                </a:rPr>
                <a:t>myBrain‘s</a:t>
              </a:r>
              <a:r>
                <a:rPr lang="en-US" sz="1600" dirty="0"/>
                <a:t> default constructor</a:t>
              </a:r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379839" y="4064890"/>
            <a:ext cx="4113304" cy="575364"/>
            <a:chOff x="691396" y="4112449"/>
            <a:chExt cx="4046859" cy="637814"/>
          </a:xfrm>
        </p:grpSpPr>
        <p:sp>
          <p:nvSpPr>
            <p:cNvPr id="48" name="Rectangle 47"/>
            <p:cNvSpPr/>
            <p:nvPr/>
          </p:nvSpPr>
          <p:spPr bwMode="auto">
            <a:xfrm>
              <a:off x="691396" y="4167426"/>
              <a:ext cx="4046859" cy="541098"/>
            </a:xfrm>
            <a:prstGeom prst="rect">
              <a:avLst/>
            </a:prstGeom>
            <a:solidFill>
              <a:srgbClr val="F1ABA9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747113" y="4112449"/>
              <a:ext cx="2552078" cy="37530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Call </a:t>
              </a:r>
              <a:r>
                <a:rPr lang="en-US" sz="1600" dirty="0" err="1">
                  <a:solidFill>
                    <a:srgbClr val="7030A0"/>
                  </a:solidFill>
                </a:rPr>
                <a:t>myBrain‘s</a:t>
              </a:r>
              <a:r>
                <a:rPr lang="en-US" sz="1600" dirty="0"/>
                <a:t> destructor</a:t>
              </a: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747011" y="4374962"/>
              <a:ext cx="2514227" cy="37530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Call </a:t>
              </a:r>
              <a:r>
                <a:rPr lang="en-US" sz="1600" dirty="0" err="1">
                  <a:solidFill>
                    <a:srgbClr val="7030A0"/>
                  </a:solidFill>
                </a:rPr>
                <a:t>myBelly‘s</a:t>
              </a:r>
              <a:r>
                <a:rPr lang="en-US" sz="1600" dirty="0">
                  <a:solidFill>
                    <a:srgbClr val="7030A0"/>
                  </a:solidFill>
                </a:rPr>
                <a:t> </a:t>
              </a:r>
              <a:r>
                <a:rPr lang="en-US" sz="1600" dirty="0"/>
                <a:t>destructor</a:t>
              </a:r>
            </a:p>
          </p:txBody>
        </p:sp>
      </p:grpSp>
      <p:sp>
        <p:nvSpPr>
          <p:cNvPr id="51" name="Rectangle 50"/>
          <p:cNvSpPr/>
          <p:nvPr/>
        </p:nvSpPr>
        <p:spPr bwMode="auto">
          <a:xfrm>
            <a:off x="686279" y="5222111"/>
            <a:ext cx="3561629" cy="231493"/>
          </a:xfrm>
          <a:prstGeom prst="rect">
            <a:avLst/>
          </a:prstGeom>
          <a:solidFill>
            <a:srgbClr val="FFFF9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558954" y="5026266"/>
            <a:ext cx="533075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dirty="0" err="1">
                <a:solidFill>
                  <a:srgbClr val="FF0000"/>
                </a:solidFill>
                <a:latin typeface="Courier New" pitchFamily="49" charset="0"/>
              </a:rPr>
              <a:t>cout</a:t>
            </a:r>
            <a:r>
              <a:rPr lang="en-US" sz="1800" b="1" dirty="0">
                <a:solidFill>
                  <a:srgbClr val="FF0000"/>
                </a:solidFill>
                <a:latin typeface="Courier New" pitchFamily="49" charset="0"/>
              </a:rPr>
              <a:t> &lt;&lt; “Happy “ &lt;&lt; </a:t>
            </a:r>
            <a:r>
              <a:rPr lang="en-US" sz="1800" b="1" dirty="0" err="1">
                <a:solidFill>
                  <a:srgbClr val="FF0000"/>
                </a:solidFill>
                <a:latin typeface="Courier New" pitchFamily="49" charset="0"/>
              </a:rPr>
              <a:t>myAge</a:t>
            </a:r>
            <a:r>
              <a:rPr lang="en-US" sz="1800" b="1" dirty="0">
                <a:solidFill>
                  <a:srgbClr val="FF0000"/>
                </a:solidFill>
                <a:latin typeface="Courier New" pitchFamily="49" charset="0"/>
              </a:rPr>
              <a:t> &lt;&lt;</a:t>
            </a:r>
            <a:br>
              <a:rPr lang="en-US" sz="1800" b="1" dirty="0">
                <a:solidFill>
                  <a:srgbClr val="FF0000"/>
                </a:solidFill>
                <a:latin typeface="Courier New" pitchFamily="49" charset="0"/>
              </a:rPr>
            </a:br>
            <a:r>
              <a:rPr lang="en-US" sz="1800" b="1" dirty="0">
                <a:solidFill>
                  <a:srgbClr val="FF0000"/>
                </a:solidFill>
                <a:latin typeface="Courier New" pitchFamily="49" charset="0"/>
              </a:rPr>
              <a:t>    “’</a:t>
            </a:r>
            <a:r>
              <a:rPr lang="en-US" sz="1800" b="1" dirty="0" err="1">
                <a:solidFill>
                  <a:srgbClr val="FF0000"/>
                </a:solidFill>
                <a:latin typeface="Courier New" pitchFamily="49" charset="0"/>
              </a:rPr>
              <a:t>th</a:t>
            </a:r>
            <a:r>
              <a:rPr lang="en-US" sz="1800" b="1" dirty="0">
                <a:solidFill>
                  <a:srgbClr val="FF0000"/>
                </a:solidFill>
                <a:latin typeface="Courier New" pitchFamily="49" charset="0"/>
              </a:rPr>
              <a:t> birthday!”;</a:t>
            </a:r>
            <a:endParaRPr lang="en-US" sz="1800" dirty="0">
              <a:solidFill>
                <a:srgbClr val="FF0000"/>
              </a:solidFill>
            </a:endParaRPr>
          </a:p>
        </p:txBody>
      </p:sp>
      <p:sp>
        <p:nvSpPr>
          <p:cNvPr id="54" name="Right Arrow 53"/>
          <p:cNvSpPr/>
          <p:nvPr/>
        </p:nvSpPr>
        <p:spPr bwMode="auto">
          <a:xfrm flipH="1">
            <a:off x="4740115" y="1661056"/>
            <a:ext cx="2735716" cy="1161633"/>
          </a:xfrm>
          <a:prstGeom prst="rightArrow">
            <a:avLst/>
          </a:prstGeom>
          <a:solidFill>
            <a:srgbClr val="97FFE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This</a:t>
            </a:r>
            <a:r>
              <a:rPr kumimoji="0" lang="en-US" sz="16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lang="en-US" sz="1600" dirty="0"/>
              <a:t>implicitly added </a:t>
            </a:r>
            <a:r>
              <a:rPr kumimoji="0" lang="en-US" sz="16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</a:rPr>
              <a:t>constructor…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55" name="Right Arrow 54"/>
          <p:cNvSpPr/>
          <p:nvPr/>
        </p:nvSpPr>
        <p:spPr bwMode="auto">
          <a:xfrm rot="20229866" flipH="1">
            <a:off x="2554690" y="3720884"/>
            <a:ext cx="2735716" cy="1161633"/>
          </a:xfrm>
          <a:prstGeom prst="rightArrow">
            <a:avLst/>
          </a:prstGeom>
          <a:solidFill>
            <a:srgbClr val="97FFE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so they’ll have a random value here</a:t>
            </a:r>
            <a:r>
              <a:rPr kumimoji="0" lang="en-US" sz="16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</a:rPr>
              <a:t>!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56" name="Right Arrow 55"/>
          <p:cNvSpPr/>
          <p:nvPr/>
        </p:nvSpPr>
        <p:spPr bwMode="auto">
          <a:xfrm rot="20787293" flipH="1">
            <a:off x="2108003" y="5654020"/>
            <a:ext cx="3331981" cy="1161633"/>
          </a:xfrm>
          <a:prstGeom prst="rightArrow">
            <a:avLst/>
          </a:prstGeom>
          <a:solidFill>
            <a:srgbClr val="97FFE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wont initialize your object’s scalar variables…</a:t>
            </a:r>
          </a:p>
        </p:txBody>
      </p:sp>
      <p:sp>
        <p:nvSpPr>
          <p:cNvPr id="57" name="Text Box 3"/>
          <p:cNvSpPr txBox="1">
            <a:spLocks noChangeArrowheads="1"/>
          </p:cNvSpPr>
          <p:nvPr/>
        </p:nvSpPr>
        <p:spPr bwMode="auto">
          <a:xfrm>
            <a:off x="5595744" y="4264048"/>
            <a:ext cx="3501956" cy="677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1900" dirty="0">
                <a:solidFill>
                  <a:srgbClr val="FF0000"/>
                </a:solidFill>
              </a:rPr>
              <a:t>WON’T</a:t>
            </a:r>
            <a:r>
              <a:rPr lang="en-US" sz="1900" dirty="0">
                <a:solidFill>
                  <a:schemeClr val="tx2"/>
                </a:solidFill>
              </a:rPr>
              <a:t> initialize your </a:t>
            </a:r>
            <a:br>
              <a:rPr lang="en-US" sz="1900" dirty="0">
                <a:solidFill>
                  <a:schemeClr val="tx2"/>
                </a:solidFill>
              </a:rPr>
            </a:br>
            <a:r>
              <a:rPr lang="en-US" sz="1900" dirty="0">
                <a:solidFill>
                  <a:srgbClr val="7030A0"/>
                </a:solidFill>
              </a:rPr>
              <a:t>scalar member variables</a:t>
            </a:r>
            <a:r>
              <a:rPr lang="en-US" sz="1900" dirty="0">
                <a:solidFill>
                  <a:schemeClr val="tx2"/>
                </a:solidFill>
              </a:rPr>
              <a:t>!</a:t>
            </a:r>
          </a:p>
        </p:txBody>
      </p:sp>
      <p:cxnSp>
        <p:nvCxnSpPr>
          <p:cNvPr id="12" name="Curved Connector 11"/>
          <p:cNvCxnSpPr/>
          <p:nvPr/>
        </p:nvCxnSpPr>
        <p:spPr bwMode="auto">
          <a:xfrm rot="5400000">
            <a:off x="4250267" y="2944446"/>
            <a:ext cx="1702712" cy="5708411"/>
          </a:xfrm>
          <a:prstGeom prst="curvedConnector2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0" name="Text Box 3"/>
          <p:cNvSpPr txBox="1">
            <a:spLocks noChangeArrowheads="1"/>
          </p:cNvSpPr>
          <p:nvPr/>
        </p:nvSpPr>
        <p:spPr bwMode="auto">
          <a:xfrm>
            <a:off x="5618894" y="5182193"/>
            <a:ext cx="3501956" cy="15542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1900" dirty="0">
                <a:solidFill>
                  <a:schemeClr val="tx2"/>
                </a:solidFill>
              </a:rPr>
              <a:t>So if your class has any scalars (</a:t>
            </a:r>
            <a:r>
              <a:rPr lang="en-US" sz="1900" dirty="0" err="1">
                <a:solidFill>
                  <a:schemeClr val="tx2"/>
                </a:solidFill>
              </a:rPr>
              <a:t>ints</a:t>
            </a:r>
            <a:r>
              <a:rPr lang="en-US" sz="1900" dirty="0">
                <a:solidFill>
                  <a:schemeClr val="tx2"/>
                </a:solidFill>
              </a:rPr>
              <a:t>, </a:t>
            </a:r>
            <a:r>
              <a:rPr lang="en-US" sz="1900" dirty="0" err="1">
                <a:solidFill>
                  <a:schemeClr val="tx2"/>
                </a:solidFill>
              </a:rPr>
              <a:t>bools</a:t>
            </a:r>
            <a:r>
              <a:rPr lang="en-US" sz="1900" dirty="0">
                <a:solidFill>
                  <a:schemeClr val="tx2"/>
                </a:solidFill>
              </a:rPr>
              <a:t>, floats, doubles, etc.) you </a:t>
            </a:r>
            <a:r>
              <a:rPr lang="en-US" sz="1900" dirty="0">
                <a:solidFill>
                  <a:srgbClr val="FF0000"/>
                </a:solidFill>
              </a:rPr>
              <a:t>should</a:t>
            </a:r>
            <a:r>
              <a:rPr lang="en-US" sz="1900" dirty="0">
                <a:solidFill>
                  <a:schemeClr val="tx2"/>
                </a:solidFill>
              </a:rPr>
              <a:t> </a:t>
            </a:r>
            <a:r>
              <a:rPr lang="en-US" sz="1900" dirty="0">
                <a:solidFill>
                  <a:srgbClr val="FF0000"/>
                </a:solidFill>
              </a:rPr>
              <a:t>define your own constructor </a:t>
            </a:r>
            <a:r>
              <a:rPr lang="en-US" sz="1900" dirty="0">
                <a:solidFill>
                  <a:schemeClr val="tx2"/>
                </a:solidFill>
              </a:rPr>
              <a:t>and </a:t>
            </a:r>
            <a:r>
              <a:rPr lang="en-US" sz="1900" dirty="0">
                <a:solidFill>
                  <a:srgbClr val="FF0000"/>
                </a:solidFill>
              </a:rPr>
              <a:t>initialize them</a:t>
            </a:r>
            <a:r>
              <a:rPr lang="en-US" sz="1900" dirty="0">
                <a:solidFill>
                  <a:schemeClr val="tx2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4146139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715" grpId="0"/>
      <p:bldP spid="53" grpId="0" animBg="1"/>
      <p:bldP spid="19" grpId="0"/>
      <p:bldP spid="22" grpId="0"/>
      <p:bldP spid="7" grpId="0" animBg="1"/>
      <p:bldP spid="31" grpId="0"/>
      <p:bldP spid="51" grpId="0" animBg="1"/>
      <p:bldP spid="52" grpId="0"/>
      <p:bldP spid="54" grpId="0" animBg="1"/>
      <p:bldP spid="55" grpId="0" animBg="1"/>
      <p:bldP spid="56" grpId="0" animBg="1"/>
      <p:bldP spid="57" grpId="0"/>
      <p:bldP spid="60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title"/>
          </p:nvPr>
        </p:nvSpPr>
        <p:spPr>
          <a:xfrm>
            <a:off x="4790246" y="179962"/>
            <a:ext cx="4275933" cy="1143000"/>
          </a:xfrm>
        </p:spPr>
        <p:txBody>
          <a:bodyPr/>
          <a:lstStyle/>
          <a:p>
            <a:r>
              <a:rPr lang="en-US" sz="2400" dirty="0"/>
              <a:t>Class Composition Construction + Destruction 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18246" y="441555"/>
            <a:ext cx="4572000" cy="1661993"/>
          </a:xfrm>
          <a:prstGeom prst="rect">
            <a:avLst/>
          </a:prstGeom>
          <a:solidFill>
            <a:srgbClr val="E9ECF3"/>
          </a:solidFill>
          <a:ln>
            <a:solidFill>
              <a:schemeClr val="tx1"/>
            </a:solidFill>
          </a:ln>
        </p:spPr>
        <p:txBody>
          <a:bodyPr>
            <a:spAutoFit/>
          </a:bodyPr>
          <a:lstStyle/>
          <a:p>
            <a:r>
              <a:rPr lang="en-US" sz="1800" dirty="0"/>
              <a:t>class </a:t>
            </a:r>
            <a:r>
              <a:rPr lang="en-US" sz="1800" dirty="0" err="1">
                <a:solidFill>
                  <a:srgbClr val="6600CC"/>
                </a:solidFill>
              </a:rPr>
              <a:t>Ack</a:t>
            </a:r>
            <a:r>
              <a:rPr lang="en-US" sz="1800" dirty="0">
                <a:solidFill>
                  <a:srgbClr val="6600CC"/>
                </a:solidFill>
              </a:rPr>
              <a:t> </a:t>
            </a:r>
            <a:br>
              <a:rPr lang="en-US" sz="1800" dirty="0">
                <a:solidFill>
                  <a:srgbClr val="6600CC"/>
                </a:solidFill>
              </a:rPr>
            </a:br>
            <a:r>
              <a:rPr lang="en-US" sz="1400" dirty="0"/>
              <a:t>{</a:t>
            </a:r>
            <a:endParaRPr lang="en-US" sz="1100" dirty="0"/>
          </a:p>
          <a:p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public:</a:t>
            </a:r>
          </a:p>
          <a:p>
            <a:r>
              <a:rPr lang="en-US" dirty="0">
                <a:solidFill>
                  <a:srgbClr val="FF0000"/>
                </a:solidFill>
              </a:rPr>
              <a:t>    </a:t>
            </a:r>
            <a:r>
              <a:rPr lang="en-US" dirty="0" err="1">
                <a:solidFill>
                  <a:srgbClr val="006600"/>
                </a:solidFill>
              </a:rPr>
              <a:t>Ack</a:t>
            </a:r>
            <a:r>
              <a:rPr lang="en-US" dirty="0">
                <a:solidFill>
                  <a:srgbClr val="006600"/>
                </a:solidFill>
              </a:rPr>
              <a:t>()              { … }</a:t>
            </a:r>
          </a:p>
          <a:p>
            <a:r>
              <a:rPr lang="en-US" dirty="0">
                <a:solidFill>
                  <a:srgbClr val="FF0000"/>
                </a:solidFill>
              </a:rPr>
              <a:t>    ~</a:t>
            </a:r>
            <a:r>
              <a:rPr lang="en-US" dirty="0" err="1">
                <a:solidFill>
                  <a:srgbClr val="FF0000"/>
                </a:solidFill>
              </a:rPr>
              <a:t>Ack</a:t>
            </a:r>
            <a:r>
              <a:rPr lang="en-US" dirty="0">
                <a:solidFill>
                  <a:srgbClr val="FF0000"/>
                </a:solidFill>
              </a:rPr>
              <a:t>()            { … }</a:t>
            </a:r>
            <a:br>
              <a:rPr lang="en-US" sz="1400" b="1" dirty="0"/>
            </a:br>
            <a:r>
              <a:rPr lang="en-US" sz="1400" dirty="0"/>
              <a:t>};</a:t>
            </a:r>
          </a:p>
        </p:txBody>
      </p:sp>
      <p:sp>
        <p:nvSpPr>
          <p:cNvPr id="13" name="Rectangle 12"/>
          <p:cNvSpPr/>
          <p:nvPr/>
        </p:nvSpPr>
        <p:spPr>
          <a:xfrm>
            <a:off x="218246" y="2157237"/>
            <a:ext cx="4572000" cy="2185214"/>
          </a:xfrm>
          <a:prstGeom prst="rect">
            <a:avLst/>
          </a:prstGeom>
          <a:solidFill>
            <a:srgbClr val="E9ECF3"/>
          </a:solidFill>
          <a:ln>
            <a:solidFill>
              <a:schemeClr val="tx1"/>
            </a:solidFill>
          </a:ln>
        </p:spPr>
        <p:txBody>
          <a:bodyPr>
            <a:spAutoFit/>
          </a:bodyPr>
          <a:lstStyle/>
          <a:p>
            <a:r>
              <a:rPr lang="en-US" sz="1800" dirty="0"/>
              <a:t>class 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</a:rPr>
              <a:t>Bar </a:t>
            </a:r>
            <a:br>
              <a:rPr lang="en-US" sz="1800" dirty="0">
                <a:solidFill>
                  <a:srgbClr val="6600CC"/>
                </a:solidFill>
              </a:rPr>
            </a:br>
            <a:r>
              <a:rPr lang="en-US" sz="1400" dirty="0"/>
              <a:t>{</a:t>
            </a:r>
            <a:endParaRPr lang="en-US" sz="1100" dirty="0"/>
          </a:p>
          <a:p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public:</a:t>
            </a:r>
          </a:p>
          <a:p>
            <a:r>
              <a:rPr lang="en-US" dirty="0">
                <a:solidFill>
                  <a:srgbClr val="006600"/>
                </a:solidFill>
              </a:rPr>
              <a:t>    Bar()              { … }</a:t>
            </a:r>
          </a:p>
          <a:p>
            <a:r>
              <a:rPr lang="en-US" dirty="0">
                <a:solidFill>
                  <a:srgbClr val="FF0000"/>
                </a:solidFill>
              </a:rPr>
              <a:t>    ~Bar()            { … }</a:t>
            </a:r>
          </a:p>
          <a:p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private:</a:t>
            </a:r>
          </a:p>
          <a:p>
            <a:r>
              <a:rPr lang="en-US" sz="1800" b="1" dirty="0">
                <a:solidFill>
                  <a:srgbClr val="7030A0"/>
                </a:solidFill>
              </a:rPr>
              <a:t>   </a:t>
            </a:r>
            <a:r>
              <a:rPr lang="en-US" sz="1800" b="1" dirty="0" err="1">
                <a:solidFill>
                  <a:srgbClr val="7030A0"/>
                </a:solidFill>
              </a:rPr>
              <a:t>Ack</a:t>
            </a:r>
            <a:r>
              <a:rPr lang="en-US" sz="1800" b="1" dirty="0">
                <a:solidFill>
                  <a:srgbClr val="7030A0"/>
                </a:solidFill>
              </a:rPr>
              <a:t>     </a:t>
            </a:r>
            <a:r>
              <a:rPr lang="en-US" sz="1800" b="1" dirty="0" err="1">
                <a:solidFill>
                  <a:srgbClr val="7030A0"/>
                </a:solidFill>
              </a:rPr>
              <a:t>myAck</a:t>
            </a:r>
            <a:r>
              <a:rPr lang="en-US" sz="1800" b="1" dirty="0">
                <a:solidFill>
                  <a:srgbClr val="7030A0"/>
                </a:solidFill>
              </a:rPr>
              <a:t>;</a:t>
            </a:r>
            <a:br>
              <a:rPr lang="en-US" sz="1400" b="1" dirty="0">
                <a:solidFill>
                  <a:srgbClr val="7030A0"/>
                </a:solidFill>
              </a:rPr>
            </a:br>
            <a:r>
              <a:rPr lang="en-US" sz="1400" dirty="0"/>
              <a:t>};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18246" y="4410813"/>
            <a:ext cx="4572000" cy="2185214"/>
          </a:xfrm>
          <a:prstGeom prst="rect">
            <a:avLst/>
          </a:prstGeom>
          <a:solidFill>
            <a:srgbClr val="E9ECF3"/>
          </a:solidFill>
          <a:ln>
            <a:solidFill>
              <a:schemeClr val="tx1"/>
            </a:solidFill>
          </a:ln>
        </p:spPr>
        <p:txBody>
          <a:bodyPr>
            <a:spAutoFit/>
          </a:bodyPr>
          <a:lstStyle/>
          <a:p>
            <a:r>
              <a:rPr lang="en-US" sz="1800" dirty="0"/>
              <a:t>class </a:t>
            </a:r>
            <a:r>
              <a:rPr lang="en-US" sz="1800" dirty="0">
                <a:solidFill>
                  <a:srgbClr val="006600"/>
                </a:solidFill>
              </a:rPr>
              <a:t>Foo </a:t>
            </a:r>
            <a:br>
              <a:rPr lang="en-US" sz="1800" dirty="0">
                <a:solidFill>
                  <a:srgbClr val="6600CC"/>
                </a:solidFill>
              </a:rPr>
            </a:br>
            <a:r>
              <a:rPr lang="en-US" sz="1400" dirty="0"/>
              <a:t>{</a:t>
            </a:r>
            <a:endParaRPr lang="en-US" sz="1100" dirty="0"/>
          </a:p>
          <a:p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public:</a:t>
            </a:r>
          </a:p>
          <a:p>
            <a:r>
              <a:rPr lang="en-US" dirty="0">
                <a:solidFill>
                  <a:srgbClr val="006600"/>
                </a:solidFill>
              </a:rPr>
              <a:t>    Foo()              { … }</a:t>
            </a:r>
          </a:p>
          <a:p>
            <a:r>
              <a:rPr lang="en-US" dirty="0">
                <a:solidFill>
                  <a:srgbClr val="FF0000"/>
                </a:solidFill>
              </a:rPr>
              <a:t>    ~Foo()            { … }</a:t>
            </a:r>
          </a:p>
          <a:p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private:</a:t>
            </a:r>
          </a:p>
          <a:p>
            <a:r>
              <a:rPr lang="en-US" sz="1800" b="1" dirty="0">
                <a:solidFill>
                  <a:schemeClr val="accent6">
                    <a:lumMod val="75000"/>
                  </a:schemeClr>
                </a:solidFill>
              </a:rPr>
              <a:t>   Bar     </a:t>
            </a:r>
            <a:r>
              <a:rPr lang="en-US" sz="1800" b="1" dirty="0" err="1">
                <a:solidFill>
                  <a:schemeClr val="accent6">
                    <a:lumMod val="75000"/>
                  </a:schemeClr>
                </a:solidFill>
              </a:rPr>
              <a:t>myBar</a:t>
            </a:r>
            <a:r>
              <a:rPr lang="en-US" sz="1800" b="1" dirty="0">
                <a:solidFill>
                  <a:schemeClr val="accent6">
                    <a:lumMod val="75000"/>
                  </a:schemeClr>
                </a:solidFill>
              </a:rPr>
              <a:t>;</a:t>
            </a:r>
            <a:br>
              <a:rPr lang="en-US" sz="1400" b="1" dirty="0"/>
            </a:br>
            <a:r>
              <a:rPr lang="en-US" sz="1400" dirty="0"/>
              <a:t>};</a:t>
            </a:r>
          </a:p>
        </p:txBody>
      </p:sp>
      <p:sp>
        <p:nvSpPr>
          <p:cNvPr id="15" name="Rectangle 3"/>
          <p:cNvSpPr>
            <a:spLocks noChangeArrowheads="1"/>
          </p:cNvSpPr>
          <p:nvPr/>
        </p:nvSpPr>
        <p:spPr bwMode="auto">
          <a:xfrm>
            <a:off x="5116196" y="5379674"/>
            <a:ext cx="3830980" cy="1363001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dirty="0" err="1"/>
              <a:t>int</a:t>
            </a:r>
            <a:r>
              <a:rPr lang="en-US" dirty="0"/>
              <a:t> main()</a:t>
            </a:r>
          </a:p>
          <a:p>
            <a:r>
              <a:rPr lang="en-US" sz="1400" b="1" dirty="0"/>
              <a:t>{</a:t>
            </a:r>
          </a:p>
          <a:p>
            <a:r>
              <a:rPr lang="en-US" dirty="0"/>
              <a:t>   </a:t>
            </a:r>
            <a:r>
              <a:rPr lang="en-US" dirty="0">
                <a:solidFill>
                  <a:srgbClr val="FF0000"/>
                </a:solidFill>
              </a:rPr>
              <a:t>Foo      x;</a:t>
            </a:r>
            <a:br>
              <a:rPr lang="en-US" dirty="0">
                <a:solidFill>
                  <a:srgbClr val="FF0000"/>
                </a:solidFill>
              </a:rPr>
            </a:br>
            <a:endParaRPr lang="en-US" dirty="0"/>
          </a:p>
          <a:p>
            <a:r>
              <a:rPr lang="en-US" sz="1400" b="1" dirty="0"/>
              <a:t>} </a:t>
            </a:r>
            <a:endParaRPr 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5116196" y="1425661"/>
            <a:ext cx="36970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Alright, so here’s the order the constructors will run…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5007380" y="5879259"/>
            <a:ext cx="450764" cy="363830"/>
            <a:chOff x="5879910" y="3754877"/>
            <a:chExt cx="450764" cy="363830"/>
          </a:xfrm>
        </p:grpSpPr>
        <p:sp>
          <p:nvSpPr>
            <p:cNvPr id="8" name="Oval 7"/>
            <p:cNvSpPr/>
            <p:nvPr/>
          </p:nvSpPr>
          <p:spPr bwMode="auto">
            <a:xfrm>
              <a:off x="5933872" y="3754877"/>
              <a:ext cx="350196" cy="36383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879910" y="3776965"/>
              <a:ext cx="45076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#1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1569554" y="4783906"/>
            <a:ext cx="482825" cy="363830"/>
            <a:chOff x="5863880" y="3754877"/>
            <a:chExt cx="482825" cy="363830"/>
          </a:xfrm>
        </p:grpSpPr>
        <p:sp>
          <p:nvSpPr>
            <p:cNvPr id="22" name="Oval 21"/>
            <p:cNvSpPr/>
            <p:nvPr/>
          </p:nvSpPr>
          <p:spPr bwMode="auto">
            <a:xfrm>
              <a:off x="5933872" y="3754877"/>
              <a:ext cx="350196" cy="36383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5863880" y="3776965"/>
              <a:ext cx="48282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#2</a:t>
              </a: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1545829" y="2527002"/>
            <a:ext cx="482825" cy="363830"/>
            <a:chOff x="5863880" y="3754877"/>
            <a:chExt cx="482825" cy="363830"/>
          </a:xfrm>
        </p:grpSpPr>
        <p:sp>
          <p:nvSpPr>
            <p:cNvPr id="25" name="Oval 24"/>
            <p:cNvSpPr/>
            <p:nvPr/>
          </p:nvSpPr>
          <p:spPr bwMode="auto">
            <a:xfrm>
              <a:off x="5933872" y="3754877"/>
              <a:ext cx="350196" cy="36383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5863880" y="3776965"/>
              <a:ext cx="48282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#3</a:t>
              </a:r>
            </a:p>
          </p:txBody>
        </p:sp>
      </p:grpSp>
      <p:sp>
        <p:nvSpPr>
          <p:cNvPr id="17" name="Rectangle 16"/>
          <p:cNvSpPr/>
          <p:nvPr/>
        </p:nvSpPr>
        <p:spPr bwMode="auto">
          <a:xfrm>
            <a:off x="1410511" y="1224691"/>
            <a:ext cx="826851" cy="27581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N/A</a:t>
            </a:r>
          </a:p>
        </p:txBody>
      </p:sp>
      <p:sp>
        <p:nvSpPr>
          <p:cNvPr id="28" name="Rectangle 27"/>
          <p:cNvSpPr/>
          <p:nvPr/>
        </p:nvSpPr>
        <p:spPr bwMode="auto">
          <a:xfrm>
            <a:off x="1397543" y="2929744"/>
            <a:ext cx="826851" cy="27581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Call </a:t>
            </a:r>
            <a:r>
              <a:rPr kumimoji="0" lang="en-US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Ack</a:t>
            </a:r>
            <a:r>
              <a:rPr kumimoji="0" 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()</a:t>
            </a:r>
          </a:p>
        </p:txBody>
      </p:sp>
      <p:sp>
        <p:nvSpPr>
          <p:cNvPr id="29" name="Rectangle 28"/>
          <p:cNvSpPr/>
          <p:nvPr/>
        </p:nvSpPr>
        <p:spPr bwMode="auto">
          <a:xfrm>
            <a:off x="1397542" y="5195569"/>
            <a:ext cx="826851" cy="27581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Call Bar()</a:t>
            </a:r>
          </a:p>
        </p:txBody>
      </p:sp>
      <p:sp>
        <p:nvSpPr>
          <p:cNvPr id="30" name="Rectangle 29"/>
          <p:cNvSpPr/>
          <p:nvPr/>
        </p:nvSpPr>
        <p:spPr bwMode="auto">
          <a:xfrm>
            <a:off x="2915056" y="1550613"/>
            <a:ext cx="826851" cy="275813"/>
          </a:xfrm>
          <a:prstGeom prst="rect">
            <a:avLst/>
          </a:prstGeom>
          <a:solidFill>
            <a:srgbClr val="F1ABA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N/A</a:t>
            </a:r>
          </a:p>
        </p:txBody>
      </p:sp>
      <p:sp>
        <p:nvSpPr>
          <p:cNvPr id="31" name="Rectangle 30"/>
          <p:cNvSpPr/>
          <p:nvPr/>
        </p:nvSpPr>
        <p:spPr bwMode="auto">
          <a:xfrm>
            <a:off x="2902088" y="3255666"/>
            <a:ext cx="959793" cy="275813"/>
          </a:xfrm>
          <a:prstGeom prst="rect">
            <a:avLst/>
          </a:prstGeom>
          <a:solidFill>
            <a:srgbClr val="F1ABA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Call ~</a:t>
            </a:r>
            <a:r>
              <a:rPr kumimoji="0" lang="en-US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Ack</a:t>
            </a:r>
            <a:r>
              <a:rPr kumimoji="0" 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()</a:t>
            </a:r>
          </a:p>
        </p:txBody>
      </p:sp>
      <p:sp>
        <p:nvSpPr>
          <p:cNvPr id="32" name="Rectangle 31"/>
          <p:cNvSpPr/>
          <p:nvPr/>
        </p:nvSpPr>
        <p:spPr bwMode="auto">
          <a:xfrm>
            <a:off x="2902087" y="5521491"/>
            <a:ext cx="959794" cy="275813"/>
          </a:xfrm>
          <a:prstGeom prst="rect">
            <a:avLst/>
          </a:prstGeom>
          <a:solidFill>
            <a:srgbClr val="F1ABA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Call ~Bar()</a:t>
            </a:r>
          </a:p>
        </p:txBody>
      </p:sp>
      <p:grpSp>
        <p:nvGrpSpPr>
          <p:cNvPr id="35" name="Group 34"/>
          <p:cNvGrpSpPr/>
          <p:nvPr/>
        </p:nvGrpSpPr>
        <p:grpSpPr>
          <a:xfrm>
            <a:off x="2321983" y="898993"/>
            <a:ext cx="482825" cy="363830"/>
            <a:chOff x="5863880" y="3754877"/>
            <a:chExt cx="482825" cy="363830"/>
          </a:xfrm>
        </p:grpSpPr>
        <p:sp>
          <p:nvSpPr>
            <p:cNvPr id="36" name="Oval 35"/>
            <p:cNvSpPr/>
            <p:nvPr/>
          </p:nvSpPr>
          <p:spPr bwMode="auto">
            <a:xfrm>
              <a:off x="5933872" y="3754877"/>
              <a:ext cx="350196" cy="36383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5863880" y="3776965"/>
              <a:ext cx="48282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#4</a:t>
              </a: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2307982" y="2527002"/>
            <a:ext cx="482825" cy="363830"/>
            <a:chOff x="5863880" y="3754877"/>
            <a:chExt cx="482825" cy="363830"/>
          </a:xfrm>
        </p:grpSpPr>
        <p:sp>
          <p:nvSpPr>
            <p:cNvPr id="39" name="Oval 38"/>
            <p:cNvSpPr/>
            <p:nvPr/>
          </p:nvSpPr>
          <p:spPr bwMode="auto">
            <a:xfrm>
              <a:off x="5933872" y="3754877"/>
              <a:ext cx="350196" cy="36383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5863880" y="3776965"/>
              <a:ext cx="48282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#5</a:t>
              </a:r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2284257" y="4783906"/>
            <a:ext cx="482825" cy="363830"/>
            <a:chOff x="5863880" y="3754877"/>
            <a:chExt cx="482825" cy="363830"/>
          </a:xfrm>
        </p:grpSpPr>
        <p:sp>
          <p:nvSpPr>
            <p:cNvPr id="42" name="Oval 41"/>
            <p:cNvSpPr/>
            <p:nvPr/>
          </p:nvSpPr>
          <p:spPr bwMode="auto">
            <a:xfrm>
              <a:off x="5933872" y="3754877"/>
              <a:ext cx="350196" cy="36383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5863880" y="3776965"/>
              <a:ext cx="48282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#6</a:t>
              </a:r>
            </a:p>
          </p:txBody>
        </p:sp>
      </p:grpSp>
      <p:sp>
        <p:nvSpPr>
          <p:cNvPr id="20" name="Rounded Rectangular Callout 19"/>
          <p:cNvSpPr/>
          <p:nvPr/>
        </p:nvSpPr>
        <p:spPr bwMode="auto">
          <a:xfrm>
            <a:off x="1361871" y="48641"/>
            <a:ext cx="3900791" cy="632298"/>
          </a:xfrm>
          <a:prstGeom prst="wedgeRoundRectCallout">
            <a:avLst>
              <a:gd name="adj1" fmla="val -42963"/>
              <a:gd name="adj2" fmla="val 128366"/>
              <a:gd name="adj3" fmla="val 16667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Since </a:t>
            </a: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Ack</a:t>
            </a:r>
            <a:r>
              <a:rPr kumimoji="0" lang="en-US" sz="16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 has no embedded variables, the preamble does nothing.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5183154" y="2364424"/>
            <a:ext cx="36970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And here’s the order the destructors will run…</a:t>
            </a:r>
          </a:p>
        </p:txBody>
      </p:sp>
      <p:grpSp>
        <p:nvGrpSpPr>
          <p:cNvPr id="46" name="Group 45"/>
          <p:cNvGrpSpPr/>
          <p:nvPr/>
        </p:nvGrpSpPr>
        <p:grpSpPr>
          <a:xfrm>
            <a:off x="5262662" y="6433568"/>
            <a:ext cx="450764" cy="363830"/>
            <a:chOff x="5879910" y="3754877"/>
            <a:chExt cx="450764" cy="363830"/>
          </a:xfrm>
        </p:grpSpPr>
        <p:sp>
          <p:nvSpPr>
            <p:cNvPr id="47" name="Oval 46"/>
            <p:cNvSpPr/>
            <p:nvPr/>
          </p:nvSpPr>
          <p:spPr bwMode="auto">
            <a:xfrm>
              <a:off x="5933872" y="3754877"/>
              <a:ext cx="350196" cy="363830"/>
            </a:xfrm>
            <a:prstGeom prst="ellipse">
              <a:avLst/>
            </a:prstGeom>
            <a:solidFill>
              <a:srgbClr val="FB5F5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5879910" y="3772915"/>
              <a:ext cx="45076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#1</a:t>
              </a:r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2287935" y="5797256"/>
            <a:ext cx="482825" cy="363830"/>
            <a:chOff x="5863880" y="3754877"/>
            <a:chExt cx="482825" cy="363830"/>
          </a:xfrm>
        </p:grpSpPr>
        <p:sp>
          <p:nvSpPr>
            <p:cNvPr id="50" name="Oval 49"/>
            <p:cNvSpPr/>
            <p:nvPr/>
          </p:nvSpPr>
          <p:spPr bwMode="auto">
            <a:xfrm>
              <a:off x="5933872" y="3754877"/>
              <a:ext cx="350196" cy="363830"/>
            </a:xfrm>
            <a:prstGeom prst="ellipse">
              <a:avLst/>
            </a:prstGeom>
            <a:solidFill>
              <a:srgbClr val="FB5F5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5863880" y="3772915"/>
              <a:ext cx="48282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#2</a:t>
              </a:r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3087068" y="5816712"/>
            <a:ext cx="482825" cy="363830"/>
            <a:chOff x="5863880" y="3754877"/>
            <a:chExt cx="482825" cy="363830"/>
          </a:xfrm>
        </p:grpSpPr>
        <p:sp>
          <p:nvSpPr>
            <p:cNvPr id="53" name="Oval 52"/>
            <p:cNvSpPr/>
            <p:nvPr/>
          </p:nvSpPr>
          <p:spPr bwMode="auto">
            <a:xfrm>
              <a:off x="5933872" y="3754877"/>
              <a:ext cx="350196" cy="363830"/>
            </a:xfrm>
            <a:prstGeom prst="ellipse">
              <a:avLst/>
            </a:prstGeom>
            <a:solidFill>
              <a:srgbClr val="FB5F5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5863880" y="3772915"/>
              <a:ext cx="48282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#3</a:t>
              </a:r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2282914" y="3531479"/>
            <a:ext cx="482825" cy="363830"/>
            <a:chOff x="5863880" y="3754877"/>
            <a:chExt cx="482825" cy="363830"/>
          </a:xfrm>
        </p:grpSpPr>
        <p:sp>
          <p:nvSpPr>
            <p:cNvPr id="56" name="Oval 55"/>
            <p:cNvSpPr/>
            <p:nvPr/>
          </p:nvSpPr>
          <p:spPr bwMode="auto">
            <a:xfrm>
              <a:off x="5933872" y="3754877"/>
              <a:ext cx="350196" cy="363830"/>
            </a:xfrm>
            <a:prstGeom prst="ellipse">
              <a:avLst/>
            </a:prstGeom>
            <a:solidFill>
              <a:srgbClr val="FB5F5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5863880" y="3772915"/>
              <a:ext cx="48282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#4</a:t>
              </a:r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3082047" y="3550935"/>
            <a:ext cx="482825" cy="363830"/>
            <a:chOff x="5863880" y="3754877"/>
            <a:chExt cx="482825" cy="363830"/>
          </a:xfrm>
        </p:grpSpPr>
        <p:sp>
          <p:nvSpPr>
            <p:cNvPr id="59" name="Oval 58"/>
            <p:cNvSpPr/>
            <p:nvPr/>
          </p:nvSpPr>
          <p:spPr bwMode="auto">
            <a:xfrm>
              <a:off x="5933872" y="3754877"/>
              <a:ext cx="350196" cy="363830"/>
            </a:xfrm>
            <a:prstGeom prst="ellipse">
              <a:avLst/>
            </a:prstGeom>
            <a:solidFill>
              <a:srgbClr val="FB5F5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5863880" y="3772915"/>
              <a:ext cx="48282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#5</a:t>
              </a:r>
            </a:p>
          </p:txBody>
        </p:sp>
      </p:grpSp>
      <p:grpSp>
        <p:nvGrpSpPr>
          <p:cNvPr id="61" name="Group 60"/>
          <p:cNvGrpSpPr/>
          <p:nvPr/>
        </p:nvGrpSpPr>
        <p:grpSpPr>
          <a:xfrm>
            <a:off x="2315774" y="1812120"/>
            <a:ext cx="482824" cy="363830"/>
            <a:chOff x="5863880" y="3754877"/>
            <a:chExt cx="482824" cy="363830"/>
          </a:xfrm>
        </p:grpSpPr>
        <p:sp>
          <p:nvSpPr>
            <p:cNvPr id="62" name="Oval 61"/>
            <p:cNvSpPr/>
            <p:nvPr/>
          </p:nvSpPr>
          <p:spPr bwMode="auto">
            <a:xfrm>
              <a:off x="5933872" y="3754877"/>
              <a:ext cx="350196" cy="363830"/>
            </a:xfrm>
            <a:prstGeom prst="ellipse">
              <a:avLst/>
            </a:prstGeom>
            <a:solidFill>
              <a:srgbClr val="FB5F5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5863880" y="3772915"/>
              <a:ext cx="48282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#6</a:t>
              </a:r>
            </a:p>
          </p:txBody>
        </p:sp>
      </p:grpSp>
      <p:sp>
        <p:nvSpPr>
          <p:cNvPr id="67" name="Rounded Rectangular Callout 66"/>
          <p:cNvSpPr/>
          <p:nvPr/>
        </p:nvSpPr>
        <p:spPr bwMode="auto">
          <a:xfrm>
            <a:off x="3978613" y="3195874"/>
            <a:ext cx="3792755" cy="870288"/>
          </a:xfrm>
          <a:prstGeom prst="wedgeRoundRectCallout">
            <a:avLst>
              <a:gd name="adj1" fmla="val -61673"/>
              <a:gd name="adj2" fmla="val -204701"/>
              <a:gd name="adj3" fmla="val 16667"/>
            </a:avLst>
          </a:prstGeom>
          <a:solidFill>
            <a:srgbClr val="FA5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Since </a:t>
            </a: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Ack</a:t>
            </a:r>
            <a:r>
              <a:rPr kumimoji="0" lang="en-US" sz="16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 has no embedded variables, the </a:t>
            </a:r>
            <a:r>
              <a:rPr lang="en-US" sz="1600" dirty="0" err="1"/>
              <a:t>postamble</a:t>
            </a:r>
            <a:r>
              <a:rPr lang="en-US" sz="1600" dirty="0"/>
              <a:t> </a:t>
            </a:r>
            <a:r>
              <a:rPr kumimoji="0" lang="en-US" sz="16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does nothing.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5267984" y="6060896"/>
            <a:ext cx="43473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 …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0" grpId="0" animBg="1"/>
      <p:bldP spid="45" grpId="0"/>
      <p:bldP spid="67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Advanced Class Composition</a:t>
            </a:r>
          </a:p>
        </p:txBody>
      </p:sp>
      <p:sp>
        <p:nvSpPr>
          <p:cNvPr id="77827" name="Text Box 3"/>
          <p:cNvSpPr txBox="1">
            <a:spLocks noChangeArrowheads="1"/>
          </p:cNvSpPr>
          <p:nvPr/>
        </p:nvSpPr>
        <p:spPr bwMode="auto">
          <a:xfrm>
            <a:off x="457200" y="1417638"/>
            <a:ext cx="83820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 dirty="0"/>
              <a:t>Of course, things are never quite so simple… </a:t>
            </a:r>
          </a:p>
        </p:txBody>
      </p:sp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533400" y="2183357"/>
            <a:ext cx="83820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 dirty="0"/>
              <a:t>Let’s look at a slightly more complex </a:t>
            </a:r>
            <a:br>
              <a:rPr lang="en-US" sz="2400" dirty="0"/>
            </a:br>
            <a:r>
              <a:rPr lang="en-US" sz="2400" dirty="0">
                <a:solidFill>
                  <a:srgbClr val="6600CC"/>
                </a:solidFill>
              </a:rPr>
              <a:t>class composition </a:t>
            </a:r>
            <a:r>
              <a:rPr lang="en-US" sz="2400" dirty="0"/>
              <a:t>example.</a:t>
            </a:r>
          </a:p>
        </p:txBody>
      </p:sp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373566" y="3473180"/>
            <a:ext cx="838200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 dirty="0"/>
              <a:t>Let’s change the </a:t>
            </a:r>
            <a:r>
              <a:rPr lang="en-US" sz="2400" dirty="0">
                <a:solidFill>
                  <a:srgbClr val="FF0000"/>
                </a:solidFill>
              </a:rPr>
              <a:t>constructor</a:t>
            </a:r>
            <a:r>
              <a:rPr lang="en-US" sz="2400" dirty="0"/>
              <a:t> of our Stomach class so it </a:t>
            </a:r>
            <a:r>
              <a:rPr lang="en-US" sz="2400" dirty="0">
                <a:solidFill>
                  <a:srgbClr val="FF0000"/>
                </a:solidFill>
              </a:rPr>
              <a:t>REQUIRES</a:t>
            </a:r>
            <a:r>
              <a:rPr lang="en-US" sz="2400" dirty="0"/>
              <a:t> the user to specify the </a:t>
            </a:r>
            <a:r>
              <a:rPr lang="en-US" sz="2400" dirty="0">
                <a:solidFill>
                  <a:srgbClr val="6600CC"/>
                </a:solidFill>
              </a:rPr>
              <a:t>amount of gas </a:t>
            </a:r>
            <a:r>
              <a:rPr lang="en-US" sz="2400" dirty="0"/>
              <a:t>each </a:t>
            </a:r>
            <a:r>
              <a:rPr lang="en-US" sz="2400" dirty="0">
                <a:solidFill>
                  <a:srgbClr val="6600CC"/>
                </a:solidFill>
              </a:rPr>
              <a:t>stomach</a:t>
            </a:r>
            <a:r>
              <a:rPr lang="en-US" sz="2400" dirty="0"/>
              <a:t> starts with.</a:t>
            </a:r>
          </a:p>
        </p:txBody>
      </p:sp>
    </p:spTree>
    <p:extLst>
      <p:ext uri="{BB962C8B-B14F-4D97-AF65-F5344CB8AC3E}">
        <p14:creationId xmlns:p14="http://schemas.microsoft.com/office/powerpoint/2010/main" val="2499236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827" grpId="0"/>
      <p:bldP spid="5" grpId="0"/>
      <p:bldP spid="6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157" name="Group 21"/>
          <p:cNvGrpSpPr>
            <a:grpSpLocks/>
          </p:cNvGrpSpPr>
          <p:nvPr/>
        </p:nvGrpSpPr>
        <p:grpSpPr bwMode="auto">
          <a:xfrm>
            <a:off x="5029200" y="1524000"/>
            <a:ext cx="3886200" cy="2611438"/>
            <a:chOff x="3168" y="960"/>
            <a:chExt cx="2448" cy="1645"/>
          </a:xfrm>
        </p:grpSpPr>
        <p:sp>
          <p:nvSpPr>
            <p:cNvPr id="91151" name="Rectangle 15"/>
            <p:cNvSpPr>
              <a:spLocks noChangeArrowheads="1"/>
            </p:cNvSpPr>
            <p:nvPr/>
          </p:nvSpPr>
          <p:spPr bwMode="auto">
            <a:xfrm>
              <a:off x="3168" y="960"/>
              <a:ext cx="2352" cy="1485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1152" name="Rectangle 16"/>
            <p:cNvSpPr>
              <a:spLocks noChangeArrowheads="1"/>
            </p:cNvSpPr>
            <p:nvPr/>
          </p:nvSpPr>
          <p:spPr bwMode="auto">
            <a:xfrm>
              <a:off x="3168" y="990"/>
              <a:ext cx="2448" cy="16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/>
              <a:r>
                <a:rPr lang="en-US" sz="1800" dirty="0" err="1">
                  <a:cs typeface="Courier New" pitchFamily="49" charset="0"/>
                </a:rPr>
                <a:t>int</a:t>
              </a:r>
              <a:r>
                <a:rPr lang="en-US" sz="1800" dirty="0">
                  <a:cs typeface="Courier New" pitchFamily="49" charset="0"/>
                </a:rPr>
                <a:t> main(void)</a:t>
              </a:r>
              <a:endParaRPr lang="en-US" sz="1800" dirty="0"/>
            </a:p>
            <a:p>
              <a:pPr eaLnBrk="0" hangingPunct="0"/>
              <a:r>
                <a:rPr lang="en-US" sz="1800" dirty="0">
                  <a:cs typeface="Courier New" pitchFamily="49" charset="0"/>
                </a:rPr>
                <a:t>{</a:t>
              </a:r>
            </a:p>
            <a:p>
              <a:pPr eaLnBrk="0" hangingPunct="0"/>
              <a:r>
                <a:rPr lang="en-US" sz="1800" dirty="0">
                  <a:cs typeface="Courier New" pitchFamily="49" charset="0"/>
                </a:rPr>
                <a:t>      Stomach  a(5); // 5 farts</a:t>
              </a:r>
            </a:p>
            <a:p>
              <a:pPr eaLnBrk="0" hangingPunct="0"/>
              <a:endParaRPr lang="en-US" sz="1800" dirty="0">
                <a:cs typeface="Courier New" pitchFamily="49" charset="0"/>
              </a:endParaRPr>
            </a:p>
            <a:p>
              <a:pPr eaLnBrk="0" hangingPunct="0"/>
              <a:endParaRPr lang="en-US" sz="1800" dirty="0">
                <a:cs typeface="Courier New" pitchFamily="49" charset="0"/>
              </a:endParaRPr>
            </a:p>
            <a:p>
              <a:pPr eaLnBrk="0" hangingPunct="0"/>
              <a:r>
                <a:rPr lang="en-US" sz="1800" dirty="0"/>
                <a:t>      </a:t>
              </a:r>
              <a:r>
                <a:rPr lang="en-US" sz="1800" dirty="0" err="1"/>
                <a:t>a.eat</a:t>
              </a:r>
              <a:r>
                <a:rPr lang="en-US" sz="1800" dirty="0"/>
                <a:t>();   // 6 farts</a:t>
              </a:r>
            </a:p>
            <a:p>
              <a:pPr eaLnBrk="0" hangingPunct="0"/>
              <a:r>
                <a:rPr lang="en-US" sz="1800" dirty="0"/>
                <a:t>      ...</a:t>
              </a:r>
            </a:p>
            <a:p>
              <a:pPr eaLnBrk="0" hangingPunct="0"/>
              <a:r>
                <a:rPr lang="en-US" sz="1800" dirty="0">
                  <a:cs typeface="Courier New" pitchFamily="49" charset="0"/>
                </a:rPr>
                <a:t>}</a:t>
              </a:r>
              <a:endParaRPr lang="en-US" sz="1800" dirty="0"/>
            </a:p>
            <a:p>
              <a:pPr eaLnBrk="0" hangingPunct="0"/>
              <a:r>
                <a:rPr lang="en-US" sz="1800" dirty="0">
                  <a:cs typeface="Courier New" pitchFamily="49" charset="0"/>
                </a:rPr>
                <a:t> </a:t>
              </a:r>
              <a:endParaRPr lang="en-US" sz="1800" dirty="0"/>
            </a:p>
          </p:txBody>
        </p:sp>
      </p:grpSp>
      <p:sp>
        <p:nvSpPr>
          <p:cNvPr id="91154" name="Rectangle 18"/>
          <p:cNvSpPr>
            <a:spLocks noChangeArrowheads="1"/>
          </p:cNvSpPr>
          <p:nvPr/>
        </p:nvSpPr>
        <p:spPr bwMode="auto">
          <a:xfrm>
            <a:off x="5430838" y="2379663"/>
            <a:ext cx="24574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1800">
                <a:solidFill>
                  <a:srgbClr val="800000"/>
                </a:solidFill>
                <a:cs typeface="Courier New" pitchFamily="49" charset="0"/>
              </a:rPr>
              <a:t>Stomach  b;     // ???</a:t>
            </a:r>
          </a:p>
        </p:txBody>
      </p:sp>
      <p:sp>
        <p:nvSpPr>
          <p:cNvPr id="91156" name="Text Box 20"/>
          <p:cNvSpPr txBox="1">
            <a:spLocks noChangeArrowheads="1"/>
          </p:cNvSpPr>
          <p:nvPr/>
        </p:nvSpPr>
        <p:spPr bwMode="auto">
          <a:xfrm>
            <a:off x="1340757" y="4972785"/>
            <a:ext cx="6547531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Now, what happens if we want to use our new </a:t>
            </a:r>
            <a:r>
              <a:rPr lang="en-US" sz="2400" dirty="0">
                <a:solidFill>
                  <a:schemeClr val="accent2"/>
                </a:solidFill>
              </a:rPr>
              <a:t>Stomach</a:t>
            </a:r>
            <a:r>
              <a:rPr lang="en-US" sz="2400" dirty="0"/>
              <a:t> class in our </a:t>
            </a:r>
            <a:r>
              <a:rPr lang="en-US" sz="2400" dirty="0" err="1">
                <a:solidFill>
                  <a:schemeClr val="accent6"/>
                </a:solidFill>
              </a:rPr>
              <a:t>Hungry</a:t>
            </a:r>
            <a:r>
              <a:rPr lang="en-US" sz="2400" dirty="0" err="1">
                <a:solidFill>
                  <a:schemeClr val="accent2"/>
                </a:solidFill>
              </a:rPr>
              <a:t>Nerd</a:t>
            </a:r>
            <a:r>
              <a:rPr lang="en-US" sz="2400" dirty="0">
                <a:solidFill>
                  <a:schemeClr val="accent2"/>
                </a:solidFill>
              </a:rPr>
              <a:t> </a:t>
            </a:r>
            <a:r>
              <a:rPr lang="en-US" sz="2400" dirty="0"/>
              <a:t>class?</a:t>
            </a:r>
          </a:p>
        </p:txBody>
      </p:sp>
      <p:grpSp>
        <p:nvGrpSpPr>
          <p:cNvPr id="91160" name="Group 24"/>
          <p:cNvGrpSpPr>
            <a:grpSpLocks/>
          </p:cNvGrpSpPr>
          <p:nvPr/>
        </p:nvGrpSpPr>
        <p:grpSpPr bwMode="auto">
          <a:xfrm>
            <a:off x="5432425" y="2459038"/>
            <a:ext cx="2674938" cy="231775"/>
            <a:chOff x="3422" y="1522"/>
            <a:chExt cx="1685" cy="146"/>
          </a:xfrm>
        </p:grpSpPr>
        <p:sp>
          <p:nvSpPr>
            <p:cNvPr id="91158" name="Line 22"/>
            <p:cNvSpPr>
              <a:spLocks noChangeShapeType="1"/>
            </p:cNvSpPr>
            <p:nvPr/>
          </p:nvSpPr>
          <p:spPr bwMode="auto">
            <a:xfrm>
              <a:off x="3422" y="1522"/>
              <a:ext cx="1685" cy="146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91159" name="Line 23"/>
            <p:cNvSpPr>
              <a:spLocks noChangeShapeType="1"/>
            </p:cNvSpPr>
            <p:nvPr/>
          </p:nvSpPr>
          <p:spPr bwMode="auto">
            <a:xfrm flipV="1">
              <a:off x="3424" y="1524"/>
              <a:ext cx="1633" cy="138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</p:grpSp>
      <p:sp>
        <p:nvSpPr>
          <p:cNvPr id="91161" name="Rectangle 25"/>
          <p:cNvSpPr>
            <a:spLocks noChangeArrowheads="1"/>
          </p:cNvSpPr>
          <p:nvPr/>
        </p:nvSpPr>
        <p:spPr bwMode="auto">
          <a:xfrm>
            <a:off x="-152400" y="-762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4400" dirty="0">
                <a:solidFill>
                  <a:schemeClr val="tx2"/>
                </a:solidFill>
              </a:rPr>
              <a:t>Advanced Class Composition</a:t>
            </a:r>
          </a:p>
        </p:txBody>
      </p:sp>
      <p:sp>
        <p:nvSpPr>
          <p:cNvPr id="14" name="Rectangle 20"/>
          <p:cNvSpPr>
            <a:spLocks noChangeArrowheads="1"/>
          </p:cNvSpPr>
          <p:nvPr/>
        </p:nvSpPr>
        <p:spPr bwMode="auto">
          <a:xfrm>
            <a:off x="187324" y="899531"/>
            <a:ext cx="4085858" cy="3411212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5" name="Text Box 4"/>
          <p:cNvSpPr txBox="1">
            <a:spLocks noChangeArrowheads="1"/>
          </p:cNvSpPr>
          <p:nvPr/>
        </p:nvSpPr>
        <p:spPr bwMode="auto">
          <a:xfrm>
            <a:off x="228599" y="899532"/>
            <a:ext cx="1718740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chemeClr val="accent2"/>
                </a:solidFill>
              </a:rPr>
              <a:t>class Stomach</a:t>
            </a:r>
          </a:p>
          <a:p>
            <a:r>
              <a:rPr lang="en-US" sz="1600" dirty="0">
                <a:solidFill>
                  <a:schemeClr val="accent2"/>
                </a:solidFill>
              </a:rPr>
              <a:t>{</a:t>
            </a:r>
          </a:p>
          <a:p>
            <a:r>
              <a:rPr lang="en-US" sz="1200" b="1" dirty="0">
                <a:solidFill>
                  <a:srgbClr val="CC0099"/>
                </a:solidFill>
              </a:rPr>
              <a:t>public:</a:t>
            </a:r>
          </a:p>
          <a:p>
            <a:r>
              <a:rPr lang="en-US" sz="1800" b="1" dirty="0">
                <a:solidFill>
                  <a:srgbClr val="0000CC"/>
                </a:solidFill>
              </a:rPr>
              <a:t> </a:t>
            </a:r>
            <a:endParaRPr lang="en-US" sz="1800" dirty="0">
              <a:solidFill>
                <a:srgbClr val="0000CC"/>
              </a:solidFill>
            </a:endParaRPr>
          </a:p>
        </p:txBody>
      </p:sp>
      <p:sp>
        <p:nvSpPr>
          <p:cNvPr id="16" name="Text Box 4"/>
          <p:cNvSpPr txBox="1">
            <a:spLocks noChangeArrowheads="1"/>
          </p:cNvSpPr>
          <p:nvPr/>
        </p:nvSpPr>
        <p:spPr bwMode="auto">
          <a:xfrm>
            <a:off x="241727" y="1915593"/>
            <a:ext cx="3900427" cy="15850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0000CC"/>
                </a:solidFill>
              </a:rPr>
              <a:t>   ~Stomach() { </a:t>
            </a:r>
            <a:r>
              <a:rPr lang="en-US" sz="1800" dirty="0" err="1">
                <a:solidFill>
                  <a:srgbClr val="FF0000"/>
                </a:solidFill>
              </a:rPr>
              <a:t>cout</a:t>
            </a:r>
            <a:r>
              <a:rPr lang="en-US" sz="1800" dirty="0">
                <a:solidFill>
                  <a:srgbClr val="FF0000"/>
                </a:solidFill>
              </a:rPr>
              <a:t> &lt;&lt; “Fart!\n”; </a:t>
            </a:r>
            <a:r>
              <a:rPr lang="en-US" sz="1800" dirty="0">
                <a:solidFill>
                  <a:srgbClr val="0000CC"/>
                </a:solidFill>
              </a:rPr>
              <a:t> }</a:t>
            </a:r>
            <a:endParaRPr lang="en-US" sz="1800" b="1" dirty="0">
              <a:solidFill>
                <a:srgbClr val="0000CC"/>
              </a:solidFill>
            </a:endParaRPr>
          </a:p>
          <a:p>
            <a:r>
              <a:rPr lang="en-US" sz="1900" dirty="0">
                <a:solidFill>
                  <a:srgbClr val="000099"/>
                </a:solidFill>
              </a:rPr>
              <a:t>   void eat()  { </a:t>
            </a:r>
            <a:r>
              <a:rPr lang="en-US" sz="1900" dirty="0" err="1">
                <a:solidFill>
                  <a:srgbClr val="FF3300"/>
                </a:solidFill>
              </a:rPr>
              <a:t>myGas</a:t>
            </a:r>
            <a:r>
              <a:rPr lang="en-US" sz="1900" dirty="0">
                <a:solidFill>
                  <a:srgbClr val="FF3300"/>
                </a:solidFill>
              </a:rPr>
              <a:t> ++;</a:t>
            </a:r>
            <a:r>
              <a:rPr lang="en-US" sz="1900" dirty="0">
                <a:solidFill>
                  <a:schemeClr val="accent2"/>
                </a:solidFill>
              </a:rPr>
              <a:t> </a:t>
            </a:r>
            <a:r>
              <a:rPr lang="en-US" sz="1900" dirty="0">
                <a:solidFill>
                  <a:srgbClr val="000099"/>
                </a:solidFill>
              </a:rPr>
              <a:t>}</a:t>
            </a:r>
          </a:p>
          <a:p>
            <a:r>
              <a:rPr lang="en-US" sz="1200" b="1" dirty="0">
                <a:solidFill>
                  <a:srgbClr val="CC0099"/>
                </a:solidFill>
              </a:rPr>
              <a:t>private:</a:t>
            </a:r>
          </a:p>
          <a:p>
            <a:r>
              <a:rPr lang="en-US" sz="1800" dirty="0">
                <a:solidFill>
                  <a:srgbClr val="000099"/>
                </a:solidFill>
              </a:rPr>
              <a:t>  </a:t>
            </a:r>
            <a:r>
              <a:rPr lang="en-US" sz="1800" dirty="0" err="1">
                <a:solidFill>
                  <a:srgbClr val="000099"/>
                </a:solidFill>
              </a:rPr>
              <a:t>int</a:t>
            </a:r>
            <a:r>
              <a:rPr lang="en-US" sz="1800" dirty="0">
                <a:solidFill>
                  <a:srgbClr val="000099"/>
                </a:solidFill>
              </a:rPr>
              <a:t> </a:t>
            </a:r>
            <a:r>
              <a:rPr lang="en-US" sz="1800" dirty="0" err="1">
                <a:solidFill>
                  <a:srgbClr val="000099"/>
                </a:solidFill>
              </a:rPr>
              <a:t>myGas</a:t>
            </a:r>
            <a:r>
              <a:rPr lang="en-US" sz="1800" dirty="0">
                <a:solidFill>
                  <a:srgbClr val="000099"/>
                </a:solidFill>
              </a:rPr>
              <a:t>;</a:t>
            </a:r>
          </a:p>
          <a:p>
            <a:r>
              <a:rPr lang="en-US" sz="1600" dirty="0">
                <a:solidFill>
                  <a:schemeClr val="accent2"/>
                </a:solidFill>
              </a:rPr>
              <a:t>};</a:t>
            </a:r>
          </a:p>
          <a:p>
            <a:endParaRPr lang="en-US" sz="1400" dirty="0">
              <a:solidFill>
                <a:schemeClr val="accent2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19785" y="1571625"/>
            <a:ext cx="30620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1" dirty="0">
                <a:solidFill>
                  <a:srgbClr val="0000CC"/>
                </a:solidFill>
              </a:rPr>
              <a:t> </a:t>
            </a:r>
            <a:r>
              <a:rPr lang="en-US" sz="1800" dirty="0">
                <a:solidFill>
                  <a:srgbClr val="0000CC"/>
                </a:solidFill>
              </a:rPr>
              <a:t>Stomach()   { </a:t>
            </a:r>
            <a:r>
              <a:rPr lang="en-US" sz="1800" dirty="0" err="1">
                <a:solidFill>
                  <a:srgbClr val="FF0000"/>
                </a:solidFill>
              </a:rPr>
              <a:t>myGas</a:t>
            </a:r>
            <a:r>
              <a:rPr lang="en-US" sz="1800" dirty="0">
                <a:solidFill>
                  <a:srgbClr val="FF0000"/>
                </a:solidFill>
              </a:rPr>
              <a:t> = 0;</a:t>
            </a:r>
            <a:r>
              <a:rPr lang="en-US" sz="1800" dirty="0">
                <a:solidFill>
                  <a:srgbClr val="0000CC"/>
                </a:solidFill>
              </a:rPr>
              <a:t> }</a:t>
            </a:r>
            <a:endParaRPr lang="en-US" sz="1800" dirty="0"/>
          </a:p>
        </p:txBody>
      </p:sp>
      <p:sp>
        <p:nvSpPr>
          <p:cNvPr id="3" name="Rectangle 2"/>
          <p:cNvSpPr/>
          <p:nvPr/>
        </p:nvSpPr>
        <p:spPr>
          <a:xfrm>
            <a:off x="330627" y="1589305"/>
            <a:ext cx="4572000" cy="113877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 </a:t>
            </a:r>
            <a:r>
              <a:rPr lang="en-US" dirty="0">
                <a:solidFill>
                  <a:schemeClr val="accent2"/>
                </a:solidFill>
              </a:rPr>
              <a:t>Stomach(</a:t>
            </a:r>
            <a:r>
              <a:rPr lang="en-US" dirty="0" err="1">
                <a:solidFill>
                  <a:srgbClr val="FF3300"/>
                </a:solidFill>
              </a:rPr>
              <a:t>int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startGas</a:t>
            </a:r>
            <a:r>
              <a:rPr lang="en-US" dirty="0">
                <a:solidFill>
                  <a:schemeClr val="accent2"/>
                </a:solidFill>
              </a:rPr>
              <a:t>) </a:t>
            </a:r>
          </a:p>
          <a:p>
            <a:r>
              <a:rPr lang="en-US" sz="1400" dirty="0"/>
              <a:t>  {</a:t>
            </a:r>
          </a:p>
          <a:p>
            <a:r>
              <a:rPr lang="en-US" dirty="0"/>
              <a:t>     </a:t>
            </a:r>
            <a:r>
              <a:rPr lang="en-US" dirty="0" err="1"/>
              <a:t>myGas</a:t>
            </a:r>
            <a:r>
              <a:rPr lang="en-US" dirty="0"/>
              <a:t> = </a:t>
            </a:r>
            <a:r>
              <a:rPr lang="en-US" dirty="0" err="1"/>
              <a:t>startGas</a:t>
            </a:r>
            <a:r>
              <a:rPr lang="en-US" dirty="0"/>
              <a:t>;</a:t>
            </a:r>
          </a:p>
          <a:p>
            <a:r>
              <a:rPr lang="en-US" sz="1400" dirty="0"/>
              <a:t>  }</a:t>
            </a:r>
          </a:p>
        </p:txBody>
      </p:sp>
      <p:sp>
        <p:nvSpPr>
          <p:cNvPr id="20" name="AutoShape 25"/>
          <p:cNvSpPr>
            <a:spLocks noChangeArrowheads="1"/>
          </p:cNvSpPr>
          <p:nvPr/>
        </p:nvSpPr>
        <p:spPr bwMode="auto">
          <a:xfrm>
            <a:off x="3290849" y="228600"/>
            <a:ext cx="2867099" cy="1295400"/>
          </a:xfrm>
          <a:prstGeom prst="wedgeRoundRectCallout">
            <a:avLst>
              <a:gd name="adj1" fmla="val -83870"/>
              <a:gd name="adj2" fmla="val 60703"/>
              <a:gd name="adj3" fmla="val 16667"/>
            </a:avLst>
          </a:prstGeom>
          <a:solidFill>
            <a:srgbClr val="F6FFE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/>
          <a:lstStyle/>
          <a:p>
            <a:pPr algn="ctr"/>
            <a:r>
              <a:rPr lang="en-US" sz="1800" dirty="0"/>
              <a:t>Ok, so now our new </a:t>
            </a:r>
            <a:r>
              <a:rPr lang="en-US" sz="1800" dirty="0">
                <a:solidFill>
                  <a:srgbClr val="6600CC"/>
                </a:solidFill>
              </a:rPr>
              <a:t>Stomach</a:t>
            </a:r>
            <a:r>
              <a:rPr lang="en-US" sz="1800" dirty="0"/>
              <a:t> constructor </a:t>
            </a:r>
            <a:r>
              <a:rPr lang="en-US" sz="1800" dirty="0">
                <a:solidFill>
                  <a:srgbClr val="FF0000"/>
                </a:solidFill>
              </a:rPr>
              <a:t>REQUIRES</a:t>
            </a:r>
            <a:r>
              <a:rPr lang="en-US" sz="1800" dirty="0"/>
              <a:t> us to </a:t>
            </a:r>
            <a:br>
              <a:rPr lang="en-US" sz="1800" dirty="0"/>
            </a:br>
            <a:r>
              <a:rPr lang="en-US" sz="1800" dirty="0">
                <a:solidFill>
                  <a:srgbClr val="FF0000"/>
                </a:solidFill>
              </a:rPr>
              <a:t>pass in a value</a:t>
            </a:r>
            <a:r>
              <a:rPr lang="en-US" sz="1800" dirty="0"/>
              <a:t>…</a:t>
            </a:r>
          </a:p>
        </p:txBody>
      </p:sp>
      <p:sp>
        <p:nvSpPr>
          <p:cNvPr id="19" name="AutoShape 25"/>
          <p:cNvSpPr>
            <a:spLocks noChangeArrowheads="1"/>
          </p:cNvSpPr>
          <p:nvPr/>
        </p:nvSpPr>
        <p:spPr bwMode="auto">
          <a:xfrm>
            <a:off x="5384693" y="389966"/>
            <a:ext cx="2867099" cy="1134034"/>
          </a:xfrm>
          <a:prstGeom prst="wedgeRoundRectCallout">
            <a:avLst>
              <a:gd name="adj1" fmla="val -251"/>
              <a:gd name="adj2" fmla="val 107564"/>
              <a:gd name="adj3" fmla="val 16667"/>
            </a:avLst>
          </a:prstGeom>
          <a:solidFill>
            <a:srgbClr val="F6FFE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/>
          <a:lstStyle/>
          <a:p>
            <a:pPr algn="ctr"/>
            <a:r>
              <a:rPr lang="en-US" sz="1800" dirty="0"/>
              <a:t>And here’s how we create a new Stomach variable…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-2.42999E-7 L -0.00035 0.11386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" y="56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11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1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911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911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154" grpId="0" autoUpdateAnimBg="0"/>
      <p:bldP spid="91154" grpId="1"/>
      <p:bldP spid="91156" grpId="0" autoUpdateAnimBg="0"/>
      <p:bldP spid="16" grpId="0"/>
      <p:bldP spid="2" grpId="0"/>
      <p:bldP spid="3" grpId="0"/>
      <p:bldP spid="20" grpId="0" animBg="1"/>
      <p:bldP spid="20" grpId="1" animBg="1"/>
      <p:bldP spid="19" grpId="0" animBg="1"/>
      <p:bldP spid="19" grpId="1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8" name="Text Box 18"/>
          <p:cNvSpPr txBox="1">
            <a:spLocks noChangeArrowheads="1"/>
          </p:cNvSpPr>
          <p:nvPr/>
        </p:nvSpPr>
        <p:spPr bwMode="auto">
          <a:xfrm>
            <a:off x="1871015" y="5269966"/>
            <a:ext cx="593463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 dirty="0"/>
              <a:t>Will our </a:t>
            </a:r>
            <a:r>
              <a:rPr lang="en-US" sz="2400" dirty="0" err="1"/>
              <a:t>HungryNerd</a:t>
            </a:r>
            <a:r>
              <a:rPr lang="en-US" sz="2400" dirty="0"/>
              <a:t> class still compile?</a:t>
            </a:r>
          </a:p>
        </p:txBody>
      </p:sp>
      <p:sp>
        <p:nvSpPr>
          <p:cNvPr id="92179" name="Text Box 19"/>
          <p:cNvSpPr txBox="1">
            <a:spLocks noChangeArrowheads="1"/>
          </p:cNvSpPr>
          <p:nvPr/>
        </p:nvSpPr>
        <p:spPr bwMode="auto">
          <a:xfrm>
            <a:off x="3959792" y="5867410"/>
            <a:ext cx="1228221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4400" b="1" dirty="0">
                <a:solidFill>
                  <a:srgbClr val="FF0000"/>
                </a:solidFill>
              </a:rPr>
              <a:t>NO!</a:t>
            </a:r>
          </a:p>
        </p:txBody>
      </p:sp>
      <p:sp>
        <p:nvSpPr>
          <p:cNvPr id="92184" name="Rectangle 24"/>
          <p:cNvSpPr>
            <a:spLocks noChangeArrowheads="1"/>
          </p:cNvSpPr>
          <p:nvPr/>
        </p:nvSpPr>
        <p:spPr bwMode="auto">
          <a:xfrm>
            <a:off x="-152400" y="-762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4400" dirty="0">
                <a:solidFill>
                  <a:schemeClr val="tx2"/>
                </a:solidFill>
              </a:rPr>
              <a:t>Advanced Class Composition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187324" y="899531"/>
            <a:ext cx="4277097" cy="3411212"/>
            <a:chOff x="187324" y="899531"/>
            <a:chExt cx="4749433" cy="3411212"/>
          </a:xfrm>
        </p:grpSpPr>
        <p:sp>
          <p:nvSpPr>
            <p:cNvPr id="12" name="Rectangle 20"/>
            <p:cNvSpPr>
              <a:spLocks noChangeArrowheads="1"/>
            </p:cNvSpPr>
            <p:nvPr/>
          </p:nvSpPr>
          <p:spPr bwMode="auto">
            <a:xfrm>
              <a:off x="187324" y="899531"/>
              <a:ext cx="4537075" cy="341121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3" name="Text Box 4"/>
            <p:cNvSpPr txBox="1">
              <a:spLocks noChangeArrowheads="1"/>
            </p:cNvSpPr>
            <p:nvPr/>
          </p:nvSpPr>
          <p:spPr bwMode="auto">
            <a:xfrm>
              <a:off x="228599" y="899532"/>
              <a:ext cx="1718740" cy="10772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 dirty="0">
                  <a:solidFill>
                    <a:schemeClr val="accent2"/>
                  </a:solidFill>
                </a:rPr>
                <a:t>class Stomach</a:t>
              </a:r>
            </a:p>
            <a:p>
              <a:r>
                <a:rPr lang="en-US" sz="1600" dirty="0">
                  <a:solidFill>
                    <a:schemeClr val="accent2"/>
                  </a:solidFill>
                </a:rPr>
                <a:t>{</a:t>
              </a:r>
            </a:p>
            <a:p>
              <a:r>
                <a:rPr lang="en-US" sz="1200" b="1" dirty="0">
                  <a:solidFill>
                    <a:srgbClr val="CC0099"/>
                  </a:solidFill>
                </a:rPr>
                <a:t>public:</a:t>
              </a:r>
            </a:p>
            <a:p>
              <a:r>
                <a:rPr lang="en-US" sz="1800" b="1" dirty="0">
                  <a:solidFill>
                    <a:srgbClr val="0000CC"/>
                  </a:solidFill>
                </a:rPr>
                <a:t> </a:t>
              </a:r>
              <a:endParaRPr lang="en-US" sz="1800" dirty="0">
                <a:solidFill>
                  <a:srgbClr val="0000CC"/>
                </a:solidFill>
              </a:endParaRPr>
            </a:p>
          </p:txBody>
        </p:sp>
        <p:sp>
          <p:nvSpPr>
            <p:cNvPr id="14" name="Text Box 4"/>
            <p:cNvSpPr txBox="1">
              <a:spLocks noChangeArrowheads="1"/>
            </p:cNvSpPr>
            <p:nvPr/>
          </p:nvSpPr>
          <p:spPr bwMode="auto">
            <a:xfrm>
              <a:off x="241727" y="2683993"/>
              <a:ext cx="4338286" cy="15850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 dirty="0">
                  <a:solidFill>
                    <a:srgbClr val="0000CC"/>
                  </a:solidFill>
                </a:rPr>
                <a:t>   ~Stomach() { </a:t>
              </a:r>
              <a:r>
                <a:rPr lang="en-US" sz="1800" dirty="0" err="1">
                  <a:solidFill>
                    <a:srgbClr val="FF0000"/>
                  </a:solidFill>
                </a:rPr>
                <a:t>cout</a:t>
              </a:r>
              <a:r>
                <a:rPr lang="en-US" sz="1800" dirty="0">
                  <a:solidFill>
                    <a:srgbClr val="FF0000"/>
                  </a:solidFill>
                </a:rPr>
                <a:t> &lt;&lt; “Fart!\n”; </a:t>
              </a:r>
              <a:r>
                <a:rPr lang="en-US" sz="1800" dirty="0">
                  <a:solidFill>
                    <a:srgbClr val="0000CC"/>
                  </a:solidFill>
                </a:rPr>
                <a:t> }</a:t>
              </a:r>
              <a:endParaRPr lang="en-US" sz="1800" b="1" dirty="0">
                <a:solidFill>
                  <a:srgbClr val="0000CC"/>
                </a:solidFill>
              </a:endParaRPr>
            </a:p>
            <a:p>
              <a:r>
                <a:rPr lang="en-US" sz="1900" dirty="0">
                  <a:solidFill>
                    <a:srgbClr val="000099"/>
                  </a:solidFill>
                </a:rPr>
                <a:t>   void eat()  { </a:t>
              </a:r>
              <a:r>
                <a:rPr lang="en-US" sz="1900" dirty="0" err="1">
                  <a:solidFill>
                    <a:srgbClr val="FF3300"/>
                  </a:solidFill>
                </a:rPr>
                <a:t>myGas</a:t>
              </a:r>
              <a:r>
                <a:rPr lang="en-US" sz="1900" dirty="0">
                  <a:solidFill>
                    <a:srgbClr val="FF3300"/>
                  </a:solidFill>
                </a:rPr>
                <a:t> ++;</a:t>
              </a:r>
              <a:r>
                <a:rPr lang="en-US" sz="1900" dirty="0">
                  <a:solidFill>
                    <a:schemeClr val="accent2"/>
                  </a:solidFill>
                </a:rPr>
                <a:t> </a:t>
              </a:r>
              <a:r>
                <a:rPr lang="en-US" sz="1900" dirty="0">
                  <a:solidFill>
                    <a:srgbClr val="000099"/>
                  </a:solidFill>
                </a:rPr>
                <a:t>}</a:t>
              </a:r>
            </a:p>
            <a:p>
              <a:r>
                <a:rPr lang="en-US" sz="1200" b="1" dirty="0">
                  <a:solidFill>
                    <a:srgbClr val="CC0099"/>
                  </a:solidFill>
                </a:rPr>
                <a:t>private:</a:t>
              </a:r>
            </a:p>
            <a:p>
              <a:r>
                <a:rPr lang="en-US" sz="1800" dirty="0">
                  <a:solidFill>
                    <a:srgbClr val="000099"/>
                  </a:solidFill>
                </a:rPr>
                <a:t>  </a:t>
              </a:r>
              <a:r>
                <a:rPr lang="en-US" sz="1800" dirty="0" err="1">
                  <a:solidFill>
                    <a:srgbClr val="000099"/>
                  </a:solidFill>
                </a:rPr>
                <a:t>int</a:t>
              </a:r>
              <a:r>
                <a:rPr lang="en-US" sz="1800" dirty="0">
                  <a:solidFill>
                    <a:srgbClr val="000099"/>
                  </a:solidFill>
                </a:rPr>
                <a:t> </a:t>
              </a:r>
              <a:r>
                <a:rPr lang="en-US" sz="1800" dirty="0" err="1">
                  <a:solidFill>
                    <a:srgbClr val="000099"/>
                  </a:solidFill>
                </a:rPr>
                <a:t>myGas</a:t>
              </a:r>
              <a:r>
                <a:rPr lang="en-US" sz="1800" dirty="0">
                  <a:solidFill>
                    <a:srgbClr val="000099"/>
                  </a:solidFill>
                </a:rPr>
                <a:t>;</a:t>
              </a:r>
            </a:p>
            <a:p>
              <a:r>
                <a:rPr lang="en-US" sz="1600" dirty="0">
                  <a:solidFill>
                    <a:schemeClr val="accent2"/>
                  </a:solidFill>
                </a:rPr>
                <a:t>};</a:t>
              </a:r>
            </a:p>
            <a:p>
              <a:endParaRPr lang="en-US" sz="1400" dirty="0">
                <a:solidFill>
                  <a:schemeClr val="accent2"/>
                </a:solidFill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364757" y="1589305"/>
              <a:ext cx="4572000" cy="1138773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dirty="0"/>
                <a:t> </a:t>
              </a:r>
              <a:r>
                <a:rPr lang="en-US" dirty="0">
                  <a:solidFill>
                    <a:schemeClr val="accent2"/>
                  </a:solidFill>
                </a:rPr>
                <a:t>Stomach(</a:t>
              </a:r>
              <a:r>
                <a:rPr lang="en-US" dirty="0" err="1">
                  <a:solidFill>
                    <a:srgbClr val="FF3300"/>
                  </a:solidFill>
                </a:rPr>
                <a:t>int</a:t>
              </a:r>
              <a:r>
                <a:rPr lang="en-US" dirty="0">
                  <a:solidFill>
                    <a:schemeClr val="accent2"/>
                  </a:solidFill>
                </a:rPr>
                <a:t> </a:t>
              </a:r>
              <a:r>
                <a:rPr lang="en-US" dirty="0" err="1">
                  <a:solidFill>
                    <a:srgbClr val="FF0000"/>
                  </a:solidFill>
                </a:rPr>
                <a:t>startGas</a:t>
              </a:r>
              <a:r>
                <a:rPr lang="en-US" dirty="0">
                  <a:solidFill>
                    <a:schemeClr val="accent2"/>
                  </a:solidFill>
                </a:rPr>
                <a:t>) </a:t>
              </a:r>
            </a:p>
            <a:p>
              <a:r>
                <a:rPr lang="en-US" sz="1400" dirty="0"/>
                <a:t>  {</a:t>
              </a:r>
            </a:p>
            <a:p>
              <a:r>
                <a:rPr lang="en-US" dirty="0"/>
                <a:t>     </a:t>
              </a:r>
              <a:r>
                <a:rPr lang="en-US" dirty="0" err="1"/>
                <a:t>myGas</a:t>
              </a:r>
              <a:r>
                <a:rPr lang="en-US" dirty="0"/>
                <a:t> = </a:t>
              </a:r>
              <a:r>
                <a:rPr lang="en-US" dirty="0" err="1"/>
                <a:t>startGas</a:t>
              </a:r>
              <a:r>
                <a:rPr lang="en-US" dirty="0"/>
                <a:t>;</a:t>
              </a:r>
            </a:p>
            <a:p>
              <a:r>
                <a:rPr lang="en-US" sz="1400" dirty="0"/>
                <a:t>  }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4634753" y="899531"/>
            <a:ext cx="4191000" cy="4063310"/>
            <a:chOff x="4634753" y="899531"/>
            <a:chExt cx="4191000" cy="4063310"/>
          </a:xfrm>
        </p:grpSpPr>
        <p:grpSp>
          <p:nvGrpSpPr>
            <p:cNvPr id="5" name="Group 4"/>
            <p:cNvGrpSpPr/>
            <p:nvPr/>
          </p:nvGrpSpPr>
          <p:grpSpPr>
            <a:xfrm>
              <a:off x="4634753" y="899531"/>
              <a:ext cx="4191000" cy="4063310"/>
              <a:chOff x="4634753" y="899531"/>
              <a:chExt cx="4191000" cy="4063310"/>
            </a:xfrm>
          </p:grpSpPr>
          <p:grpSp>
            <p:nvGrpSpPr>
              <p:cNvPr id="92177" name="Group 17"/>
              <p:cNvGrpSpPr>
                <a:grpSpLocks/>
              </p:cNvGrpSpPr>
              <p:nvPr/>
            </p:nvGrpSpPr>
            <p:grpSpPr bwMode="auto">
              <a:xfrm>
                <a:off x="4634753" y="899531"/>
                <a:ext cx="4191000" cy="4063310"/>
                <a:chOff x="2928" y="712"/>
                <a:chExt cx="2640" cy="2896"/>
              </a:xfrm>
            </p:grpSpPr>
            <p:sp>
              <p:nvSpPr>
                <p:cNvPr id="92167" name="Rectangle 7"/>
                <p:cNvSpPr>
                  <a:spLocks noChangeArrowheads="1"/>
                </p:cNvSpPr>
                <p:nvPr/>
              </p:nvSpPr>
              <p:spPr bwMode="auto">
                <a:xfrm>
                  <a:off x="2928" y="719"/>
                  <a:ext cx="2640" cy="2825"/>
                </a:xfrm>
                <a:prstGeom prst="rect">
                  <a:avLst/>
                </a:pr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2168" name="Text Box 8"/>
                <p:cNvSpPr txBox="1">
                  <a:spLocks noChangeArrowheads="1"/>
                </p:cNvSpPr>
                <p:nvPr/>
              </p:nvSpPr>
              <p:spPr bwMode="auto">
                <a:xfrm>
                  <a:off x="3011" y="712"/>
                  <a:ext cx="1496" cy="289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r>
                    <a:rPr lang="en-US" sz="1800" dirty="0"/>
                    <a:t>class </a:t>
                  </a:r>
                  <a:r>
                    <a:rPr lang="en-US" sz="1800" dirty="0" err="1">
                      <a:solidFill>
                        <a:srgbClr val="6600CC"/>
                      </a:solidFill>
                    </a:rPr>
                    <a:t>HungryNerd</a:t>
                  </a:r>
                  <a:r>
                    <a:rPr lang="en-US" sz="1800" dirty="0">
                      <a:solidFill>
                        <a:srgbClr val="6600CC"/>
                      </a:solidFill>
                    </a:rPr>
                    <a:t> </a:t>
                  </a:r>
                  <a:endParaRPr lang="en-US" sz="1800" dirty="0"/>
                </a:p>
                <a:p>
                  <a:r>
                    <a:rPr lang="en-US" sz="1800" dirty="0"/>
                    <a:t>{</a:t>
                  </a:r>
                </a:p>
                <a:p>
                  <a:r>
                    <a:rPr lang="en-US" sz="1800" dirty="0">
                      <a:solidFill>
                        <a:srgbClr val="6600CC"/>
                      </a:solidFill>
                    </a:rPr>
                    <a:t>public:</a:t>
                  </a:r>
                </a:p>
                <a:p>
                  <a:r>
                    <a:rPr lang="en-US" sz="1800" dirty="0">
                      <a:solidFill>
                        <a:schemeClr val="accent2"/>
                      </a:solidFill>
                    </a:rPr>
                    <a:t>   </a:t>
                  </a:r>
                  <a:r>
                    <a:rPr lang="en-US" sz="1800" dirty="0" err="1">
                      <a:solidFill>
                        <a:schemeClr val="accent2"/>
                      </a:solidFill>
                    </a:rPr>
                    <a:t>HungryNerd</a:t>
                  </a:r>
                  <a:r>
                    <a:rPr lang="en-US" sz="1800" dirty="0">
                      <a:solidFill>
                        <a:schemeClr val="accent2"/>
                      </a:solidFill>
                    </a:rPr>
                    <a:t>()  </a:t>
                  </a:r>
                </a:p>
                <a:p>
                  <a:r>
                    <a:rPr lang="en-US" sz="1200" b="1" dirty="0"/>
                    <a:t>   { </a:t>
                  </a:r>
                </a:p>
                <a:p>
                  <a:r>
                    <a:rPr lang="en-US" sz="1800" dirty="0">
                      <a:solidFill>
                        <a:srgbClr val="FF0000"/>
                      </a:solidFill>
                    </a:rPr>
                    <a:t>       </a:t>
                  </a:r>
                  <a:r>
                    <a:rPr lang="en-US" sz="1800" dirty="0" err="1">
                      <a:solidFill>
                        <a:srgbClr val="FF0000"/>
                      </a:solidFill>
                    </a:rPr>
                    <a:t>myBelly.eat</a:t>
                  </a:r>
                  <a:r>
                    <a:rPr lang="en-US" sz="1800" dirty="0">
                      <a:solidFill>
                        <a:srgbClr val="FF0000"/>
                      </a:solidFill>
                    </a:rPr>
                    <a:t>();</a:t>
                  </a:r>
                  <a:br>
                    <a:rPr lang="en-US" sz="1800" dirty="0">
                      <a:solidFill>
                        <a:srgbClr val="FF0000"/>
                      </a:solidFill>
                    </a:rPr>
                  </a:br>
                  <a:r>
                    <a:rPr lang="en-US" sz="1800" dirty="0"/>
                    <a:t>       </a:t>
                  </a:r>
                  <a:r>
                    <a:rPr lang="en-US" sz="1800" dirty="0" err="1"/>
                    <a:t>myBrain.think</a:t>
                  </a:r>
                  <a:r>
                    <a:rPr lang="en-US" sz="1800" dirty="0"/>
                    <a:t>();</a:t>
                  </a:r>
                  <a:br>
                    <a:rPr lang="en-US" sz="1800" dirty="0"/>
                  </a:br>
                  <a:r>
                    <a:rPr lang="en-US" sz="1200" b="1" dirty="0"/>
                    <a:t>   }</a:t>
                  </a:r>
                </a:p>
                <a:p>
                  <a:r>
                    <a:rPr lang="en-US" sz="1000" dirty="0"/>
                    <a:t> </a:t>
                  </a:r>
                  <a:br>
                    <a:rPr lang="en-US" sz="1000" dirty="0"/>
                  </a:br>
                  <a:br>
                    <a:rPr lang="en-US" sz="1000" dirty="0"/>
                  </a:br>
                  <a:endParaRPr lang="en-US" sz="1000" dirty="0"/>
                </a:p>
                <a:p>
                  <a:r>
                    <a:rPr lang="en-US" sz="1000" dirty="0"/>
                    <a:t>     </a:t>
                  </a:r>
                  <a:r>
                    <a:rPr lang="en-US" sz="2400" dirty="0"/>
                    <a:t> </a:t>
                  </a:r>
                  <a:endParaRPr lang="en-US" sz="1000" dirty="0"/>
                </a:p>
                <a:p>
                  <a:r>
                    <a:rPr lang="en-US" sz="1800" dirty="0">
                      <a:solidFill>
                        <a:srgbClr val="6600CC"/>
                      </a:solidFill>
                    </a:rPr>
                    <a:t>private:</a:t>
                  </a:r>
                </a:p>
                <a:p>
                  <a:r>
                    <a:rPr lang="en-US" sz="1800" dirty="0">
                      <a:solidFill>
                        <a:srgbClr val="FF0000"/>
                      </a:solidFill>
                    </a:rPr>
                    <a:t>    </a:t>
                  </a:r>
                </a:p>
                <a:p>
                  <a:r>
                    <a:rPr lang="en-US" sz="1800" dirty="0"/>
                    <a:t>   Brain </a:t>
                  </a:r>
                  <a:r>
                    <a:rPr lang="en-US" sz="1800" dirty="0" err="1"/>
                    <a:t>myBrain</a:t>
                  </a:r>
                  <a:r>
                    <a:rPr lang="en-US" sz="1800" dirty="0"/>
                    <a:t>;</a:t>
                  </a:r>
                </a:p>
                <a:p>
                  <a:r>
                    <a:rPr lang="en-US" sz="1800" dirty="0"/>
                    <a:t>};</a:t>
                  </a:r>
                </a:p>
              </p:txBody>
            </p:sp>
          </p:grpSp>
          <p:sp>
            <p:nvSpPr>
              <p:cNvPr id="3" name="Rectangle 2"/>
              <p:cNvSpPr/>
              <p:nvPr/>
            </p:nvSpPr>
            <p:spPr>
              <a:xfrm>
                <a:off x="4950405" y="4011116"/>
                <a:ext cx="208101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800" dirty="0">
                    <a:solidFill>
                      <a:srgbClr val="FF0000"/>
                    </a:solidFill>
                  </a:rPr>
                  <a:t>Stomach </a:t>
                </a:r>
                <a:r>
                  <a:rPr lang="en-US" sz="1800" dirty="0" err="1">
                    <a:solidFill>
                      <a:srgbClr val="FF0000"/>
                    </a:solidFill>
                  </a:rPr>
                  <a:t>myBelly</a:t>
                </a:r>
                <a:r>
                  <a:rPr lang="en-US" sz="1800" dirty="0">
                    <a:solidFill>
                      <a:srgbClr val="FF0000"/>
                    </a:solidFill>
                  </a:rPr>
                  <a:t>;</a:t>
                </a:r>
              </a:p>
            </p:txBody>
          </p:sp>
        </p:grpSp>
        <p:sp>
          <p:nvSpPr>
            <p:cNvPr id="21" name="Rectangle 20"/>
            <p:cNvSpPr/>
            <p:nvPr/>
          </p:nvSpPr>
          <p:spPr>
            <a:xfrm>
              <a:off x="4959262" y="3238673"/>
              <a:ext cx="450764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/>
                <a:t>...</a:t>
              </a:r>
              <a:r>
                <a:rPr lang="en-US" sz="1000" dirty="0"/>
                <a:t> </a:t>
              </a:r>
              <a:endParaRPr lang="en-US" sz="2400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178" grpId="0"/>
      <p:bldP spid="92179" grpId="0" autoUpdateAnimBg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4634753" y="899531"/>
            <a:ext cx="4191000" cy="4063310"/>
            <a:chOff x="4634753" y="899531"/>
            <a:chExt cx="4191000" cy="4063310"/>
          </a:xfrm>
        </p:grpSpPr>
        <p:grpSp>
          <p:nvGrpSpPr>
            <p:cNvPr id="22" name="Group 17"/>
            <p:cNvGrpSpPr>
              <a:grpSpLocks/>
            </p:cNvGrpSpPr>
            <p:nvPr/>
          </p:nvGrpSpPr>
          <p:grpSpPr bwMode="auto">
            <a:xfrm>
              <a:off x="4634753" y="899531"/>
              <a:ext cx="4191000" cy="4063310"/>
              <a:chOff x="2928" y="712"/>
              <a:chExt cx="2640" cy="2896"/>
            </a:xfrm>
          </p:grpSpPr>
          <p:sp>
            <p:nvSpPr>
              <p:cNvPr id="24" name="Rectangle 7"/>
              <p:cNvSpPr>
                <a:spLocks noChangeArrowheads="1"/>
              </p:cNvSpPr>
              <p:nvPr/>
            </p:nvSpPr>
            <p:spPr bwMode="auto">
              <a:xfrm>
                <a:off x="2928" y="719"/>
                <a:ext cx="2640" cy="2825"/>
              </a:xfrm>
              <a:prstGeom prst="rect">
                <a:avLst/>
              </a:prstGeom>
              <a:solidFill>
                <a:srgbClr val="FFFF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" name="Text Box 8"/>
              <p:cNvSpPr txBox="1">
                <a:spLocks noChangeArrowheads="1"/>
              </p:cNvSpPr>
              <p:nvPr/>
            </p:nvSpPr>
            <p:spPr bwMode="auto">
              <a:xfrm>
                <a:off x="3011" y="712"/>
                <a:ext cx="1370" cy="28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1800" dirty="0"/>
                  <a:t>class </a:t>
                </a:r>
                <a:r>
                  <a:rPr lang="en-US" sz="1800" dirty="0" err="1">
                    <a:solidFill>
                      <a:srgbClr val="6600CC"/>
                    </a:solidFill>
                  </a:rPr>
                  <a:t>HungryNerd</a:t>
                </a:r>
                <a:r>
                  <a:rPr lang="en-US" sz="1800" dirty="0">
                    <a:solidFill>
                      <a:srgbClr val="6600CC"/>
                    </a:solidFill>
                  </a:rPr>
                  <a:t> </a:t>
                </a:r>
                <a:endParaRPr lang="en-US" sz="1800" dirty="0"/>
              </a:p>
              <a:p>
                <a:r>
                  <a:rPr lang="en-US" sz="1800" dirty="0"/>
                  <a:t>{</a:t>
                </a:r>
              </a:p>
              <a:p>
                <a:r>
                  <a:rPr lang="en-US" sz="1800" dirty="0">
                    <a:solidFill>
                      <a:srgbClr val="6600CC"/>
                    </a:solidFill>
                  </a:rPr>
                  <a:t>public:</a:t>
                </a:r>
              </a:p>
              <a:p>
                <a:r>
                  <a:rPr lang="en-US" sz="1800" dirty="0">
                    <a:solidFill>
                      <a:schemeClr val="accent2"/>
                    </a:solidFill>
                  </a:rPr>
                  <a:t>   </a:t>
                </a:r>
                <a:r>
                  <a:rPr lang="en-US" sz="1800" dirty="0" err="1">
                    <a:solidFill>
                      <a:schemeClr val="accent2"/>
                    </a:solidFill>
                  </a:rPr>
                  <a:t>HungryNerd</a:t>
                </a:r>
                <a:r>
                  <a:rPr lang="en-US" sz="1800" dirty="0">
                    <a:solidFill>
                      <a:schemeClr val="accent2"/>
                    </a:solidFill>
                  </a:rPr>
                  <a:t>()  </a:t>
                </a:r>
              </a:p>
              <a:p>
                <a:r>
                  <a:rPr lang="en-US" sz="1800" dirty="0"/>
                  <a:t> </a:t>
                </a:r>
              </a:p>
              <a:p>
                <a:r>
                  <a:rPr lang="en-US" sz="1800" dirty="0">
                    <a:solidFill>
                      <a:srgbClr val="FF0000"/>
                    </a:solidFill>
                  </a:rPr>
                  <a:t> </a:t>
                </a:r>
                <a:br>
                  <a:rPr lang="en-US" sz="1800" dirty="0">
                    <a:solidFill>
                      <a:srgbClr val="FF0000"/>
                    </a:solidFill>
                  </a:rPr>
                </a:br>
                <a:r>
                  <a:rPr lang="en-US" sz="1800" dirty="0">
                    <a:solidFill>
                      <a:srgbClr val="FF0000"/>
                    </a:solidFill>
                  </a:rPr>
                  <a:t> </a:t>
                </a:r>
                <a:br>
                  <a:rPr lang="en-US" sz="1800" dirty="0">
                    <a:solidFill>
                      <a:srgbClr val="FF0000"/>
                    </a:solidFill>
                  </a:rPr>
                </a:br>
                <a:r>
                  <a:rPr lang="en-US" sz="1800" dirty="0"/>
                  <a:t> </a:t>
                </a:r>
              </a:p>
              <a:p>
                <a:r>
                  <a:rPr lang="en-US" sz="1000" dirty="0"/>
                  <a:t> </a:t>
                </a:r>
                <a:endParaRPr lang="en-US" sz="1050" dirty="0"/>
              </a:p>
              <a:p>
                <a:r>
                  <a:rPr lang="en-US" sz="1100" dirty="0"/>
                  <a:t>     </a:t>
                </a:r>
                <a:r>
                  <a:rPr lang="en-US" sz="3200" dirty="0"/>
                  <a:t> </a:t>
                </a:r>
                <a:endParaRPr lang="en-US" sz="1100" dirty="0"/>
              </a:p>
              <a:p>
                <a:r>
                  <a:rPr lang="en-US" sz="1800" dirty="0">
                    <a:solidFill>
                      <a:srgbClr val="6600CC"/>
                    </a:solidFill>
                  </a:rPr>
                  <a:t>private:</a:t>
                </a:r>
              </a:p>
              <a:p>
                <a:r>
                  <a:rPr lang="en-US" sz="1800" dirty="0">
                    <a:solidFill>
                      <a:srgbClr val="FF0000"/>
                    </a:solidFill>
                  </a:rPr>
                  <a:t>    </a:t>
                </a:r>
              </a:p>
              <a:p>
                <a:r>
                  <a:rPr lang="en-US" sz="1800" dirty="0"/>
                  <a:t>   Brain </a:t>
                </a:r>
                <a:r>
                  <a:rPr lang="en-US" sz="1800" dirty="0" err="1"/>
                  <a:t>myBrain</a:t>
                </a:r>
                <a:r>
                  <a:rPr lang="en-US" sz="1800" dirty="0"/>
                  <a:t>;</a:t>
                </a:r>
              </a:p>
              <a:p>
                <a:r>
                  <a:rPr lang="en-US" sz="1800" dirty="0"/>
                  <a:t>};</a:t>
                </a:r>
              </a:p>
            </p:txBody>
          </p:sp>
        </p:grpSp>
        <p:sp>
          <p:nvSpPr>
            <p:cNvPr id="26" name="Rectangle 25"/>
            <p:cNvSpPr/>
            <p:nvPr/>
          </p:nvSpPr>
          <p:spPr>
            <a:xfrm>
              <a:off x="4950405" y="4011116"/>
              <a:ext cx="208101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800" dirty="0">
                  <a:solidFill>
                    <a:srgbClr val="FF0000"/>
                  </a:solidFill>
                </a:rPr>
                <a:t>Stomach </a:t>
              </a:r>
              <a:r>
                <a:rPr lang="en-US" sz="1800" dirty="0" err="1">
                  <a:solidFill>
                    <a:srgbClr val="FF0000"/>
                  </a:solidFill>
                </a:rPr>
                <a:t>myBelly</a:t>
              </a:r>
              <a:r>
                <a:rPr lang="en-US" sz="1800" dirty="0">
                  <a:solidFill>
                    <a:srgbClr val="FF0000"/>
                  </a:solidFill>
                </a:rPr>
                <a:t>;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187324" y="899531"/>
            <a:ext cx="4277097" cy="3411212"/>
            <a:chOff x="187324" y="899531"/>
            <a:chExt cx="4749433" cy="3411212"/>
          </a:xfrm>
        </p:grpSpPr>
        <p:sp>
          <p:nvSpPr>
            <p:cNvPr id="17" name="Rectangle 20"/>
            <p:cNvSpPr>
              <a:spLocks noChangeArrowheads="1"/>
            </p:cNvSpPr>
            <p:nvPr/>
          </p:nvSpPr>
          <p:spPr bwMode="auto">
            <a:xfrm>
              <a:off x="187324" y="899531"/>
              <a:ext cx="4537075" cy="341121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8" name="Text Box 4"/>
            <p:cNvSpPr txBox="1">
              <a:spLocks noChangeArrowheads="1"/>
            </p:cNvSpPr>
            <p:nvPr/>
          </p:nvSpPr>
          <p:spPr bwMode="auto">
            <a:xfrm>
              <a:off x="228599" y="899532"/>
              <a:ext cx="1718740" cy="10772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 dirty="0">
                  <a:solidFill>
                    <a:schemeClr val="accent2"/>
                  </a:solidFill>
                </a:rPr>
                <a:t>class Stomach</a:t>
              </a:r>
            </a:p>
            <a:p>
              <a:r>
                <a:rPr lang="en-US" sz="1600" dirty="0">
                  <a:solidFill>
                    <a:schemeClr val="accent2"/>
                  </a:solidFill>
                </a:rPr>
                <a:t>{</a:t>
              </a:r>
            </a:p>
            <a:p>
              <a:r>
                <a:rPr lang="en-US" sz="1200" b="1" dirty="0">
                  <a:solidFill>
                    <a:srgbClr val="CC0099"/>
                  </a:solidFill>
                </a:rPr>
                <a:t>public:</a:t>
              </a:r>
            </a:p>
            <a:p>
              <a:r>
                <a:rPr lang="en-US" sz="1800" b="1" dirty="0">
                  <a:solidFill>
                    <a:srgbClr val="0000CC"/>
                  </a:solidFill>
                </a:rPr>
                <a:t> </a:t>
              </a:r>
              <a:endParaRPr lang="en-US" sz="1800" dirty="0">
                <a:solidFill>
                  <a:srgbClr val="0000CC"/>
                </a:solidFill>
              </a:endParaRPr>
            </a:p>
          </p:txBody>
        </p:sp>
        <p:sp>
          <p:nvSpPr>
            <p:cNvPr id="19" name="Text Box 4"/>
            <p:cNvSpPr txBox="1">
              <a:spLocks noChangeArrowheads="1"/>
            </p:cNvSpPr>
            <p:nvPr/>
          </p:nvSpPr>
          <p:spPr bwMode="auto">
            <a:xfrm>
              <a:off x="241727" y="2683993"/>
              <a:ext cx="4331166" cy="15850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 dirty="0">
                  <a:solidFill>
                    <a:srgbClr val="0000CC"/>
                  </a:solidFill>
                </a:rPr>
                <a:t>   ~Stomach() { </a:t>
              </a:r>
              <a:r>
                <a:rPr lang="en-US" sz="1800" dirty="0" err="1">
                  <a:solidFill>
                    <a:srgbClr val="FF0000"/>
                  </a:solidFill>
                </a:rPr>
                <a:t>cout</a:t>
              </a:r>
              <a:r>
                <a:rPr lang="en-US" sz="1800" dirty="0">
                  <a:solidFill>
                    <a:srgbClr val="FF0000"/>
                  </a:solidFill>
                </a:rPr>
                <a:t> &lt;&lt; “Fart!\n”; </a:t>
              </a:r>
              <a:r>
                <a:rPr lang="en-US" sz="1800" dirty="0">
                  <a:solidFill>
                    <a:srgbClr val="0000CC"/>
                  </a:solidFill>
                </a:rPr>
                <a:t> }</a:t>
              </a:r>
              <a:endParaRPr lang="en-US" sz="1800" b="1" dirty="0">
                <a:solidFill>
                  <a:srgbClr val="0000CC"/>
                </a:solidFill>
              </a:endParaRPr>
            </a:p>
            <a:p>
              <a:r>
                <a:rPr lang="en-US" sz="1900" dirty="0">
                  <a:solidFill>
                    <a:srgbClr val="000099"/>
                  </a:solidFill>
                </a:rPr>
                <a:t>   void eat()  { </a:t>
              </a:r>
              <a:r>
                <a:rPr lang="en-US" sz="1900" dirty="0" err="1">
                  <a:solidFill>
                    <a:srgbClr val="FF3300"/>
                  </a:solidFill>
                </a:rPr>
                <a:t>myGas</a:t>
              </a:r>
              <a:r>
                <a:rPr lang="en-US" sz="1900" dirty="0">
                  <a:solidFill>
                    <a:srgbClr val="FF3300"/>
                  </a:solidFill>
                </a:rPr>
                <a:t> ++;</a:t>
              </a:r>
              <a:r>
                <a:rPr lang="en-US" sz="1900" dirty="0">
                  <a:solidFill>
                    <a:schemeClr val="accent2"/>
                  </a:solidFill>
                </a:rPr>
                <a:t> </a:t>
              </a:r>
              <a:r>
                <a:rPr lang="en-US" sz="1900" dirty="0">
                  <a:solidFill>
                    <a:srgbClr val="000099"/>
                  </a:solidFill>
                </a:rPr>
                <a:t>}</a:t>
              </a:r>
            </a:p>
            <a:p>
              <a:r>
                <a:rPr lang="en-US" sz="1200" b="1" dirty="0">
                  <a:solidFill>
                    <a:srgbClr val="CC0099"/>
                  </a:solidFill>
                </a:rPr>
                <a:t>private:</a:t>
              </a:r>
            </a:p>
            <a:p>
              <a:r>
                <a:rPr lang="en-US" sz="1800" dirty="0">
                  <a:solidFill>
                    <a:srgbClr val="000099"/>
                  </a:solidFill>
                </a:rPr>
                <a:t>  </a:t>
              </a:r>
              <a:r>
                <a:rPr lang="en-US" sz="1800" dirty="0" err="1">
                  <a:solidFill>
                    <a:srgbClr val="000099"/>
                  </a:solidFill>
                </a:rPr>
                <a:t>int</a:t>
              </a:r>
              <a:r>
                <a:rPr lang="en-US" sz="1800" dirty="0">
                  <a:solidFill>
                    <a:srgbClr val="000099"/>
                  </a:solidFill>
                </a:rPr>
                <a:t> </a:t>
              </a:r>
              <a:r>
                <a:rPr lang="en-US" sz="1800" dirty="0" err="1">
                  <a:solidFill>
                    <a:srgbClr val="000099"/>
                  </a:solidFill>
                </a:rPr>
                <a:t>myGas</a:t>
              </a:r>
              <a:r>
                <a:rPr lang="en-US" sz="1800" dirty="0">
                  <a:solidFill>
                    <a:srgbClr val="000099"/>
                  </a:solidFill>
                </a:rPr>
                <a:t>;</a:t>
              </a:r>
            </a:p>
            <a:p>
              <a:r>
                <a:rPr lang="en-US" sz="1600" dirty="0">
                  <a:solidFill>
                    <a:schemeClr val="accent2"/>
                  </a:solidFill>
                </a:rPr>
                <a:t>};</a:t>
              </a:r>
            </a:p>
            <a:p>
              <a:endParaRPr lang="en-US" sz="1400" dirty="0">
                <a:solidFill>
                  <a:schemeClr val="accent2"/>
                </a:solidFill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364757" y="1589305"/>
              <a:ext cx="4572000" cy="1138773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dirty="0"/>
                <a:t> </a:t>
              </a:r>
              <a:r>
                <a:rPr lang="en-US" dirty="0">
                  <a:solidFill>
                    <a:schemeClr val="accent2"/>
                  </a:solidFill>
                </a:rPr>
                <a:t>Stomach(</a:t>
              </a:r>
              <a:r>
                <a:rPr lang="en-US" dirty="0" err="1">
                  <a:solidFill>
                    <a:srgbClr val="FF3300"/>
                  </a:solidFill>
                </a:rPr>
                <a:t>int</a:t>
              </a:r>
              <a:r>
                <a:rPr lang="en-US" dirty="0">
                  <a:solidFill>
                    <a:schemeClr val="accent2"/>
                  </a:solidFill>
                </a:rPr>
                <a:t> </a:t>
              </a:r>
              <a:r>
                <a:rPr lang="en-US" dirty="0" err="1">
                  <a:solidFill>
                    <a:srgbClr val="FF0000"/>
                  </a:solidFill>
                </a:rPr>
                <a:t>startGas</a:t>
              </a:r>
              <a:r>
                <a:rPr lang="en-US" dirty="0">
                  <a:solidFill>
                    <a:schemeClr val="accent2"/>
                  </a:solidFill>
                </a:rPr>
                <a:t>) </a:t>
              </a:r>
            </a:p>
            <a:p>
              <a:r>
                <a:rPr lang="en-US" sz="1400" dirty="0"/>
                <a:t>  {</a:t>
              </a:r>
            </a:p>
            <a:p>
              <a:r>
                <a:rPr lang="en-US" dirty="0"/>
                <a:t>     </a:t>
              </a:r>
              <a:r>
                <a:rPr lang="en-US" dirty="0" err="1"/>
                <a:t>myGas</a:t>
              </a:r>
              <a:r>
                <a:rPr lang="en-US" dirty="0"/>
                <a:t> = </a:t>
              </a:r>
              <a:r>
                <a:rPr lang="en-US" dirty="0" err="1"/>
                <a:t>startGas</a:t>
              </a:r>
              <a:r>
                <a:rPr lang="en-US" dirty="0"/>
                <a:t>;</a:t>
              </a:r>
            </a:p>
            <a:p>
              <a:r>
                <a:rPr lang="en-US" sz="1400" dirty="0"/>
                <a:t>  }</a:t>
              </a:r>
            </a:p>
          </p:txBody>
        </p:sp>
      </p:grpSp>
      <p:sp>
        <p:nvSpPr>
          <p:cNvPr id="94241" name="Rectangle 33"/>
          <p:cNvSpPr>
            <a:spLocks noChangeArrowheads="1"/>
          </p:cNvSpPr>
          <p:nvPr/>
        </p:nvSpPr>
        <p:spPr bwMode="auto">
          <a:xfrm>
            <a:off x="-152400" y="-762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4400" dirty="0">
                <a:solidFill>
                  <a:schemeClr val="tx2"/>
                </a:solidFill>
              </a:rPr>
              <a:t>Advanced Class Composition</a:t>
            </a:r>
          </a:p>
        </p:txBody>
      </p:sp>
      <p:sp>
        <p:nvSpPr>
          <p:cNvPr id="94239" name="AutoShape 31"/>
          <p:cNvSpPr>
            <a:spLocks noChangeArrowheads="1"/>
          </p:cNvSpPr>
          <p:nvPr/>
        </p:nvSpPr>
        <p:spPr bwMode="auto">
          <a:xfrm>
            <a:off x="1905000" y="228600"/>
            <a:ext cx="3872752" cy="1176296"/>
          </a:xfrm>
          <a:prstGeom prst="wedgeRoundRectCallout">
            <a:avLst>
              <a:gd name="adj1" fmla="val -40179"/>
              <a:gd name="adj2" fmla="val 71669"/>
              <a:gd name="adj3" fmla="val 16667"/>
            </a:avLst>
          </a:prstGeom>
          <a:solidFill>
            <a:srgbClr val="CCFF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dirty="0"/>
              <a:t>Because our new </a:t>
            </a:r>
            <a:r>
              <a:rPr lang="en-US" dirty="0">
                <a:solidFill>
                  <a:srgbClr val="6600CC"/>
                </a:solidFill>
              </a:rPr>
              <a:t>Stomach</a:t>
            </a:r>
            <a:r>
              <a:rPr lang="en-US" dirty="0"/>
              <a:t> class </a:t>
            </a:r>
            <a:r>
              <a:rPr lang="en-US" dirty="0">
                <a:solidFill>
                  <a:srgbClr val="FF0000"/>
                </a:solidFill>
              </a:rPr>
              <a:t>REQUIRES</a:t>
            </a:r>
            <a:r>
              <a:rPr lang="en-US" dirty="0"/>
              <a:t> you to </a:t>
            </a:r>
            <a:r>
              <a:rPr lang="en-US" dirty="0">
                <a:solidFill>
                  <a:srgbClr val="FF0000"/>
                </a:solidFill>
              </a:rPr>
              <a:t>pass a value</a:t>
            </a:r>
            <a:r>
              <a:rPr lang="en-US" dirty="0"/>
              <a:t> in to its </a:t>
            </a:r>
            <a:r>
              <a:rPr lang="en-US" dirty="0">
                <a:solidFill>
                  <a:srgbClr val="6600CC"/>
                </a:solidFill>
              </a:rPr>
              <a:t>constructor</a:t>
            </a:r>
            <a:r>
              <a:rPr lang="en-US" dirty="0"/>
              <a:t>.</a:t>
            </a:r>
          </a:p>
        </p:txBody>
      </p:sp>
      <p:sp>
        <p:nvSpPr>
          <p:cNvPr id="23" name="Text Box 18"/>
          <p:cNvSpPr txBox="1">
            <a:spLocks noChangeArrowheads="1"/>
          </p:cNvSpPr>
          <p:nvPr/>
        </p:nvSpPr>
        <p:spPr bwMode="auto">
          <a:xfrm>
            <a:off x="3619792" y="5269966"/>
            <a:ext cx="156485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 dirty="0"/>
              <a:t>Why not?</a:t>
            </a:r>
          </a:p>
        </p:txBody>
      </p:sp>
      <p:sp>
        <p:nvSpPr>
          <p:cNvPr id="27" name="Rectangle 26"/>
          <p:cNvSpPr/>
          <p:nvPr/>
        </p:nvSpPr>
        <p:spPr>
          <a:xfrm>
            <a:off x="4903169" y="2000475"/>
            <a:ext cx="4572000" cy="116955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b="1" dirty="0"/>
              <a:t> { </a:t>
            </a:r>
          </a:p>
          <a:p>
            <a:r>
              <a:rPr lang="en-US" sz="1800" dirty="0">
                <a:solidFill>
                  <a:srgbClr val="FF0000"/>
                </a:solidFill>
              </a:rPr>
              <a:t>     </a:t>
            </a:r>
            <a:r>
              <a:rPr lang="en-US" sz="1800" dirty="0" err="1">
                <a:solidFill>
                  <a:srgbClr val="FF0000"/>
                </a:solidFill>
              </a:rPr>
              <a:t>myBelly.eat</a:t>
            </a:r>
            <a:r>
              <a:rPr lang="en-US" sz="1800" dirty="0">
                <a:solidFill>
                  <a:srgbClr val="FF0000"/>
                </a:solidFill>
              </a:rPr>
              <a:t>();</a:t>
            </a:r>
            <a:br>
              <a:rPr lang="en-US" sz="1800" dirty="0">
                <a:solidFill>
                  <a:srgbClr val="FF0000"/>
                </a:solidFill>
              </a:rPr>
            </a:br>
            <a:r>
              <a:rPr lang="en-US" sz="1800" dirty="0"/>
              <a:t>     </a:t>
            </a:r>
            <a:r>
              <a:rPr lang="en-US" sz="1800" dirty="0" err="1"/>
              <a:t>myBrain.think</a:t>
            </a:r>
            <a:r>
              <a:rPr lang="en-US" sz="1800" dirty="0"/>
              <a:t>();</a:t>
            </a:r>
            <a:br>
              <a:rPr lang="en-US" sz="1800" dirty="0"/>
            </a:br>
            <a:r>
              <a:rPr lang="en-US" sz="1200" b="1" dirty="0">
                <a:solidFill>
                  <a:srgbClr val="FF0000"/>
                </a:solidFill>
              </a:rPr>
              <a:t> </a:t>
            </a:r>
            <a:r>
              <a:rPr lang="en-US" sz="1200" b="1" dirty="0"/>
              <a:t>}</a:t>
            </a:r>
          </a:p>
          <a:p>
            <a:r>
              <a:rPr lang="en-US" sz="1000" dirty="0"/>
              <a:t> </a:t>
            </a:r>
            <a:endParaRPr lang="en-US" sz="1800" dirty="0"/>
          </a:p>
        </p:txBody>
      </p:sp>
      <p:sp>
        <p:nvSpPr>
          <p:cNvPr id="28" name="Rectangle 27"/>
          <p:cNvSpPr/>
          <p:nvPr/>
        </p:nvSpPr>
        <p:spPr>
          <a:xfrm>
            <a:off x="4959262" y="3238673"/>
            <a:ext cx="4507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...</a:t>
            </a:r>
            <a:r>
              <a:rPr lang="en-US" sz="1000" dirty="0"/>
              <a:t> </a:t>
            </a:r>
            <a:endParaRPr lang="en-US" sz="2400" dirty="0"/>
          </a:p>
        </p:txBody>
      </p:sp>
      <p:grpSp>
        <p:nvGrpSpPr>
          <p:cNvPr id="5" name="Group 4"/>
          <p:cNvGrpSpPr/>
          <p:nvPr/>
        </p:nvGrpSpPr>
        <p:grpSpPr>
          <a:xfrm>
            <a:off x="5200680" y="2043102"/>
            <a:ext cx="3526539" cy="594864"/>
            <a:chOff x="5200680" y="2043102"/>
            <a:chExt cx="3526539" cy="594864"/>
          </a:xfrm>
        </p:grpSpPr>
        <p:sp>
          <p:nvSpPr>
            <p:cNvPr id="29" name="Rectangle 28"/>
            <p:cNvSpPr/>
            <p:nvPr/>
          </p:nvSpPr>
          <p:spPr bwMode="auto">
            <a:xfrm>
              <a:off x="5200680" y="2069503"/>
              <a:ext cx="3526539" cy="541098"/>
            </a:xfrm>
            <a:prstGeom prst="rect">
              <a:avLst/>
            </a:prstGeom>
            <a:solidFill>
              <a:srgbClr val="A7E1C8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256397" y="2043102"/>
              <a:ext cx="340670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Call </a:t>
              </a:r>
              <a:r>
                <a:rPr lang="en-US" sz="1600" dirty="0" err="1">
                  <a:solidFill>
                    <a:srgbClr val="7030A0"/>
                  </a:solidFill>
                </a:rPr>
                <a:t>myBelly‘s</a:t>
              </a:r>
              <a:r>
                <a:rPr lang="en-US" sz="1600" dirty="0"/>
                <a:t> default constructor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5263323" y="2299412"/>
              <a:ext cx="344517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Call </a:t>
              </a:r>
              <a:r>
                <a:rPr lang="en-US" sz="1600" dirty="0" err="1">
                  <a:solidFill>
                    <a:srgbClr val="7030A0"/>
                  </a:solidFill>
                </a:rPr>
                <a:t>myBrain‘s</a:t>
              </a:r>
              <a:r>
                <a:rPr lang="en-US" sz="1600" dirty="0"/>
                <a:t> default constructor</a:t>
              </a:r>
            </a:p>
          </p:txBody>
        </p:sp>
      </p:grpSp>
      <p:sp>
        <p:nvSpPr>
          <p:cNvPr id="94240" name="AutoShape 32"/>
          <p:cNvSpPr>
            <a:spLocks noChangeArrowheads="1"/>
          </p:cNvSpPr>
          <p:nvPr/>
        </p:nvSpPr>
        <p:spPr bwMode="auto">
          <a:xfrm>
            <a:off x="5410027" y="3159786"/>
            <a:ext cx="3537056" cy="1508042"/>
          </a:xfrm>
          <a:prstGeom prst="wedgeRoundRectCallout">
            <a:avLst>
              <a:gd name="adj1" fmla="val 5156"/>
              <a:gd name="adj2" fmla="val -106589"/>
              <a:gd name="adj3" fmla="val 16667"/>
            </a:avLst>
          </a:prstGeom>
          <a:solidFill>
            <a:srgbClr val="CCFF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dirty="0"/>
              <a:t>But our auto-generated C++ code </a:t>
            </a:r>
            <a:r>
              <a:rPr lang="en-US" dirty="0">
                <a:solidFill>
                  <a:srgbClr val="FF0000"/>
                </a:solidFill>
              </a:rPr>
              <a:t>always</a:t>
            </a:r>
            <a:r>
              <a:rPr lang="en-US" dirty="0"/>
              <a:t> calls the </a:t>
            </a:r>
            <a:r>
              <a:rPr lang="en-US" dirty="0">
                <a:solidFill>
                  <a:srgbClr val="FF0000"/>
                </a:solidFill>
              </a:rPr>
              <a:t>default constructor</a:t>
            </a:r>
            <a:r>
              <a:rPr lang="en-US" dirty="0"/>
              <a:t>, which takes </a:t>
            </a:r>
            <a:r>
              <a:rPr lang="en-US" dirty="0">
                <a:solidFill>
                  <a:srgbClr val="FF0000"/>
                </a:solidFill>
              </a:rPr>
              <a:t>NO parameters</a:t>
            </a:r>
            <a:r>
              <a:rPr lang="en-US" dirty="0"/>
              <a:t>!</a:t>
            </a:r>
          </a:p>
        </p:txBody>
      </p:sp>
      <p:sp>
        <p:nvSpPr>
          <p:cNvPr id="33" name="Text Box 18"/>
          <p:cNvSpPr txBox="1">
            <a:spLocks noChangeArrowheads="1"/>
          </p:cNvSpPr>
          <p:nvPr/>
        </p:nvSpPr>
        <p:spPr bwMode="auto">
          <a:xfrm>
            <a:off x="957695" y="5821200"/>
            <a:ext cx="719846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So this results in a C++ </a:t>
            </a:r>
            <a:r>
              <a:rPr lang="en-US" sz="2400" dirty="0">
                <a:solidFill>
                  <a:srgbClr val="FF0000"/>
                </a:solidFill>
              </a:rPr>
              <a:t>compilation error</a:t>
            </a:r>
            <a:r>
              <a:rPr lang="en-US" sz="2400" dirty="0"/>
              <a:t>!</a:t>
            </a:r>
          </a:p>
        </p:txBody>
      </p:sp>
      <p:sp>
        <p:nvSpPr>
          <p:cNvPr id="32" name="AutoShape 32"/>
          <p:cNvSpPr>
            <a:spLocks noChangeArrowheads="1"/>
          </p:cNvSpPr>
          <p:nvPr/>
        </p:nvSpPr>
        <p:spPr bwMode="auto">
          <a:xfrm>
            <a:off x="1515282" y="4196989"/>
            <a:ext cx="3537056" cy="1508042"/>
          </a:xfrm>
          <a:prstGeom prst="wedgeRoundRectCallout">
            <a:avLst>
              <a:gd name="adj1" fmla="val -47883"/>
              <a:gd name="adj2" fmla="val -104924"/>
              <a:gd name="adj3" fmla="val 16667"/>
            </a:avLst>
          </a:prstGeom>
          <a:solidFill>
            <a:srgbClr val="CCFF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dirty="0"/>
              <a:t>But our Stomach class doesn’t have a default (parameter-less) constructor anymore!  </a:t>
            </a:r>
          </a:p>
          <a:p>
            <a:pPr algn="ctr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2.22222E-6 L -4.72222E-6 0.08403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19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94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239" grpId="0" animBg="1"/>
      <p:bldP spid="23" grpId="0"/>
      <p:bldP spid="27" grpId="0"/>
      <p:bldP spid="28" grpId="0"/>
      <p:bldP spid="94240" grpId="0" animBg="1"/>
      <p:bldP spid="33" grpId="0"/>
      <p:bldP spid="32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/>
          <p:cNvGrpSpPr/>
          <p:nvPr/>
        </p:nvGrpSpPr>
        <p:grpSpPr>
          <a:xfrm>
            <a:off x="4634753" y="899531"/>
            <a:ext cx="4191000" cy="4063310"/>
            <a:chOff x="4634753" y="899531"/>
            <a:chExt cx="4191000" cy="4063310"/>
          </a:xfrm>
        </p:grpSpPr>
        <p:grpSp>
          <p:nvGrpSpPr>
            <p:cNvPr id="29" name="Group 17"/>
            <p:cNvGrpSpPr>
              <a:grpSpLocks/>
            </p:cNvGrpSpPr>
            <p:nvPr/>
          </p:nvGrpSpPr>
          <p:grpSpPr bwMode="auto">
            <a:xfrm>
              <a:off x="4634753" y="899531"/>
              <a:ext cx="4191000" cy="4063310"/>
              <a:chOff x="2928" y="712"/>
              <a:chExt cx="2640" cy="2896"/>
            </a:xfrm>
          </p:grpSpPr>
          <p:sp>
            <p:nvSpPr>
              <p:cNvPr id="31" name="Rectangle 7"/>
              <p:cNvSpPr>
                <a:spLocks noChangeArrowheads="1"/>
              </p:cNvSpPr>
              <p:nvPr/>
            </p:nvSpPr>
            <p:spPr bwMode="auto">
              <a:xfrm>
                <a:off x="2928" y="719"/>
                <a:ext cx="2640" cy="2825"/>
              </a:xfrm>
              <a:prstGeom prst="rect">
                <a:avLst/>
              </a:prstGeom>
              <a:solidFill>
                <a:srgbClr val="FFFF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" name="Text Box 8"/>
              <p:cNvSpPr txBox="1">
                <a:spLocks noChangeArrowheads="1"/>
              </p:cNvSpPr>
              <p:nvPr/>
            </p:nvSpPr>
            <p:spPr bwMode="auto">
              <a:xfrm>
                <a:off x="3011" y="712"/>
                <a:ext cx="1370" cy="28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1800" dirty="0"/>
                  <a:t>class </a:t>
                </a:r>
                <a:r>
                  <a:rPr lang="en-US" sz="1800" dirty="0" err="1">
                    <a:solidFill>
                      <a:srgbClr val="6600CC"/>
                    </a:solidFill>
                  </a:rPr>
                  <a:t>HungryNerd</a:t>
                </a:r>
                <a:r>
                  <a:rPr lang="en-US" sz="1800" dirty="0">
                    <a:solidFill>
                      <a:srgbClr val="6600CC"/>
                    </a:solidFill>
                  </a:rPr>
                  <a:t> </a:t>
                </a:r>
                <a:endParaRPr lang="en-US" sz="1800" dirty="0"/>
              </a:p>
              <a:p>
                <a:r>
                  <a:rPr lang="en-US" sz="1800" dirty="0"/>
                  <a:t>{</a:t>
                </a:r>
              </a:p>
              <a:p>
                <a:r>
                  <a:rPr lang="en-US" sz="1800" dirty="0">
                    <a:solidFill>
                      <a:srgbClr val="6600CC"/>
                    </a:solidFill>
                  </a:rPr>
                  <a:t>public:</a:t>
                </a:r>
              </a:p>
              <a:p>
                <a:r>
                  <a:rPr lang="en-US" sz="1800" dirty="0">
                    <a:solidFill>
                      <a:schemeClr val="accent2"/>
                    </a:solidFill>
                  </a:rPr>
                  <a:t>   </a:t>
                </a:r>
                <a:r>
                  <a:rPr lang="en-US" sz="1800" dirty="0" err="1">
                    <a:solidFill>
                      <a:schemeClr val="accent2"/>
                    </a:solidFill>
                  </a:rPr>
                  <a:t>HungryNerd</a:t>
                </a:r>
                <a:r>
                  <a:rPr lang="en-US" sz="1800" dirty="0">
                    <a:solidFill>
                      <a:schemeClr val="accent2"/>
                    </a:solidFill>
                  </a:rPr>
                  <a:t>()  </a:t>
                </a:r>
              </a:p>
              <a:p>
                <a:r>
                  <a:rPr lang="en-US" sz="1800" dirty="0"/>
                  <a:t> </a:t>
                </a:r>
              </a:p>
              <a:p>
                <a:r>
                  <a:rPr lang="en-US" sz="1800" dirty="0">
                    <a:solidFill>
                      <a:srgbClr val="FF0000"/>
                    </a:solidFill>
                  </a:rPr>
                  <a:t> </a:t>
                </a:r>
                <a:br>
                  <a:rPr lang="en-US" sz="1800" dirty="0">
                    <a:solidFill>
                      <a:srgbClr val="FF0000"/>
                    </a:solidFill>
                  </a:rPr>
                </a:br>
                <a:r>
                  <a:rPr lang="en-US" sz="1800" dirty="0">
                    <a:solidFill>
                      <a:srgbClr val="FF0000"/>
                    </a:solidFill>
                  </a:rPr>
                  <a:t> </a:t>
                </a:r>
                <a:br>
                  <a:rPr lang="en-US" sz="1800" dirty="0">
                    <a:solidFill>
                      <a:srgbClr val="FF0000"/>
                    </a:solidFill>
                  </a:rPr>
                </a:br>
                <a:r>
                  <a:rPr lang="en-US" sz="1800" dirty="0"/>
                  <a:t> </a:t>
                </a:r>
              </a:p>
              <a:p>
                <a:r>
                  <a:rPr lang="en-US" sz="1000" dirty="0"/>
                  <a:t> </a:t>
                </a:r>
                <a:endParaRPr lang="en-US" sz="1050" dirty="0"/>
              </a:p>
              <a:p>
                <a:r>
                  <a:rPr lang="en-US" sz="1100" dirty="0"/>
                  <a:t>     </a:t>
                </a:r>
                <a:r>
                  <a:rPr lang="en-US" sz="3200" dirty="0"/>
                  <a:t> </a:t>
                </a:r>
                <a:endParaRPr lang="en-US" sz="1100" dirty="0"/>
              </a:p>
              <a:p>
                <a:r>
                  <a:rPr lang="en-US" sz="1800" dirty="0">
                    <a:solidFill>
                      <a:srgbClr val="6600CC"/>
                    </a:solidFill>
                  </a:rPr>
                  <a:t>private:</a:t>
                </a:r>
              </a:p>
              <a:p>
                <a:r>
                  <a:rPr lang="en-US" sz="1800" dirty="0">
                    <a:solidFill>
                      <a:srgbClr val="FF0000"/>
                    </a:solidFill>
                  </a:rPr>
                  <a:t>    </a:t>
                </a:r>
              </a:p>
              <a:p>
                <a:r>
                  <a:rPr lang="en-US" sz="1800" dirty="0"/>
                  <a:t>   Brain </a:t>
                </a:r>
                <a:r>
                  <a:rPr lang="en-US" sz="1800" dirty="0" err="1"/>
                  <a:t>myBrain</a:t>
                </a:r>
                <a:r>
                  <a:rPr lang="en-US" sz="1800" dirty="0"/>
                  <a:t>;</a:t>
                </a:r>
              </a:p>
              <a:p>
                <a:r>
                  <a:rPr lang="en-US" sz="1800" dirty="0"/>
                  <a:t>};</a:t>
                </a:r>
              </a:p>
            </p:txBody>
          </p:sp>
        </p:grpSp>
        <p:sp>
          <p:nvSpPr>
            <p:cNvPr id="30" name="Rectangle 29"/>
            <p:cNvSpPr/>
            <p:nvPr/>
          </p:nvSpPr>
          <p:spPr>
            <a:xfrm>
              <a:off x="4950405" y="4011116"/>
              <a:ext cx="208101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800" dirty="0">
                  <a:solidFill>
                    <a:srgbClr val="FF0000"/>
                  </a:solidFill>
                </a:rPr>
                <a:t>Stomach </a:t>
              </a:r>
              <a:r>
                <a:rPr lang="en-US" sz="1800" dirty="0" err="1">
                  <a:solidFill>
                    <a:srgbClr val="FF0000"/>
                  </a:solidFill>
                </a:rPr>
                <a:t>myBelly</a:t>
              </a:r>
              <a:r>
                <a:rPr lang="en-US" sz="1800" dirty="0">
                  <a:solidFill>
                    <a:srgbClr val="FF0000"/>
                  </a:solidFill>
                </a:rPr>
                <a:t>;</a:t>
              </a: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5200680" y="2043102"/>
            <a:ext cx="3526539" cy="594864"/>
            <a:chOff x="5200680" y="2043102"/>
            <a:chExt cx="3526539" cy="594864"/>
          </a:xfrm>
        </p:grpSpPr>
        <p:sp>
          <p:nvSpPr>
            <p:cNvPr id="34" name="Rectangle 33"/>
            <p:cNvSpPr/>
            <p:nvPr/>
          </p:nvSpPr>
          <p:spPr bwMode="auto">
            <a:xfrm>
              <a:off x="5200680" y="2069503"/>
              <a:ext cx="3526539" cy="541098"/>
            </a:xfrm>
            <a:prstGeom prst="rect">
              <a:avLst/>
            </a:prstGeom>
            <a:solidFill>
              <a:srgbClr val="A7E1C8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5256397" y="2043102"/>
              <a:ext cx="340670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Call </a:t>
              </a:r>
              <a:r>
                <a:rPr lang="en-US" sz="1600" dirty="0" err="1">
                  <a:solidFill>
                    <a:srgbClr val="7030A0"/>
                  </a:solidFill>
                </a:rPr>
                <a:t>myBelly’s</a:t>
              </a:r>
              <a:r>
                <a:rPr lang="en-US" sz="1600" dirty="0">
                  <a:solidFill>
                    <a:srgbClr val="7030A0"/>
                  </a:solidFill>
                </a:rPr>
                <a:t> </a:t>
              </a:r>
              <a:r>
                <a:rPr lang="en-US" sz="1600" dirty="0"/>
                <a:t>default constructor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5263323" y="2299412"/>
              <a:ext cx="345479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Call </a:t>
              </a:r>
              <a:r>
                <a:rPr lang="en-US" sz="1600" dirty="0" err="1">
                  <a:solidFill>
                    <a:srgbClr val="7030A0"/>
                  </a:solidFill>
                </a:rPr>
                <a:t>myBrain‘s</a:t>
              </a:r>
              <a:r>
                <a:rPr lang="en-US" sz="800" dirty="0"/>
                <a:t> </a:t>
              </a:r>
              <a:r>
                <a:rPr lang="en-US" sz="900" dirty="0"/>
                <a:t> </a:t>
              </a:r>
              <a:r>
                <a:rPr lang="en-US" sz="1600" dirty="0"/>
                <a:t>default constructor</a:t>
              </a:r>
            </a:p>
          </p:txBody>
        </p:sp>
      </p:grpSp>
      <p:sp>
        <p:nvSpPr>
          <p:cNvPr id="95262" name="Rectangle 30"/>
          <p:cNvSpPr>
            <a:spLocks noChangeArrowheads="1"/>
          </p:cNvSpPr>
          <p:nvPr/>
        </p:nvSpPr>
        <p:spPr bwMode="auto">
          <a:xfrm>
            <a:off x="-152400" y="-762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4400" dirty="0">
                <a:solidFill>
                  <a:schemeClr val="tx2"/>
                </a:solidFill>
              </a:rPr>
              <a:t>Advanced Class Composition</a:t>
            </a:r>
          </a:p>
        </p:txBody>
      </p:sp>
      <p:sp>
        <p:nvSpPr>
          <p:cNvPr id="2" name="Rectangle 1"/>
          <p:cNvSpPr/>
          <p:nvPr/>
        </p:nvSpPr>
        <p:spPr>
          <a:xfrm>
            <a:off x="1433051" y="5335177"/>
            <a:ext cx="640340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Ok, so how can we </a:t>
            </a:r>
            <a:r>
              <a:rPr lang="en-US" dirty="0">
                <a:solidFill>
                  <a:srgbClr val="FF0000"/>
                </a:solidFill>
              </a:rPr>
              <a:t>fix</a:t>
            </a:r>
            <a:r>
              <a:rPr lang="en-US" dirty="0"/>
              <a:t> our </a:t>
            </a:r>
            <a:r>
              <a:rPr lang="en-US" dirty="0" err="1">
                <a:solidFill>
                  <a:srgbClr val="6600CC"/>
                </a:solidFill>
              </a:rPr>
              <a:t>HungryNerd</a:t>
            </a:r>
            <a:r>
              <a:rPr lang="en-US" dirty="0"/>
              <a:t> class so it works with our new </a:t>
            </a:r>
            <a:r>
              <a:rPr lang="en-US" dirty="0">
                <a:solidFill>
                  <a:srgbClr val="6600CC"/>
                </a:solidFill>
              </a:rPr>
              <a:t>Stomach</a:t>
            </a:r>
            <a:r>
              <a:rPr lang="en-US" dirty="0"/>
              <a:t> class?</a:t>
            </a:r>
          </a:p>
        </p:txBody>
      </p:sp>
      <p:sp>
        <p:nvSpPr>
          <p:cNvPr id="38" name="Rectangle 37"/>
          <p:cNvSpPr/>
          <p:nvPr/>
        </p:nvSpPr>
        <p:spPr>
          <a:xfrm>
            <a:off x="4903169" y="2574427"/>
            <a:ext cx="4572000" cy="116955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b="1" dirty="0"/>
              <a:t> { </a:t>
            </a:r>
          </a:p>
          <a:p>
            <a:r>
              <a:rPr lang="en-US" sz="1800" dirty="0">
                <a:solidFill>
                  <a:srgbClr val="FF0000"/>
                </a:solidFill>
              </a:rPr>
              <a:t>     </a:t>
            </a:r>
            <a:r>
              <a:rPr lang="en-US" sz="1800" dirty="0" err="1">
                <a:solidFill>
                  <a:srgbClr val="FF0000"/>
                </a:solidFill>
              </a:rPr>
              <a:t>myBelly.eat</a:t>
            </a:r>
            <a:r>
              <a:rPr lang="en-US" sz="1800" dirty="0">
                <a:solidFill>
                  <a:srgbClr val="FF0000"/>
                </a:solidFill>
              </a:rPr>
              <a:t>();</a:t>
            </a:r>
            <a:br>
              <a:rPr lang="en-US" sz="1800" dirty="0">
                <a:solidFill>
                  <a:srgbClr val="FF0000"/>
                </a:solidFill>
              </a:rPr>
            </a:br>
            <a:r>
              <a:rPr lang="en-US" sz="1800" dirty="0"/>
              <a:t>     </a:t>
            </a:r>
            <a:r>
              <a:rPr lang="en-US" sz="1800" dirty="0" err="1"/>
              <a:t>myBrain.think</a:t>
            </a:r>
            <a:r>
              <a:rPr lang="en-US" sz="1800" dirty="0"/>
              <a:t>();</a:t>
            </a:r>
            <a:br>
              <a:rPr lang="en-US" sz="1800" dirty="0"/>
            </a:br>
            <a:r>
              <a:rPr lang="en-US" sz="1200" b="1" dirty="0">
                <a:solidFill>
                  <a:srgbClr val="FF0000"/>
                </a:solidFill>
              </a:rPr>
              <a:t> </a:t>
            </a:r>
            <a:r>
              <a:rPr lang="en-US" sz="1200" b="1" dirty="0"/>
              <a:t>}</a:t>
            </a:r>
          </a:p>
          <a:p>
            <a:r>
              <a:rPr lang="en-US" sz="1000" dirty="0"/>
              <a:t> </a:t>
            </a:r>
            <a:endParaRPr lang="en-US" sz="1800" dirty="0"/>
          </a:p>
        </p:txBody>
      </p:sp>
      <p:grpSp>
        <p:nvGrpSpPr>
          <p:cNvPr id="39" name="Group 38"/>
          <p:cNvGrpSpPr/>
          <p:nvPr/>
        </p:nvGrpSpPr>
        <p:grpSpPr>
          <a:xfrm>
            <a:off x="187324" y="899531"/>
            <a:ext cx="4277097" cy="3411212"/>
            <a:chOff x="187324" y="899531"/>
            <a:chExt cx="4749433" cy="3411212"/>
          </a:xfrm>
        </p:grpSpPr>
        <p:sp>
          <p:nvSpPr>
            <p:cNvPr id="40" name="Rectangle 20"/>
            <p:cNvSpPr>
              <a:spLocks noChangeArrowheads="1"/>
            </p:cNvSpPr>
            <p:nvPr/>
          </p:nvSpPr>
          <p:spPr bwMode="auto">
            <a:xfrm>
              <a:off x="187324" y="899531"/>
              <a:ext cx="4537075" cy="341121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1" name="Text Box 4"/>
            <p:cNvSpPr txBox="1">
              <a:spLocks noChangeArrowheads="1"/>
            </p:cNvSpPr>
            <p:nvPr/>
          </p:nvSpPr>
          <p:spPr bwMode="auto">
            <a:xfrm>
              <a:off x="228599" y="899532"/>
              <a:ext cx="1718740" cy="10772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 dirty="0">
                  <a:solidFill>
                    <a:schemeClr val="accent2"/>
                  </a:solidFill>
                </a:rPr>
                <a:t>class Stomach</a:t>
              </a:r>
            </a:p>
            <a:p>
              <a:r>
                <a:rPr lang="en-US" sz="1600" dirty="0">
                  <a:solidFill>
                    <a:schemeClr val="accent2"/>
                  </a:solidFill>
                </a:rPr>
                <a:t>{</a:t>
              </a:r>
            </a:p>
            <a:p>
              <a:r>
                <a:rPr lang="en-US" sz="1200" b="1" dirty="0">
                  <a:solidFill>
                    <a:srgbClr val="CC0099"/>
                  </a:solidFill>
                </a:rPr>
                <a:t>public:</a:t>
              </a:r>
            </a:p>
            <a:p>
              <a:r>
                <a:rPr lang="en-US" sz="1800" b="1" dirty="0">
                  <a:solidFill>
                    <a:srgbClr val="0000CC"/>
                  </a:solidFill>
                </a:rPr>
                <a:t> </a:t>
              </a:r>
              <a:endParaRPr lang="en-US" sz="1800" dirty="0">
                <a:solidFill>
                  <a:srgbClr val="0000CC"/>
                </a:solidFill>
              </a:endParaRPr>
            </a:p>
          </p:txBody>
        </p:sp>
        <p:sp>
          <p:nvSpPr>
            <p:cNvPr id="42" name="Text Box 4"/>
            <p:cNvSpPr txBox="1">
              <a:spLocks noChangeArrowheads="1"/>
            </p:cNvSpPr>
            <p:nvPr/>
          </p:nvSpPr>
          <p:spPr bwMode="auto">
            <a:xfrm>
              <a:off x="241727" y="2683993"/>
              <a:ext cx="4331166" cy="15850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 dirty="0">
                  <a:solidFill>
                    <a:srgbClr val="0000CC"/>
                  </a:solidFill>
                </a:rPr>
                <a:t>   ~Stomach() { </a:t>
              </a:r>
              <a:r>
                <a:rPr lang="en-US" sz="1800" dirty="0" err="1">
                  <a:solidFill>
                    <a:srgbClr val="FF0000"/>
                  </a:solidFill>
                </a:rPr>
                <a:t>cout</a:t>
              </a:r>
              <a:r>
                <a:rPr lang="en-US" sz="1800" dirty="0">
                  <a:solidFill>
                    <a:srgbClr val="FF0000"/>
                  </a:solidFill>
                </a:rPr>
                <a:t> &lt;&lt; “Fart!\n”; </a:t>
              </a:r>
              <a:r>
                <a:rPr lang="en-US" sz="1800" dirty="0">
                  <a:solidFill>
                    <a:srgbClr val="0000CC"/>
                  </a:solidFill>
                </a:rPr>
                <a:t> }</a:t>
              </a:r>
              <a:endParaRPr lang="en-US" sz="1800" b="1" dirty="0">
                <a:solidFill>
                  <a:srgbClr val="0000CC"/>
                </a:solidFill>
              </a:endParaRPr>
            </a:p>
            <a:p>
              <a:r>
                <a:rPr lang="en-US" sz="1900" dirty="0">
                  <a:solidFill>
                    <a:srgbClr val="000099"/>
                  </a:solidFill>
                </a:rPr>
                <a:t>   void eat()  { </a:t>
              </a:r>
              <a:r>
                <a:rPr lang="en-US" sz="1900" dirty="0" err="1">
                  <a:solidFill>
                    <a:srgbClr val="FF3300"/>
                  </a:solidFill>
                </a:rPr>
                <a:t>myGas</a:t>
              </a:r>
              <a:r>
                <a:rPr lang="en-US" sz="1900" dirty="0">
                  <a:solidFill>
                    <a:srgbClr val="FF3300"/>
                  </a:solidFill>
                </a:rPr>
                <a:t> ++;</a:t>
              </a:r>
              <a:r>
                <a:rPr lang="en-US" sz="1900" dirty="0">
                  <a:solidFill>
                    <a:schemeClr val="accent2"/>
                  </a:solidFill>
                </a:rPr>
                <a:t> </a:t>
              </a:r>
              <a:r>
                <a:rPr lang="en-US" sz="1900" dirty="0">
                  <a:solidFill>
                    <a:srgbClr val="000099"/>
                  </a:solidFill>
                </a:rPr>
                <a:t>}</a:t>
              </a:r>
            </a:p>
            <a:p>
              <a:r>
                <a:rPr lang="en-US" sz="1200" b="1" dirty="0">
                  <a:solidFill>
                    <a:srgbClr val="CC0099"/>
                  </a:solidFill>
                </a:rPr>
                <a:t>private:</a:t>
              </a:r>
            </a:p>
            <a:p>
              <a:r>
                <a:rPr lang="en-US" sz="1800" dirty="0">
                  <a:solidFill>
                    <a:srgbClr val="000099"/>
                  </a:solidFill>
                </a:rPr>
                <a:t>  </a:t>
              </a:r>
              <a:r>
                <a:rPr lang="en-US" sz="1800" dirty="0" err="1">
                  <a:solidFill>
                    <a:srgbClr val="000099"/>
                  </a:solidFill>
                </a:rPr>
                <a:t>int</a:t>
              </a:r>
              <a:r>
                <a:rPr lang="en-US" sz="1800" dirty="0">
                  <a:solidFill>
                    <a:srgbClr val="000099"/>
                  </a:solidFill>
                </a:rPr>
                <a:t> </a:t>
              </a:r>
              <a:r>
                <a:rPr lang="en-US" sz="1800" dirty="0" err="1">
                  <a:solidFill>
                    <a:srgbClr val="000099"/>
                  </a:solidFill>
                </a:rPr>
                <a:t>myGas</a:t>
              </a:r>
              <a:r>
                <a:rPr lang="en-US" sz="1800" dirty="0">
                  <a:solidFill>
                    <a:srgbClr val="000099"/>
                  </a:solidFill>
                </a:rPr>
                <a:t>;</a:t>
              </a:r>
            </a:p>
            <a:p>
              <a:r>
                <a:rPr lang="en-US" sz="1600" dirty="0">
                  <a:solidFill>
                    <a:schemeClr val="accent2"/>
                  </a:solidFill>
                </a:rPr>
                <a:t>};</a:t>
              </a:r>
            </a:p>
            <a:p>
              <a:endParaRPr lang="en-US" sz="1400" dirty="0">
                <a:solidFill>
                  <a:schemeClr val="accent2"/>
                </a:solidFill>
              </a:endParaRP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364757" y="1589305"/>
              <a:ext cx="4572000" cy="1138773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dirty="0"/>
                <a:t> </a:t>
              </a:r>
              <a:r>
                <a:rPr lang="en-US" dirty="0">
                  <a:solidFill>
                    <a:schemeClr val="accent2"/>
                  </a:solidFill>
                </a:rPr>
                <a:t>Stomach(</a:t>
              </a:r>
              <a:r>
                <a:rPr lang="en-US" dirty="0" err="1">
                  <a:solidFill>
                    <a:srgbClr val="FF3300"/>
                  </a:solidFill>
                </a:rPr>
                <a:t>int</a:t>
              </a:r>
              <a:r>
                <a:rPr lang="en-US" dirty="0">
                  <a:solidFill>
                    <a:schemeClr val="accent2"/>
                  </a:solidFill>
                </a:rPr>
                <a:t> </a:t>
              </a:r>
              <a:r>
                <a:rPr lang="en-US" dirty="0" err="1">
                  <a:solidFill>
                    <a:srgbClr val="FF0000"/>
                  </a:solidFill>
                </a:rPr>
                <a:t>startGas</a:t>
              </a:r>
              <a:r>
                <a:rPr lang="en-US" dirty="0">
                  <a:solidFill>
                    <a:schemeClr val="accent2"/>
                  </a:solidFill>
                </a:rPr>
                <a:t>) </a:t>
              </a:r>
            </a:p>
            <a:p>
              <a:r>
                <a:rPr lang="en-US" sz="1400" dirty="0"/>
                <a:t>  {</a:t>
              </a:r>
            </a:p>
            <a:p>
              <a:r>
                <a:rPr lang="en-US" dirty="0"/>
                <a:t>     </a:t>
              </a:r>
              <a:r>
                <a:rPr lang="en-US" dirty="0" err="1"/>
                <a:t>myGas</a:t>
              </a:r>
              <a:r>
                <a:rPr lang="en-US" dirty="0"/>
                <a:t> = </a:t>
              </a:r>
              <a:r>
                <a:rPr lang="en-US" dirty="0" err="1"/>
                <a:t>startGas</a:t>
              </a:r>
              <a:r>
                <a:rPr lang="en-US" dirty="0"/>
                <a:t>;</a:t>
              </a:r>
            </a:p>
            <a:p>
              <a:r>
                <a:rPr lang="en-US" sz="1400" dirty="0"/>
                <a:t>  }</a:t>
              </a:r>
            </a:p>
          </p:txBody>
        </p:sp>
      </p:grpSp>
      <p:sp>
        <p:nvSpPr>
          <p:cNvPr id="37" name="AutoShape 24"/>
          <p:cNvSpPr>
            <a:spLocks noChangeArrowheads="1"/>
          </p:cNvSpPr>
          <p:nvPr/>
        </p:nvSpPr>
        <p:spPr bwMode="auto">
          <a:xfrm>
            <a:off x="5838853" y="89231"/>
            <a:ext cx="3191744" cy="1252584"/>
          </a:xfrm>
          <a:prstGeom prst="wedgeRoundRectCallout">
            <a:avLst>
              <a:gd name="adj1" fmla="val -46374"/>
              <a:gd name="adj2" fmla="val 86831"/>
              <a:gd name="adj3" fmla="val 16667"/>
            </a:avLst>
          </a:prstGeom>
          <a:solidFill>
            <a:srgbClr val="CCFF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700" dirty="0"/>
              <a:t>Well, our </a:t>
            </a:r>
            <a:r>
              <a:rPr lang="en-US" sz="1700" dirty="0" err="1"/>
              <a:t>HungryNerd</a:t>
            </a:r>
            <a:r>
              <a:rPr lang="en-US" sz="1700" dirty="0"/>
              <a:t> constructor needs to somehow explicitly call </a:t>
            </a:r>
            <a:r>
              <a:rPr lang="en-US" sz="1700" dirty="0" err="1"/>
              <a:t>myBelly’s</a:t>
            </a:r>
            <a:r>
              <a:rPr lang="en-US" sz="1700" dirty="0"/>
              <a:t> constructor...</a:t>
            </a:r>
          </a:p>
        </p:txBody>
      </p:sp>
      <p:sp>
        <p:nvSpPr>
          <p:cNvPr id="44" name="AutoShape 24"/>
          <p:cNvSpPr>
            <a:spLocks noChangeArrowheads="1"/>
          </p:cNvSpPr>
          <p:nvPr/>
        </p:nvSpPr>
        <p:spPr bwMode="auto">
          <a:xfrm>
            <a:off x="2133875" y="87806"/>
            <a:ext cx="3191744" cy="896560"/>
          </a:xfrm>
          <a:prstGeom prst="wedgeRoundRectCallout">
            <a:avLst>
              <a:gd name="adj1" fmla="val -42239"/>
              <a:gd name="adj2" fmla="val 133152"/>
              <a:gd name="adj3" fmla="val 16667"/>
            </a:avLst>
          </a:prstGeom>
          <a:solidFill>
            <a:srgbClr val="CCFF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700" dirty="0"/>
              <a:t>And pass in a value so it can be properly constructed!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7" grpId="0" animBg="1"/>
      <p:bldP spid="4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02" name="Rectangle 2"/>
          <p:cNvSpPr>
            <a:spLocks noChangeArrowheads="1"/>
          </p:cNvSpPr>
          <p:nvPr/>
        </p:nvSpPr>
        <p:spPr bwMode="auto">
          <a:xfrm>
            <a:off x="3429000" y="914400"/>
            <a:ext cx="5410200" cy="5601533"/>
          </a:xfrm>
          <a:prstGeom prst="rect">
            <a:avLst/>
          </a:prstGeom>
          <a:solidFill>
            <a:srgbClr val="FFFF99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class Gassy </a:t>
            </a:r>
            <a:endParaRPr lang="en-US" sz="1200" dirty="0"/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{</a:t>
            </a:r>
            <a:endParaRPr lang="en-US" sz="1200" dirty="0"/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public:</a:t>
            </a:r>
            <a:endParaRPr lang="en-US" sz="1200" dirty="0"/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	void </a:t>
            </a:r>
            <a:r>
              <a:rPr lang="en-US" sz="1800" b="1" dirty="0" err="1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800" b="1" dirty="0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800" b="1" dirty="0" err="1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800" b="1" dirty="0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 age, bool </a:t>
            </a:r>
            <a:r>
              <a:rPr lang="en-US" sz="1800" b="1" dirty="0" err="1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ateBeans</a:t>
            </a:r>
            <a:r>
              <a:rPr lang="en-US" sz="1800" b="1" dirty="0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)</a:t>
            </a:r>
            <a:endParaRPr lang="en-US" sz="1200" dirty="0">
              <a:solidFill>
                <a:srgbClr val="0000CC"/>
              </a:solidFill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	{</a:t>
            </a:r>
            <a:endParaRPr lang="en-US" sz="1200" dirty="0">
              <a:solidFill>
                <a:srgbClr val="0000CC"/>
              </a:solidFill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800" b="1" dirty="0" err="1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m_age</a:t>
            </a:r>
            <a:r>
              <a:rPr lang="en-US" sz="1800" b="1" dirty="0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 = age; // the person's age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800" b="1" dirty="0" err="1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m_ateBeans</a:t>
            </a:r>
            <a:r>
              <a:rPr lang="en-US" sz="1800" b="1" dirty="0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800" b="1" dirty="0" err="1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ateBeans</a:t>
            </a:r>
            <a:r>
              <a:rPr lang="en-US" sz="1800" b="1" dirty="0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;</a:t>
            </a:r>
            <a:endParaRPr lang="en-US" sz="1200" dirty="0">
              <a:solidFill>
                <a:srgbClr val="0000CC"/>
              </a:solidFill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	}</a:t>
            </a:r>
          </a:p>
          <a:p>
            <a:pPr eaLnBrk="0" hangingPunct="0">
              <a:tabLst>
                <a:tab pos="228600" algn="l"/>
              </a:tabLst>
            </a:pPr>
            <a:endParaRPr lang="en-US" sz="1200" b="1" dirty="0">
              <a:solidFill>
                <a:srgbClr val="0000CC"/>
              </a:solidFill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getFartsPerHr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(void)</a:t>
            </a:r>
            <a:endParaRPr lang="en-US" sz="1800" b="1" dirty="0">
              <a:latin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	{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if(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m_ateBeans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== true) 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  return(100); 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// explosive gas!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return(3 *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m_age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);</a:t>
            </a:r>
            <a:endParaRPr lang="en-US" sz="1800" b="1" dirty="0">
              <a:latin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	}</a:t>
            </a:r>
            <a:endParaRPr lang="en-US" sz="1800" b="1" dirty="0">
              <a:latin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200" b="1" dirty="0">
              <a:latin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private: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m_age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bool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m_ateBeans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;</a:t>
            </a:r>
            <a:endParaRPr lang="en-US" sz="1200" dirty="0"/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};</a:t>
            </a:r>
            <a:endParaRPr lang="en-US" sz="1200" dirty="0"/>
          </a:p>
          <a:p>
            <a:pPr eaLnBrk="0" hangingPunct="0">
              <a:tabLst>
                <a:tab pos="228600" algn="l"/>
              </a:tabLst>
            </a:pPr>
            <a:r>
              <a:rPr lang="en-US" sz="1000" b="1" dirty="0">
                <a:latin typeface="Times New Roman"/>
                <a:cs typeface="Courier New" pitchFamily="49" charset="0"/>
              </a:rPr>
              <a:t> </a:t>
            </a:r>
            <a:endParaRPr lang="en-US" sz="2400" dirty="0">
              <a:latin typeface="Times New Roman" pitchFamily="18" charset="0"/>
            </a:endParaRPr>
          </a:p>
        </p:txBody>
      </p:sp>
      <p:grpSp>
        <p:nvGrpSpPr>
          <p:cNvPr id="230428" name="Group 28"/>
          <p:cNvGrpSpPr>
            <a:grpSpLocks/>
          </p:cNvGrpSpPr>
          <p:nvPr/>
        </p:nvGrpSpPr>
        <p:grpSpPr bwMode="auto">
          <a:xfrm>
            <a:off x="-6350" y="2462213"/>
            <a:ext cx="3578225" cy="2041525"/>
            <a:chOff x="-2559" y="1344"/>
            <a:chExt cx="2254" cy="1286"/>
          </a:xfrm>
        </p:grpSpPr>
        <p:sp>
          <p:nvSpPr>
            <p:cNvPr id="230429" name="Rectangle 29"/>
            <p:cNvSpPr>
              <a:spLocks noChangeArrowheads="1"/>
            </p:cNvSpPr>
            <p:nvPr/>
          </p:nvSpPr>
          <p:spPr bwMode="auto">
            <a:xfrm>
              <a:off x="-2112" y="1344"/>
              <a:ext cx="1807" cy="1286"/>
            </a:xfrm>
            <a:prstGeom prst="rect">
              <a:avLst/>
            </a:prstGeom>
            <a:solidFill>
              <a:srgbClr val="FFEDDB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>
                <a:tabLst>
                  <a:tab pos="228600" algn="l"/>
                </a:tabLst>
              </a:pPr>
              <a:r>
                <a:rPr lang="en-US" sz="1000" b="1" dirty="0">
                  <a:latin typeface="Courier New" pitchFamily="49" charset="0"/>
                  <a:cs typeface="Courier New" pitchFamily="49" charset="0"/>
                </a:rPr>
                <a:t> </a:t>
              </a:r>
              <a:endParaRPr lang="en-US" sz="1000" dirty="0"/>
            </a:p>
            <a:p>
              <a:pPr eaLnBrk="0" hangingPunct="0">
                <a:tabLst>
                  <a:tab pos="228600" algn="l"/>
                </a:tabLst>
              </a:pPr>
              <a:r>
                <a:rPr lang="en-US" sz="1000" b="1" dirty="0">
                  <a:latin typeface="Courier New" pitchFamily="49" charset="0"/>
                  <a:cs typeface="Courier New" pitchFamily="49" charset="0"/>
                </a:rPr>
                <a:t> </a:t>
              </a:r>
              <a:endParaRPr lang="en-US" sz="1000" dirty="0"/>
            </a:p>
            <a:p>
              <a:pPr eaLnBrk="0" hangingPunct="0">
                <a:tabLst>
                  <a:tab pos="228600" algn="l"/>
                </a:tabLst>
              </a:pPr>
              <a:r>
                <a:rPr lang="en-US" sz="1000" b="1" dirty="0">
                  <a:latin typeface="Courier New" pitchFamily="49" charset="0"/>
                  <a:cs typeface="Courier New" pitchFamily="49" charset="0"/>
                </a:rPr>
                <a:t> </a:t>
              </a:r>
            </a:p>
            <a:p>
              <a:pPr eaLnBrk="0" hangingPunct="0">
                <a:tabLst>
                  <a:tab pos="228600" algn="l"/>
                </a:tabLst>
              </a:pPr>
              <a:r>
                <a:rPr lang="en-US" sz="1000" b="1" dirty="0">
                  <a:latin typeface="Courier New" pitchFamily="49" charset="0"/>
                  <a:cs typeface="Courier New" pitchFamily="49" charset="0"/>
                </a:rPr>
                <a:t>   </a:t>
              </a:r>
              <a:br>
                <a:rPr lang="en-US" sz="1000" b="1" dirty="0">
                  <a:latin typeface="Courier New" pitchFamily="49" charset="0"/>
                  <a:cs typeface="Courier New" pitchFamily="49" charset="0"/>
                </a:rPr>
              </a:br>
              <a:r>
                <a:rPr lang="en-US" sz="1000" b="1" dirty="0">
                  <a:latin typeface="Courier New" pitchFamily="49" charset="0"/>
                  <a:cs typeface="Courier New" pitchFamily="49" charset="0"/>
                </a:rPr>
                <a:t> </a:t>
              </a:r>
            </a:p>
            <a:p>
              <a:pPr eaLnBrk="0" hangingPunct="0">
                <a:tabLst>
                  <a:tab pos="228600" algn="l"/>
                </a:tabLst>
              </a:pPr>
              <a:endParaRPr lang="en-US" sz="300" b="1" dirty="0">
                <a:latin typeface="Courier New" pitchFamily="49" charset="0"/>
                <a:cs typeface="Courier New" pitchFamily="49" charset="0"/>
              </a:endParaRPr>
            </a:p>
            <a:p>
              <a:pPr eaLnBrk="0" hangingPunct="0">
                <a:tabLst>
                  <a:tab pos="228600" algn="l"/>
                </a:tabLst>
              </a:pPr>
              <a:r>
                <a:rPr lang="en-US" sz="1000" b="1" dirty="0">
                  <a:latin typeface="Courier New" pitchFamily="49" charset="0"/>
                  <a:cs typeface="Courier New" pitchFamily="49" charset="0"/>
                </a:rPr>
                <a:t> </a:t>
              </a:r>
              <a:endParaRPr lang="en-US" sz="1000" b="1" dirty="0">
                <a:latin typeface="Courier New" pitchFamily="49" charset="0"/>
              </a:endParaRPr>
            </a:p>
            <a:p>
              <a:pPr eaLnBrk="0" hangingPunct="0">
                <a:tabLst>
                  <a:tab pos="228600" algn="l"/>
                </a:tabLst>
              </a:pPr>
              <a:r>
                <a:rPr lang="en-US" sz="1000" b="1" dirty="0">
                  <a:latin typeface="Courier New" pitchFamily="49" charset="0"/>
                  <a:cs typeface="Courier New" pitchFamily="49" charset="0"/>
                </a:rPr>
                <a:t> </a:t>
              </a:r>
              <a:endParaRPr lang="en-US" sz="1000" b="1" dirty="0">
                <a:latin typeface="Courier New" pitchFamily="49" charset="0"/>
              </a:endParaRPr>
            </a:p>
            <a:p>
              <a:pPr>
                <a:tabLst>
                  <a:tab pos="228600" algn="l"/>
                </a:tabLst>
              </a:pPr>
              <a:r>
                <a:rPr lang="en-US" sz="1000" b="1" dirty="0">
                  <a:latin typeface="Courier New" pitchFamily="49" charset="0"/>
                </a:rPr>
                <a:t> </a:t>
              </a:r>
            </a:p>
            <a:p>
              <a:pPr>
                <a:tabLst>
                  <a:tab pos="228600" algn="l"/>
                </a:tabLst>
              </a:pPr>
              <a:r>
                <a:rPr lang="en-US" sz="1000" b="1" dirty="0">
                  <a:latin typeface="Courier New" pitchFamily="49" charset="0"/>
                </a:rPr>
                <a:t> </a:t>
              </a:r>
            </a:p>
            <a:p>
              <a:pPr>
                <a:tabLst>
                  <a:tab pos="228600" algn="l"/>
                </a:tabLst>
              </a:pPr>
              <a:r>
                <a:rPr lang="en-US" sz="1000" b="1" dirty="0">
                  <a:latin typeface="Courier New" pitchFamily="49" charset="0"/>
                </a:rPr>
                <a:t> </a:t>
              </a:r>
            </a:p>
            <a:p>
              <a:pPr eaLnBrk="0" hangingPunct="0">
                <a:tabLst>
                  <a:tab pos="228600" algn="l"/>
                </a:tabLst>
              </a:pPr>
              <a:r>
                <a:rPr lang="en-US" sz="1000" b="1" dirty="0">
                  <a:latin typeface="Courier New" pitchFamily="49" charset="0"/>
                  <a:cs typeface="Courier New" pitchFamily="49" charset="0"/>
                </a:rPr>
                <a:t> </a:t>
              </a:r>
              <a:endParaRPr lang="en-US" sz="1000" b="1" dirty="0">
                <a:latin typeface="Courier New" pitchFamily="49" charset="0"/>
              </a:endParaRPr>
            </a:p>
            <a:p>
              <a:pPr eaLnBrk="0" hangingPunct="0">
                <a:tabLst>
                  <a:tab pos="228600" algn="l"/>
                </a:tabLst>
              </a:pPr>
              <a:endParaRPr lang="en-US" sz="300" b="1" dirty="0">
                <a:latin typeface="Courier New" pitchFamily="49" charset="0"/>
              </a:endParaRPr>
            </a:p>
            <a:p>
              <a:pPr eaLnBrk="0" hangingPunct="0">
                <a:tabLst>
                  <a:tab pos="228600" algn="l"/>
                </a:tabLst>
              </a:pPr>
              <a:r>
                <a:rPr lang="en-US" sz="1000" b="1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000" b="1" dirty="0" err="1">
                  <a:latin typeface="Courier New" pitchFamily="49" charset="0"/>
                  <a:cs typeface="Courier New" pitchFamily="49" charset="0"/>
                </a:rPr>
                <a:t>m_age</a:t>
              </a:r>
              <a:r>
                <a:rPr lang="en-US" sz="1000" b="1" dirty="0">
                  <a:latin typeface="Courier New" pitchFamily="49" charset="0"/>
                  <a:cs typeface="Courier New" pitchFamily="49" charset="0"/>
                </a:rPr>
                <a:t>          </a:t>
              </a:r>
              <a:r>
                <a:rPr lang="en-US" sz="1000" b="1" dirty="0" err="1">
                  <a:latin typeface="Courier New" pitchFamily="49" charset="0"/>
                  <a:cs typeface="Courier New" pitchFamily="49" charset="0"/>
                </a:rPr>
                <a:t>m_ateBeans</a:t>
              </a:r>
              <a:endParaRPr lang="en-US" sz="1000" b="1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30430" name="Rectangle 30"/>
            <p:cNvSpPr>
              <a:spLocks noChangeArrowheads="1"/>
            </p:cNvSpPr>
            <p:nvPr/>
          </p:nvSpPr>
          <p:spPr bwMode="auto">
            <a:xfrm>
              <a:off x="-1717" y="2488"/>
              <a:ext cx="322" cy="106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0431" name="Rectangle 31"/>
            <p:cNvSpPr>
              <a:spLocks noChangeArrowheads="1"/>
            </p:cNvSpPr>
            <p:nvPr/>
          </p:nvSpPr>
          <p:spPr bwMode="auto">
            <a:xfrm>
              <a:off x="-760" y="2490"/>
              <a:ext cx="424" cy="106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0432" name="Text Box 32"/>
            <p:cNvSpPr txBox="1">
              <a:spLocks noChangeArrowheads="1"/>
            </p:cNvSpPr>
            <p:nvPr/>
          </p:nvSpPr>
          <p:spPr bwMode="auto">
            <a:xfrm>
              <a:off x="-2559" y="1365"/>
              <a:ext cx="90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sz="1800" dirty="0" err="1">
                  <a:solidFill>
                    <a:srgbClr val="6600CC"/>
                  </a:solidFill>
                </a:rPr>
                <a:t>david</a:t>
              </a:r>
              <a:r>
                <a:rPr lang="en-US" sz="1800" dirty="0">
                  <a:solidFill>
                    <a:srgbClr val="6600CC"/>
                  </a:solidFill>
                </a:rPr>
                <a:t>          </a:t>
              </a:r>
            </a:p>
          </p:txBody>
        </p:sp>
      </p:grpSp>
      <p:sp>
        <p:nvSpPr>
          <p:cNvPr id="230433" name="Line 33"/>
          <p:cNvSpPr>
            <a:spLocks noChangeShapeType="1"/>
          </p:cNvSpPr>
          <p:nvPr/>
        </p:nvSpPr>
        <p:spPr bwMode="auto">
          <a:xfrm>
            <a:off x="490538" y="2595563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0434" name="Text Box 34"/>
          <p:cNvSpPr txBox="1">
            <a:spLocks noChangeArrowheads="1"/>
          </p:cNvSpPr>
          <p:nvPr/>
        </p:nvSpPr>
        <p:spPr bwMode="auto">
          <a:xfrm>
            <a:off x="1806575" y="2071688"/>
            <a:ext cx="182453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FF3300"/>
                </a:solidFill>
              </a:rPr>
              <a:t>55    false  </a:t>
            </a:r>
          </a:p>
        </p:txBody>
      </p:sp>
      <p:sp>
        <p:nvSpPr>
          <p:cNvPr id="230435" name="Line 35"/>
          <p:cNvSpPr>
            <a:spLocks noChangeShapeType="1"/>
          </p:cNvSpPr>
          <p:nvPr/>
        </p:nvSpPr>
        <p:spPr bwMode="auto">
          <a:xfrm>
            <a:off x="598488" y="2894040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0436" name="Text Box 36"/>
          <p:cNvSpPr txBox="1">
            <a:spLocks noChangeArrowheads="1"/>
          </p:cNvSpPr>
          <p:nvPr/>
        </p:nvSpPr>
        <p:spPr bwMode="auto">
          <a:xfrm>
            <a:off x="1804988" y="2070100"/>
            <a:ext cx="55976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FF3300"/>
                </a:solidFill>
              </a:rPr>
              <a:t>55</a:t>
            </a:r>
          </a:p>
        </p:txBody>
      </p:sp>
      <p:sp>
        <p:nvSpPr>
          <p:cNvPr id="230437" name="Line 37"/>
          <p:cNvSpPr>
            <a:spLocks noChangeShapeType="1"/>
          </p:cNvSpPr>
          <p:nvPr/>
        </p:nvSpPr>
        <p:spPr bwMode="auto">
          <a:xfrm>
            <a:off x="598488" y="3055965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0438" name="Text Box 38"/>
          <p:cNvSpPr txBox="1">
            <a:spLocks noChangeArrowheads="1"/>
          </p:cNvSpPr>
          <p:nvPr/>
        </p:nvSpPr>
        <p:spPr bwMode="auto">
          <a:xfrm>
            <a:off x="2540272" y="2070100"/>
            <a:ext cx="89376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FF3300"/>
                </a:solidFill>
              </a:rPr>
              <a:t>false</a:t>
            </a:r>
          </a:p>
        </p:txBody>
      </p:sp>
      <p:sp>
        <p:nvSpPr>
          <p:cNvPr id="230440" name="Line 40"/>
          <p:cNvSpPr>
            <a:spLocks noChangeShapeType="1"/>
          </p:cNvSpPr>
          <p:nvPr/>
        </p:nvSpPr>
        <p:spPr bwMode="auto">
          <a:xfrm>
            <a:off x="476250" y="3403600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0441" name="Line 41"/>
          <p:cNvSpPr>
            <a:spLocks noChangeShapeType="1"/>
          </p:cNvSpPr>
          <p:nvPr/>
        </p:nvSpPr>
        <p:spPr bwMode="auto">
          <a:xfrm>
            <a:off x="685800" y="3717925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0442" name="Line 42"/>
          <p:cNvSpPr>
            <a:spLocks noChangeShapeType="1"/>
          </p:cNvSpPr>
          <p:nvPr/>
        </p:nvSpPr>
        <p:spPr bwMode="auto">
          <a:xfrm>
            <a:off x="704850" y="4037053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0453" name="Line 53"/>
          <p:cNvSpPr>
            <a:spLocks noChangeShapeType="1"/>
          </p:cNvSpPr>
          <p:nvPr/>
        </p:nvSpPr>
        <p:spPr bwMode="auto">
          <a:xfrm>
            <a:off x="485775" y="3400425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0455" name="Text Box 55"/>
          <p:cNvSpPr txBox="1">
            <a:spLocks noChangeArrowheads="1"/>
          </p:cNvSpPr>
          <p:nvPr/>
        </p:nvSpPr>
        <p:spPr bwMode="auto">
          <a:xfrm>
            <a:off x="1287011" y="4175125"/>
            <a:ext cx="227177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6600CC"/>
                </a:solidFill>
              </a:rPr>
              <a:t>-32                 false</a:t>
            </a:r>
          </a:p>
        </p:txBody>
      </p:sp>
      <p:sp>
        <p:nvSpPr>
          <p:cNvPr id="230456" name="Line 56"/>
          <p:cNvSpPr>
            <a:spLocks noChangeShapeType="1"/>
          </p:cNvSpPr>
          <p:nvPr/>
        </p:nvSpPr>
        <p:spPr bwMode="auto">
          <a:xfrm>
            <a:off x="676275" y="3724275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0457" name="Line 57"/>
          <p:cNvSpPr>
            <a:spLocks noChangeShapeType="1"/>
          </p:cNvSpPr>
          <p:nvPr/>
        </p:nvSpPr>
        <p:spPr bwMode="auto">
          <a:xfrm>
            <a:off x="704850" y="4033878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0403" name="Text Box 3"/>
          <p:cNvSpPr txBox="1">
            <a:spLocks noChangeArrowheads="1"/>
          </p:cNvSpPr>
          <p:nvPr/>
        </p:nvSpPr>
        <p:spPr bwMode="auto">
          <a:xfrm>
            <a:off x="323850" y="4772025"/>
            <a:ext cx="4581525" cy="1768475"/>
          </a:xfrm>
          <a:prstGeom prst="rect">
            <a:avLst/>
          </a:prstGeom>
          <a:solidFill>
            <a:srgbClr val="F3FFF3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800" b="1" dirty="0" err="1">
                <a:solidFill>
                  <a:schemeClr val="tx2"/>
                </a:solidFill>
                <a:latin typeface="Courier New" pitchFamily="49" charset="0"/>
              </a:rPr>
              <a:t>int</a:t>
            </a:r>
            <a:r>
              <a:rPr lang="en-US" sz="1800" b="1" dirty="0">
                <a:solidFill>
                  <a:schemeClr val="tx2"/>
                </a:solidFill>
                <a:latin typeface="Courier New" pitchFamily="49" charset="0"/>
              </a:rPr>
              <a:t> main()</a:t>
            </a:r>
          </a:p>
          <a:p>
            <a:r>
              <a:rPr lang="en-US" sz="1800" b="1" dirty="0">
                <a:solidFill>
                  <a:schemeClr val="tx2"/>
                </a:solidFill>
                <a:latin typeface="Courier New" pitchFamily="49" charset="0"/>
              </a:rPr>
              <a:t>{</a:t>
            </a:r>
          </a:p>
          <a:p>
            <a:r>
              <a:rPr lang="en-US" sz="1800" b="1" dirty="0">
                <a:solidFill>
                  <a:schemeClr val="tx2"/>
                </a:solidFill>
                <a:latin typeface="Courier New" pitchFamily="49" charset="0"/>
              </a:rPr>
              <a:t>  Gassy  </a:t>
            </a:r>
            <a:r>
              <a:rPr lang="en-US" sz="1800" b="1" dirty="0" err="1">
                <a:solidFill>
                  <a:schemeClr val="tx2"/>
                </a:solidFill>
                <a:latin typeface="Courier New" pitchFamily="49" charset="0"/>
              </a:rPr>
              <a:t>david</a:t>
            </a:r>
            <a:r>
              <a:rPr lang="en-US" sz="1800" b="1" dirty="0">
                <a:solidFill>
                  <a:schemeClr val="tx2"/>
                </a:solidFill>
                <a:latin typeface="Courier New" pitchFamily="49" charset="0"/>
              </a:rPr>
              <a:t>;</a:t>
            </a:r>
          </a:p>
          <a:p>
            <a:r>
              <a:rPr lang="en-US" sz="1800" b="1" dirty="0">
                <a:solidFill>
                  <a:schemeClr val="tx2"/>
                </a:solidFill>
                <a:latin typeface="Courier New" pitchFamily="49" charset="0"/>
              </a:rPr>
              <a:t>  </a:t>
            </a:r>
            <a:r>
              <a:rPr lang="en-US" sz="1800" b="1" dirty="0" err="1">
                <a:solidFill>
                  <a:srgbClr val="6600CC"/>
                </a:solidFill>
                <a:latin typeface="Courier New" pitchFamily="49" charset="0"/>
              </a:rPr>
              <a:t>david.Init</a:t>
            </a:r>
            <a:r>
              <a:rPr lang="en-US" sz="1800" b="1" dirty="0">
                <a:solidFill>
                  <a:srgbClr val="6600CC"/>
                </a:solidFill>
                <a:latin typeface="Courier New" pitchFamily="49" charset="0"/>
              </a:rPr>
              <a:t>(55,false);</a:t>
            </a:r>
            <a:r>
              <a:rPr lang="en-US" sz="1800" b="1" dirty="0">
                <a:solidFill>
                  <a:schemeClr val="tx2"/>
                </a:solidFill>
                <a:latin typeface="Courier New" pitchFamily="49" charset="0"/>
              </a:rPr>
              <a:t> // old</a:t>
            </a:r>
          </a:p>
          <a:p>
            <a:r>
              <a:rPr lang="en-US" sz="1800" b="1" dirty="0">
                <a:solidFill>
                  <a:schemeClr val="tx2"/>
                </a:solidFill>
                <a:latin typeface="Courier New" pitchFamily="49" charset="0"/>
              </a:rPr>
              <a:t>  </a:t>
            </a:r>
            <a:r>
              <a:rPr lang="en-US" sz="1800" b="1" dirty="0" err="1">
                <a:solidFill>
                  <a:schemeClr val="tx2"/>
                </a:solidFill>
                <a:latin typeface="Courier New" pitchFamily="49" charset="0"/>
              </a:rPr>
              <a:t>cout</a:t>
            </a:r>
            <a:r>
              <a:rPr lang="en-US" sz="1800" b="1" dirty="0">
                <a:solidFill>
                  <a:schemeClr val="tx2"/>
                </a:solidFill>
                <a:latin typeface="Courier New" pitchFamily="49" charset="0"/>
              </a:rPr>
              <a:t> &lt;&lt; </a:t>
            </a:r>
            <a:r>
              <a:rPr lang="en-US" sz="1800" b="1" dirty="0" err="1">
                <a:solidFill>
                  <a:schemeClr val="tx2"/>
                </a:solidFill>
                <a:latin typeface="Courier New" pitchFamily="49" charset="0"/>
              </a:rPr>
              <a:t>david.getFartsPerHr</a:t>
            </a:r>
            <a:r>
              <a:rPr lang="en-US" sz="1800" b="1" dirty="0">
                <a:solidFill>
                  <a:schemeClr val="tx2"/>
                </a:solidFill>
                <a:latin typeface="Courier New" pitchFamily="49" charset="0"/>
              </a:rPr>
              <a:t>();</a:t>
            </a:r>
          </a:p>
          <a:p>
            <a:r>
              <a:rPr lang="en-US" sz="1800" b="1" dirty="0">
                <a:solidFill>
                  <a:schemeClr val="tx2"/>
                </a:solidFill>
                <a:latin typeface="Courier New" pitchFamily="49" charset="0"/>
              </a:rPr>
              <a:t>}</a:t>
            </a:r>
          </a:p>
        </p:txBody>
      </p:sp>
      <p:sp>
        <p:nvSpPr>
          <p:cNvPr id="230404" name="Rectangle 4"/>
          <p:cNvSpPr>
            <a:spLocks noGrp="1" noChangeArrowheads="1"/>
          </p:cNvSpPr>
          <p:nvPr>
            <p:ph type="title"/>
          </p:nvPr>
        </p:nvSpPr>
        <p:spPr>
          <a:xfrm>
            <a:off x="685800" y="-211138"/>
            <a:ext cx="7772400" cy="1143001"/>
          </a:xfrm>
        </p:spPr>
        <p:txBody>
          <a:bodyPr/>
          <a:lstStyle/>
          <a:p>
            <a:r>
              <a:rPr lang="en-US" sz="3600"/>
              <a:t>Constructors: Class Initialization</a:t>
            </a:r>
          </a:p>
        </p:txBody>
      </p:sp>
      <p:sp>
        <p:nvSpPr>
          <p:cNvPr id="230405" name="Text Box 5"/>
          <p:cNvSpPr txBox="1">
            <a:spLocks noChangeArrowheads="1"/>
          </p:cNvSpPr>
          <p:nvPr/>
        </p:nvSpPr>
        <p:spPr bwMode="auto">
          <a:xfrm>
            <a:off x="0" y="759260"/>
            <a:ext cx="3267075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dirty="0"/>
              <a:t>Every class should have an </a:t>
            </a:r>
            <a:r>
              <a:rPr lang="en-US" dirty="0">
                <a:solidFill>
                  <a:srgbClr val="0000CC"/>
                </a:solidFill>
              </a:rPr>
              <a:t>initialization function </a:t>
            </a:r>
            <a:r>
              <a:rPr lang="en-US" dirty="0"/>
              <a:t>that resets new variables before they’re used.</a:t>
            </a:r>
          </a:p>
        </p:txBody>
      </p:sp>
      <p:sp>
        <p:nvSpPr>
          <p:cNvPr id="230408" name="Rectangle 8"/>
          <p:cNvSpPr>
            <a:spLocks noChangeArrowheads="1"/>
          </p:cNvSpPr>
          <p:nvPr/>
        </p:nvSpPr>
        <p:spPr bwMode="auto">
          <a:xfrm>
            <a:off x="3581400" y="1784410"/>
            <a:ext cx="5133975" cy="1457325"/>
          </a:xfrm>
          <a:prstGeom prst="rect">
            <a:avLst/>
          </a:prstGeom>
          <a:noFill/>
          <a:ln w="38100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30426" name="Line 26"/>
          <p:cNvSpPr>
            <a:spLocks noChangeShapeType="1"/>
          </p:cNvSpPr>
          <p:nvPr/>
        </p:nvSpPr>
        <p:spPr bwMode="auto">
          <a:xfrm>
            <a:off x="342900" y="5495925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0427" name="Line 27"/>
          <p:cNvSpPr>
            <a:spLocks noChangeShapeType="1"/>
          </p:cNvSpPr>
          <p:nvPr/>
        </p:nvSpPr>
        <p:spPr bwMode="auto">
          <a:xfrm>
            <a:off x="371475" y="5789613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0439" name="Line 39"/>
          <p:cNvSpPr>
            <a:spLocks noChangeShapeType="1"/>
          </p:cNvSpPr>
          <p:nvPr/>
        </p:nvSpPr>
        <p:spPr bwMode="auto">
          <a:xfrm>
            <a:off x="381000" y="6034786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0446" name="Rectangle 46"/>
          <p:cNvSpPr>
            <a:spLocks noChangeArrowheads="1"/>
          </p:cNvSpPr>
          <p:nvPr/>
        </p:nvSpPr>
        <p:spPr bwMode="auto">
          <a:xfrm>
            <a:off x="590550" y="5667375"/>
            <a:ext cx="4248150" cy="266700"/>
          </a:xfrm>
          <a:prstGeom prst="rect">
            <a:avLst/>
          </a:prstGeom>
          <a:solidFill>
            <a:srgbClr val="F3FFF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30451" name="Line 51"/>
          <p:cNvSpPr>
            <a:spLocks noChangeShapeType="1"/>
          </p:cNvSpPr>
          <p:nvPr/>
        </p:nvSpPr>
        <p:spPr bwMode="auto">
          <a:xfrm>
            <a:off x="342900" y="5495925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0452" name="Line 52"/>
          <p:cNvSpPr>
            <a:spLocks noChangeShapeType="1"/>
          </p:cNvSpPr>
          <p:nvPr/>
        </p:nvSpPr>
        <p:spPr bwMode="auto">
          <a:xfrm>
            <a:off x="381000" y="6041136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8" name="AutoShape 58"/>
          <p:cNvSpPr>
            <a:spLocks noChangeArrowheads="1"/>
          </p:cNvSpPr>
          <p:nvPr/>
        </p:nvSpPr>
        <p:spPr bwMode="auto">
          <a:xfrm>
            <a:off x="5467730" y="3641404"/>
            <a:ext cx="2981325" cy="1835090"/>
          </a:xfrm>
          <a:prstGeom prst="wedgeRoundRectCallout">
            <a:avLst>
              <a:gd name="adj1" fmla="val -133298"/>
              <a:gd name="adj2" fmla="val 61092"/>
              <a:gd name="adj3" fmla="val 16667"/>
            </a:avLst>
          </a:prstGeom>
          <a:solidFill>
            <a:schemeClr val="hlink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2400" dirty="0"/>
              <a:t>But there’s </a:t>
            </a:r>
            <a:r>
              <a:rPr lang="en-US" sz="2400" dirty="0">
                <a:solidFill>
                  <a:srgbClr val="0000CC"/>
                </a:solidFill>
              </a:rPr>
              <a:t>one problem</a:t>
            </a:r>
            <a:r>
              <a:rPr lang="en-US" sz="2400" dirty="0"/>
              <a:t> with such an </a:t>
            </a:r>
            <a:r>
              <a:rPr lang="en-US" sz="2400" dirty="0" err="1"/>
              <a:t>Init</a:t>
            </a:r>
            <a:r>
              <a:rPr lang="en-US" sz="2400" dirty="0"/>
              <a:t> function…</a:t>
            </a:r>
            <a:br>
              <a:rPr lang="en-US" sz="2400" dirty="0"/>
            </a:br>
            <a:br>
              <a:rPr lang="en-US" sz="1100" dirty="0"/>
            </a:br>
            <a:r>
              <a:rPr lang="en-US" sz="2400" dirty="0"/>
              <a:t> </a:t>
            </a:r>
            <a:r>
              <a:rPr lang="en-US" sz="2400" dirty="0">
                <a:solidFill>
                  <a:srgbClr val="6600CC"/>
                </a:solidFill>
              </a:rPr>
              <a:t>What is it?</a:t>
            </a:r>
          </a:p>
        </p:txBody>
      </p:sp>
      <p:sp>
        <p:nvSpPr>
          <p:cNvPr id="39" name="AutoShape 58"/>
          <p:cNvSpPr>
            <a:spLocks noChangeArrowheads="1"/>
          </p:cNvSpPr>
          <p:nvPr/>
        </p:nvSpPr>
        <p:spPr bwMode="auto">
          <a:xfrm>
            <a:off x="3805046" y="3705225"/>
            <a:ext cx="5034154" cy="1835090"/>
          </a:xfrm>
          <a:prstGeom prst="wedgeRoundRectCallout">
            <a:avLst>
              <a:gd name="adj1" fmla="val -74447"/>
              <a:gd name="adj2" fmla="val 56109"/>
              <a:gd name="adj3" fmla="val 16667"/>
            </a:avLst>
          </a:prstGeom>
          <a:solidFill>
            <a:schemeClr val="hlink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2400" dirty="0"/>
              <a:t>Right! Our programmer might </a:t>
            </a:r>
            <a:r>
              <a:rPr lang="en-US" sz="2400" dirty="0">
                <a:solidFill>
                  <a:srgbClr val="0000CC"/>
                </a:solidFill>
              </a:rPr>
              <a:t>forget to call the </a:t>
            </a:r>
            <a:r>
              <a:rPr lang="en-US" sz="2400" dirty="0" err="1">
                <a:solidFill>
                  <a:srgbClr val="0000CC"/>
                </a:solidFill>
              </a:rPr>
              <a:t>Init</a:t>
            </a:r>
            <a:r>
              <a:rPr lang="en-US" sz="2400" dirty="0"/>
              <a:t> function before using their variable…</a:t>
            </a:r>
            <a:br>
              <a:rPr lang="en-US" sz="2400" dirty="0"/>
            </a:br>
            <a:br>
              <a:rPr lang="en-US" sz="1050" dirty="0"/>
            </a:br>
            <a:r>
              <a:rPr lang="en-US" sz="2400" dirty="0">
                <a:solidFill>
                  <a:srgbClr val="FF0000"/>
                </a:solidFill>
              </a:rPr>
              <a:t>Let’s see what happens!</a:t>
            </a:r>
          </a:p>
        </p:txBody>
      </p:sp>
      <p:sp>
        <p:nvSpPr>
          <p:cNvPr id="40" name="AutoShape 58"/>
          <p:cNvSpPr>
            <a:spLocks noChangeArrowheads="1"/>
          </p:cNvSpPr>
          <p:nvPr/>
        </p:nvSpPr>
        <p:spPr bwMode="auto">
          <a:xfrm>
            <a:off x="3745993" y="4828316"/>
            <a:ext cx="5416295" cy="1835090"/>
          </a:xfrm>
          <a:prstGeom prst="wedgeRoundRectCallout">
            <a:avLst>
              <a:gd name="adj1" fmla="val -86798"/>
              <a:gd name="adj2" fmla="val -71452"/>
              <a:gd name="adj3" fmla="val 16667"/>
            </a:avLst>
          </a:prstGeom>
          <a:solidFill>
            <a:schemeClr val="hlink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2400" dirty="0" err="1"/>
              <a:t>Utoh</a:t>
            </a:r>
            <a:r>
              <a:rPr lang="en-US" sz="2400" dirty="0"/>
              <a:t>! Remember, all simple variables (e.g., </a:t>
            </a:r>
            <a:r>
              <a:rPr lang="en-US" sz="2400" dirty="0" err="1">
                <a:solidFill>
                  <a:srgbClr val="0000CC"/>
                </a:solidFill>
              </a:rPr>
              <a:t>ints</a:t>
            </a:r>
            <a:r>
              <a:rPr lang="en-US" sz="2400" dirty="0"/>
              <a:t>, </a:t>
            </a:r>
            <a:r>
              <a:rPr lang="en-US" sz="2400" dirty="0" err="1">
                <a:solidFill>
                  <a:srgbClr val="0000CC"/>
                </a:solidFill>
              </a:rPr>
              <a:t>bools</a:t>
            </a:r>
            <a:r>
              <a:rPr lang="en-US" sz="2400" dirty="0"/>
              <a:t>, etc.) in C++ </a:t>
            </a:r>
            <a:r>
              <a:rPr lang="en-US" sz="2400" dirty="0">
                <a:solidFill>
                  <a:srgbClr val="0000CC"/>
                </a:solidFill>
              </a:rPr>
              <a:t>start out</a:t>
            </a:r>
            <a:r>
              <a:rPr lang="en-US" sz="2400" dirty="0"/>
              <a:t> with </a:t>
            </a:r>
            <a:r>
              <a:rPr lang="en-US" sz="2400" dirty="0">
                <a:solidFill>
                  <a:srgbClr val="0000CC"/>
                </a:solidFill>
              </a:rPr>
              <a:t>random values</a:t>
            </a:r>
            <a:r>
              <a:rPr lang="en-US" sz="2400" dirty="0"/>
              <a:t> unless they’re explicitly initialized!</a:t>
            </a:r>
          </a:p>
        </p:txBody>
      </p:sp>
      <p:sp>
        <p:nvSpPr>
          <p:cNvPr id="2" name="Rectangle 1"/>
          <p:cNvSpPr/>
          <p:nvPr/>
        </p:nvSpPr>
        <p:spPr>
          <a:xfrm>
            <a:off x="3441763" y="1746043"/>
            <a:ext cx="6382512" cy="33855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	void </a:t>
            </a:r>
            <a:r>
              <a:rPr lang="en-US" sz="1800" b="1" dirty="0" err="1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800" b="1" dirty="0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800" b="1" dirty="0" err="1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800" b="1" dirty="0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 age, bool </a:t>
            </a:r>
            <a:r>
              <a:rPr lang="en-US" sz="1800" b="1" dirty="0" err="1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ateBeans</a:t>
            </a:r>
            <a:r>
              <a:rPr lang="en-US" sz="1800" b="1" dirty="0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)</a:t>
            </a:r>
            <a:endParaRPr lang="en-US" sz="1200" dirty="0">
              <a:solidFill>
                <a:srgbClr val="0000CC"/>
              </a:solidFill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	{</a:t>
            </a:r>
            <a:endParaRPr lang="en-US" sz="1200" dirty="0">
              <a:solidFill>
                <a:srgbClr val="0000CC"/>
              </a:solidFill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800" b="1" dirty="0" err="1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m_age</a:t>
            </a:r>
            <a:r>
              <a:rPr lang="en-US" sz="1800" b="1" dirty="0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 = age; // the person's age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800" b="1" dirty="0" err="1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m_ateBeans</a:t>
            </a:r>
            <a:r>
              <a:rPr lang="en-US" sz="1800" b="1" dirty="0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800" b="1" dirty="0" err="1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ateBeans</a:t>
            </a:r>
            <a:r>
              <a:rPr lang="en-US" sz="1800" b="1" dirty="0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;</a:t>
            </a:r>
            <a:endParaRPr lang="en-US" sz="1200" dirty="0">
              <a:solidFill>
                <a:srgbClr val="0000CC"/>
              </a:solidFill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	}</a:t>
            </a:r>
          </a:p>
          <a:p>
            <a:pPr eaLnBrk="0" hangingPunct="0">
              <a:tabLst>
                <a:tab pos="228600" algn="l"/>
              </a:tabLst>
            </a:pPr>
            <a:endParaRPr lang="en-US" sz="1200" b="1" dirty="0">
              <a:solidFill>
                <a:srgbClr val="0000CC"/>
              </a:solidFill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getFartsPerHr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(void)</a:t>
            </a:r>
            <a:endParaRPr lang="en-US" sz="1800" b="1" dirty="0">
              <a:latin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	{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if(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m_ateBeans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== true) 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  return(100); 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// explosive gas!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return(3 *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m_age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);</a:t>
            </a:r>
            <a:endParaRPr lang="en-US" sz="1800" b="1" dirty="0">
              <a:latin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	}</a:t>
            </a:r>
            <a:endParaRPr lang="en-US" sz="1800" b="1" dirty="0">
              <a:latin typeface="Courier New" pitchFamily="49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709653" y="2455796"/>
            <a:ext cx="4572000" cy="1900520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0" hangingPunct="0">
              <a:tabLst>
                <a:tab pos="228600" algn="l"/>
              </a:tabLst>
            </a:pPr>
            <a:r>
              <a:rPr lang="en-US" sz="1050" b="1" dirty="0">
                <a:latin typeface="Courier New" pitchFamily="49" charset="0"/>
                <a:cs typeface="Courier New" pitchFamily="49" charset="0"/>
              </a:rPr>
              <a:t>void </a:t>
            </a:r>
            <a:r>
              <a:rPr lang="en-US" sz="1050" b="1" dirty="0" err="1">
                <a:solidFill>
                  <a:srgbClr val="990000"/>
                </a:solidFill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050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050" b="1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050" b="1" dirty="0">
                <a:latin typeface="Courier New" pitchFamily="49" charset="0"/>
                <a:cs typeface="Courier New" pitchFamily="49" charset="0"/>
              </a:rPr>
              <a:t> age, bool </a:t>
            </a:r>
            <a:r>
              <a:rPr lang="en-US" sz="1050" b="1" dirty="0" err="1">
                <a:latin typeface="Courier New" pitchFamily="49" charset="0"/>
                <a:cs typeface="Courier New" pitchFamily="49" charset="0"/>
              </a:rPr>
              <a:t>ateBeans</a:t>
            </a:r>
            <a:r>
              <a:rPr lang="en-US" sz="1050" b="1" dirty="0">
                <a:latin typeface="Courier New" pitchFamily="49" charset="0"/>
                <a:cs typeface="Courier New" pitchFamily="49" charset="0"/>
              </a:rPr>
              <a:t>)</a:t>
            </a:r>
            <a:endParaRPr lang="en-US" sz="1050" dirty="0"/>
          </a:p>
          <a:p>
            <a:pPr eaLnBrk="0" hangingPunct="0">
              <a:tabLst>
                <a:tab pos="228600" algn="l"/>
              </a:tabLst>
            </a:pPr>
            <a:r>
              <a:rPr lang="en-US" sz="1050" b="1" dirty="0">
                <a:latin typeface="Courier New" pitchFamily="49" charset="0"/>
                <a:cs typeface="Courier New" pitchFamily="49" charset="0"/>
              </a:rPr>
              <a:t>{</a:t>
            </a:r>
            <a:endParaRPr lang="en-US" sz="1050" dirty="0"/>
          </a:p>
          <a:p>
            <a:pPr eaLnBrk="0" hangingPunct="0">
              <a:tabLst>
                <a:tab pos="228600" algn="l"/>
              </a:tabLst>
            </a:pPr>
            <a:r>
              <a:rPr lang="en-US" sz="1050" b="1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050" b="1" dirty="0" err="1">
                <a:latin typeface="Courier New" pitchFamily="49" charset="0"/>
                <a:cs typeface="Courier New" pitchFamily="49" charset="0"/>
              </a:rPr>
              <a:t>m_age</a:t>
            </a:r>
            <a:r>
              <a:rPr lang="en-US" sz="1050" b="1" dirty="0">
                <a:latin typeface="Courier New" pitchFamily="49" charset="0"/>
                <a:cs typeface="Courier New" pitchFamily="49" charset="0"/>
              </a:rPr>
              <a:t> = age; 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050" b="1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050" b="1" dirty="0" err="1">
                <a:latin typeface="Courier New" pitchFamily="49" charset="0"/>
                <a:cs typeface="Courier New" pitchFamily="49" charset="0"/>
              </a:rPr>
              <a:t>m_ateBeans</a:t>
            </a:r>
            <a:r>
              <a:rPr lang="en-US" sz="1050" b="1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050" b="1" dirty="0" err="1">
                <a:latin typeface="Courier New" pitchFamily="49" charset="0"/>
                <a:cs typeface="Courier New" pitchFamily="49" charset="0"/>
              </a:rPr>
              <a:t>ateBeans</a:t>
            </a:r>
            <a:r>
              <a:rPr lang="en-US" sz="1050" b="1" dirty="0">
                <a:latin typeface="Courier New" pitchFamily="49" charset="0"/>
                <a:cs typeface="Courier New" pitchFamily="49" charset="0"/>
              </a:rPr>
              <a:t>; </a:t>
            </a:r>
            <a:br>
              <a:rPr lang="en-US" sz="1050" b="1" dirty="0">
                <a:latin typeface="Courier New" pitchFamily="49" charset="0"/>
                <a:cs typeface="Courier New" pitchFamily="49" charset="0"/>
              </a:rPr>
            </a:br>
            <a:r>
              <a:rPr lang="en-US" sz="1050" b="1" dirty="0">
                <a:latin typeface="Courier New" pitchFamily="49" charset="0"/>
                <a:cs typeface="Courier New" pitchFamily="49" charset="0"/>
              </a:rPr>
              <a:t>}</a:t>
            </a:r>
          </a:p>
          <a:p>
            <a:pPr eaLnBrk="0" hangingPunct="0">
              <a:tabLst>
                <a:tab pos="228600" algn="l"/>
              </a:tabLst>
            </a:pPr>
            <a:endParaRPr lang="en-US" sz="2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050" b="1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05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050" b="1" dirty="0" err="1">
                <a:latin typeface="Courier New" pitchFamily="49" charset="0"/>
                <a:cs typeface="Courier New" pitchFamily="49" charset="0"/>
              </a:rPr>
              <a:t>getFartsPerHr</a:t>
            </a:r>
            <a:r>
              <a:rPr lang="en-US" sz="1050" b="1" dirty="0">
                <a:latin typeface="Courier New" pitchFamily="49" charset="0"/>
                <a:cs typeface="Courier New" pitchFamily="49" charset="0"/>
              </a:rPr>
              <a:t>(void)</a:t>
            </a:r>
            <a:endParaRPr lang="en-US" sz="1050" b="1" dirty="0">
              <a:latin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050" b="1" dirty="0">
                <a:latin typeface="Courier New" pitchFamily="49" charset="0"/>
                <a:cs typeface="Courier New" pitchFamily="49" charset="0"/>
              </a:rPr>
              <a:t>{</a:t>
            </a:r>
            <a:endParaRPr lang="en-US" sz="1050" b="1" dirty="0">
              <a:latin typeface="Courier New" pitchFamily="49" charset="0"/>
            </a:endParaRPr>
          </a:p>
          <a:p>
            <a:pPr>
              <a:tabLst>
                <a:tab pos="228600" algn="l"/>
              </a:tabLst>
            </a:pPr>
            <a:r>
              <a:rPr lang="en-US" sz="1050" b="1" dirty="0">
                <a:latin typeface="Courier New" pitchFamily="49" charset="0"/>
              </a:rPr>
              <a:t>   if(</a:t>
            </a:r>
            <a:r>
              <a:rPr lang="en-US" sz="1050" b="1" dirty="0" err="1">
                <a:latin typeface="Courier New" pitchFamily="49" charset="0"/>
              </a:rPr>
              <a:t>m_ateBeans</a:t>
            </a:r>
            <a:r>
              <a:rPr lang="en-US" sz="1050" b="1" dirty="0">
                <a:latin typeface="Courier New" pitchFamily="49" charset="0"/>
              </a:rPr>
              <a:t> == true) </a:t>
            </a:r>
          </a:p>
          <a:p>
            <a:pPr>
              <a:tabLst>
                <a:tab pos="228600" algn="l"/>
              </a:tabLst>
            </a:pPr>
            <a:r>
              <a:rPr lang="en-US" sz="1050" b="1" dirty="0">
                <a:latin typeface="Courier New" pitchFamily="49" charset="0"/>
              </a:rPr>
              <a:t>     return(100); </a:t>
            </a:r>
          </a:p>
          <a:p>
            <a:pPr>
              <a:tabLst>
                <a:tab pos="228600" algn="l"/>
              </a:tabLst>
            </a:pPr>
            <a:r>
              <a:rPr lang="en-US" sz="1050" b="1" dirty="0">
                <a:latin typeface="Courier New" pitchFamily="49" charset="0"/>
              </a:rPr>
              <a:t>   return(3 * </a:t>
            </a:r>
            <a:r>
              <a:rPr lang="en-US" sz="1050" b="1" dirty="0" err="1">
                <a:latin typeface="Courier New" pitchFamily="49" charset="0"/>
              </a:rPr>
              <a:t>m_age</a:t>
            </a:r>
            <a:r>
              <a:rPr lang="en-US" sz="1050" b="1" dirty="0">
                <a:latin typeface="Courier New" pitchFamily="49" charset="0"/>
              </a:rPr>
              <a:t>);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050" b="1" dirty="0">
                <a:latin typeface="Courier New" pitchFamily="49" charset="0"/>
                <a:cs typeface="Courier New" pitchFamily="49" charset="0"/>
              </a:rPr>
              <a:t>}</a:t>
            </a:r>
            <a:endParaRPr lang="en-US" sz="1050" b="1" dirty="0">
              <a:latin typeface="Courier New" pitchFamily="49" charset="0"/>
            </a:endParaRPr>
          </a:p>
        </p:txBody>
      </p:sp>
      <p:sp>
        <p:nvSpPr>
          <p:cNvPr id="230444" name="AutoShape 44"/>
          <p:cNvSpPr>
            <a:spLocks noChangeArrowheads="1"/>
          </p:cNvSpPr>
          <p:nvPr/>
        </p:nvSpPr>
        <p:spPr bwMode="auto">
          <a:xfrm>
            <a:off x="1743075" y="3267075"/>
            <a:ext cx="1771650" cy="542925"/>
          </a:xfrm>
          <a:prstGeom prst="wedgeRoundRectCallout">
            <a:avLst>
              <a:gd name="adj1" fmla="val -44625"/>
              <a:gd name="adj2" fmla="val 75148"/>
              <a:gd name="adj3" fmla="val 16667"/>
            </a:avLst>
          </a:prstGeom>
          <a:solidFill>
            <a:schemeClr val="hlink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dirty="0"/>
              <a:t>3*55 = 165</a:t>
            </a:r>
          </a:p>
        </p:txBody>
      </p:sp>
      <p:sp>
        <p:nvSpPr>
          <p:cNvPr id="230458" name="AutoShape 58"/>
          <p:cNvSpPr>
            <a:spLocks noChangeArrowheads="1"/>
          </p:cNvSpPr>
          <p:nvPr/>
        </p:nvSpPr>
        <p:spPr bwMode="auto">
          <a:xfrm>
            <a:off x="1752600" y="2362200"/>
            <a:ext cx="5068824" cy="1428750"/>
          </a:xfrm>
          <a:prstGeom prst="wedgeRoundRectCallout">
            <a:avLst>
              <a:gd name="adj1" fmla="val -40218"/>
              <a:gd name="adj2" fmla="val 64565"/>
              <a:gd name="adj3" fmla="val 16667"/>
            </a:avLst>
          </a:prstGeom>
          <a:solidFill>
            <a:schemeClr val="hlink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2400" dirty="0"/>
              <a:t>Ack! How can someone be</a:t>
            </a:r>
            <a:br>
              <a:rPr lang="en-US" sz="2400" dirty="0"/>
            </a:br>
            <a:r>
              <a:rPr lang="en-US" sz="2400" dirty="0"/>
              <a:t> </a:t>
            </a:r>
            <a:r>
              <a:rPr lang="en-US" sz="2400" dirty="0">
                <a:solidFill>
                  <a:srgbClr val="FF0000"/>
                </a:solidFill>
              </a:rPr>
              <a:t>-32</a:t>
            </a:r>
            <a:r>
              <a:rPr lang="en-US" sz="2400" dirty="0"/>
              <a:t> years old? </a:t>
            </a:r>
            <a:br>
              <a:rPr lang="en-US" sz="2400" dirty="0"/>
            </a:br>
            <a:br>
              <a:rPr lang="en-US" sz="1050" dirty="0"/>
            </a:br>
            <a:r>
              <a:rPr lang="en-US" sz="2400" dirty="0"/>
              <a:t>I have a </a:t>
            </a:r>
            <a:r>
              <a:rPr lang="en-US" sz="2400" dirty="0">
                <a:solidFill>
                  <a:srgbClr val="FF0000"/>
                </a:solidFill>
              </a:rPr>
              <a:t>BUG</a:t>
            </a:r>
            <a:r>
              <a:rPr lang="en-US" sz="2400" dirty="0"/>
              <a:t>!</a:t>
            </a:r>
          </a:p>
          <a:p>
            <a:pPr algn="ctr"/>
            <a:endParaRPr lang="en-US" sz="2400" dirty="0"/>
          </a:p>
        </p:txBody>
      </p:sp>
      <p:sp>
        <p:nvSpPr>
          <p:cNvPr id="41" name="Text Box 36">
            <a:extLst>
              <a:ext uri="{FF2B5EF4-FFF2-40B4-BE49-F238E27FC236}">
                <a16:creationId xmlns:a16="http://schemas.microsoft.com/office/drawing/2014/main" id="{5E5E9034-2E05-4698-A09C-B898B8AFFA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04916" y="5587570"/>
            <a:ext cx="46038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 dirty="0">
                <a:solidFill>
                  <a:srgbClr val="FF33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55</a:t>
            </a:r>
          </a:p>
        </p:txBody>
      </p:sp>
      <p:sp>
        <p:nvSpPr>
          <p:cNvPr id="42" name="Text Box 38">
            <a:extLst>
              <a:ext uri="{FF2B5EF4-FFF2-40B4-BE49-F238E27FC236}">
                <a16:creationId xmlns:a16="http://schemas.microsoft.com/office/drawing/2014/main" id="{C97A2298-C876-4A83-A884-39654D8E3E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9777" y="5587570"/>
            <a:ext cx="87395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 dirty="0">
                <a:solidFill>
                  <a:srgbClr val="FF33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</a:p>
        </p:txBody>
      </p:sp>
    </p:spTree>
    <p:extLst>
      <p:ext uri="{BB962C8B-B14F-4D97-AF65-F5344CB8AC3E}">
        <p14:creationId xmlns:p14="http://schemas.microsoft.com/office/powerpoint/2010/main" val="2901246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0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0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02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02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02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0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0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0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0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0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0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0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0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0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0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0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02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304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304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2304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0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1.11111E-6 L -0.48195 -0.0007 " pathEditMode="relative" rAng="0" ptsTypes="AA">
                                      <p:cBhvr>
                                        <p:cTn id="85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097" y="-46"/>
                                    </p:animMotion>
                                  </p:childTnLst>
                                </p:cTn>
                              </p:par>
                              <p:par>
                                <p:cTn id="86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7" dur="2000" fill="hold"/>
                                        <p:tgtEl>
                                          <p:spTgt spid="2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2000"/>
                            </p:stCondLst>
                            <p:childTnLst>
                              <p:par>
                                <p:cTn id="89" presetID="10" presetClass="exit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 nodeType="clickPar">
                      <p:stCondLst>
                        <p:cond delay="indefinite"/>
                      </p:stCondLst>
                      <p:childTnLst>
                        <p:par>
                          <p:cTn id="9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 nodeType="clickPar">
                      <p:stCondLst>
                        <p:cond delay="indefinite"/>
                      </p:stCondLst>
                      <p:childTnLst>
                        <p:par>
                          <p:cTn id="10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3.33333E-6 L -0.03194 -0.50324 " pathEditMode="relative" rAng="0" ptsTypes="AA">
                                      <p:cBhvr>
                                        <p:cTn id="114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97" y="-25162"/>
                                    </p:animMotion>
                                  </p:childTnLst>
                                </p:cTn>
                              </p:par>
                              <p:par>
                                <p:cTn id="115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3.33333E-6 L 0.0033 -0.50648 " pathEditMode="relative" rAng="0" ptsTypes="AA">
                                      <p:cBhvr>
                                        <p:cTn id="116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" y="-253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 nodeType="clickPar">
                      <p:stCondLst>
                        <p:cond delay="indefinite"/>
                      </p:stCondLst>
                      <p:childTnLst>
                        <p:par>
                          <p:cTn id="1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 nodeType="clickPar">
                      <p:stCondLst>
                        <p:cond delay="indefinite"/>
                      </p:stCondLst>
                      <p:childTnLst>
                        <p:par>
                          <p:cTn id="1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 nodeType="clickPar">
                      <p:stCondLst>
                        <p:cond delay="indefinite"/>
                      </p:stCondLst>
                      <p:childTnLst>
                        <p:par>
                          <p:cTn id="1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2" dur="500"/>
                                        <p:tgtEl>
                                          <p:spTgt spid="230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 nodeType="clickPar">
                      <p:stCondLst>
                        <p:cond delay="indefinite"/>
                      </p:stCondLst>
                      <p:childTnLst>
                        <p:par>
                          <p:cTn id="1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5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3.33333E-6 L -0.05469 0.29977 " pathEditMode="relative" rAng="0" ptsTypes="AA">
                                      <p:cBhvr>
                                        <p:cTn id="146" dur="2000" fill="hold"/>
                                        <p:tgtEl>
                                          <p:spTgt spid="2304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43" y="1497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 nodeType="clickPar">
                      <p:stCondLst>
                        <p:cond delay="indefinite"/>
                      </p:stCondLst>
                      <p:childTnLst>
                        <p:par>
                          <p:cTn id="1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 nodeType="clickPar">
                      <p:stCondLst>
                        <p:cond delay="indefinite"/>
                      </p:stCondLst>
                      <p:childTnLst>
                        <p:par>
                          <p:cTn id="1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7" dur="500"/>
                                        <p:tgtEl>
                                          <p:spTgt spid="230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 nodeType="clickPar">
                      <p:stCondLst>
                        <p:cond delay="indefinite"/>
                      </p:stCondLst>
                      <p:childTnLst>
                        <p:par>
                          <p:cTn id="1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0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4.81481E-6 L 0.02431 0.3 " pathEditMode="relative" rAng="0" ptsTypes="AA">
                                      <p:cBhvr>
                                        <p:cTn id="161" dur="2000" fill="hold"/>
                                        <p:tgtEl>
                                          <p:spTgt spid="2304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15" y="150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 nodeType="clickPar">
                      <p:stCondLst>
                        <p:cond delay="indefinite"/>
                      </p:stCondLst>
                      <p:childTnLst>
                        <p:par>
                          <p:cTn id="1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 nodeType="clickPar">
                      <p:stCondLst>
                        <p:cond delay="indefinite"/>
                      </p:stCondLst>
                      <p:childTnLst>
                        <p:par>
                          <p:cTn id="1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 nodeType="clickPar">
                      <p:stCondLst>
                        <p:cond delay="indefinite"/>
                      </p:stCondLst>
                      <p:childTnLst>
                        <p:par>
                          <p:cTn id="17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 nodeType="clickPar">
                      <p:stCondLst>
                        <p:cond delay="indefinite"/>
                      </p:stCondLst>
                      <p:childTnLst>
                        <p:par>
                          <p:cTn id="17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 nodeType="clickPar">
                      <p:stCondLst>
                        <p:cond delay="indefinite"/>
                      </p:stCondLst>
                      <p:childTnLst>
                        <p:par>
                          <p:cTn id="1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 nodeType="clickPar">
                      <p:stCondLst>
                        <p:cond delay="indefinite"/>
                      </p:stCondLst>
                      <p:childTnLst>
                        <p:par>
                          <p:cTn id="18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6" fill="hold" nodeType="clickPar">
                      <p:stCondLst>
                        <p:cond delay="indefinite"/>
                      </p:stCondLst>
                      <p:childTnLst>
                        <p:par>
                          <p:cTn id="18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0" fill="hold" nodeType="clickPar">
                      <p:stCondLst>
                        <p:cond delay="indefinite"/>
                      </p:stCondLst>
                      <p:childTnLst>
                        <p:par>
                          <p:cTn id="19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4" fill="hold" nodeType="clickPar">
                      <p:stCondLst>
                        <p:cond delay="indefinite"/>
                      </p:stCondLst>
                      <p:childTnLst>
                        <p:par>
                          <p:cTn id="19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8" dur="500"/>
                                        <p:tgtEl>
                                          <p:spTgt spid="230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 nodeType="clickPar">
                      <p:stCondLst>
                        <p:cond delay="indefinite"/>
                      </p:stCondLst>
                      <p:childTnLst>
                        <p:par>
                          <p:cTn id="20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 nodeType="clickPar">
                      <p:stCondLst>
                        <p:cond delay="indefinite"/>
                      </p:stCondLst>
                      <p:childTnLst>
                        <p:par>
                          <p:cTn id="20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4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6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2" fill="hold" nodeType="clickPar">
                      <p:stCondLst>
                        <p:cond delay="indefinite"/>
                      </p:stCondLst>
                      <p:childTnLst>
                        <p:par>
                          <p:cTn id="2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6" dur="2000"/>
                                        <p:tgtEl>
                                          <p:spTgt spid="230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7" fill="hold">
                      <p:stCondLst>
                        <p:cond delay="indefinite"/>
                      </p:stCondLst>
                      <p:childTnLst>
                        <p:par>
                          <p:cTn id="228" fill="hold">
                            <p:stCondLst>
                              <p:cond delay="0"/>
                            </p:stCondLst>
                            <p:childTnLst>
                              <p:par>
                                <p:cTn id="2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1" fill="hold" nodeType="clickPar">
                      <p:stCondLst>
                        <p:cond delay="indefinite"/>
                      </p:stCondLst>
                      <p:childTnLst>
                        <p:par>
                          <p:cTn id="2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6" fill="hold">
                      <p:stCondLst>
                        <p:cond delay="indefinite"/>
                      </p:stCondLst>
                      <p:childTnLst>
                        <p:par>
                          <p:cTn id="237" fill="hold">
                            <p:stCondLst>
                              <p:cond delay="0"/>
                            </p:stCondLst>
                            <p:childTnLst>
                              <p:par>
                                <p:cTn id="23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0" fill="hold" nodeType="clickPar">
                      <p:stCondLst>
                        <p:cond delay="indefinite"/>
                      </p:stCondLst>
                      <p:childTnLst>
                        <p:par>
                          <p:cTn id="2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4" fill="hold">
                      <p:stCondLst>
                        <p:cond delay="indefinite"/>
                      </p:stCondLst>
                      <p:childTnLst>
                        <p:par>
                          <p:cTn id="245" fill="hold">
                            <p:stCondLst>
                              <p:cond delay="0"/>
                            </p:stCondLst>
                            <p:childTnLst>
                              <p:par>
                                <p:cTn id="2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8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0" fill="hold" nodeType="clickPar">
                      <p:stCondLst>
                        <p:cond delay="indefinite"/>
                      </p:stCondLst>
                      <p:childTnLst>
                        <p:par>
                          <p:cTn id="2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4" dur="1000"/>
                                        <p:tgtEl>
                                          <p:spTgt spid="2304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5" fill="hold">
                      <p:stCondLst>
                        <p:cond delay="indefinite"/>
                      </p:stCondLst>
                      <p:childTnLst>
                        <p:par>
                          <p:cTn id="256" fill="hold">
                            <p:stCondLst>
                              <p:cond delay="0"/>
                            </p:stCondLst>
                            <p:childTnLst>
                              <p:par>
                                <p:cTn id="25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0" fill="hold">
                      <p:stCondLst>
                        <p:cond delay="indefinite"/>
                      </p:stCondLst>
                      <p:childTnLst>
                        <p:par>
                          <p:cTn id="261" fill="hold">
                            <p:stCondLst>
                              <p:cond delay="0"/>
                            </p:stCondLst>
                            <p:childTnLst>
                              <p:par>
                                <p:cTn id="26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4" fill="hold" nodeType="clickPar">
                      <p:stCondLst>
                        <p:cond delay="indefinite"/>
                      </p:stCondLst>
                      <p:childTnLst>
                        <p:par>
                          <p:cTn id="2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8" fill="hold" nodeType="clickPar">
                      <p:stCondLst>
                        <p:cond delay="indefinite"/>
                      </p:stCondLst>
                      <p:childTnLst>
                        <p:par>
                          <p:cTn id="2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2" fill="hold" nodeType="clickPar">
                      <p:stCondLst>
                        <p:cond delay="indefinite"/>
                      </p:stCondLst>
                      <p:childTnLst>
                        <p:par>
                          <p:cTn id="27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6" fill="hold" nodeType="clickPar">
                      <p:stCondLst>
                        <p:cond delay="indefinite"/>
                      </p:stCondLst>
                      <p:childTnLst>
                        <p:par>
                          <p:cTn id="27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0" fill="hold" nodeType="clickPar">
                      <p:stCondLst>
                        <p:cond delay="indefinite"/>
                      </p:stCondLst>
                      <p:childTnLst>
                        <p:par>
                          <p:cTn id="28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4" fill="hold" nodeType="clickPar">
                      <p:stCondLst>
                        <p:cond delay="indefinite"/>
                      </p:stCondLst>
                      <p:childTnLst>
                        <p:par>
                          <p:cTn id="28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8" fill="hold" nodeType="clickPar">
                      <p:stCondLst>
                        <p:cond delay="indefinite"/>
                      </p:stCondLst>
                      <p:childTnLst>
                        <p:par>
                          <p:cTn id="28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2" fill="hold" nodeType="clickPar">
                      <p:stCondLst>
                        <p:cond delay="indefinite"/>
                      </p:stCondLst>
                      <p:childTnLst>
                        <p:par>
                          <p:cTn id="29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6" fill="hold" nodeType="clickPar">
                      <p:stCondLst>
                        <p:cond delay="indefinite"/>
                      </p:stCondLst>
                      <p:childTnLst>
                        <p:par>
                          <p:cTn id="29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0" dur="500"/>
                                        <p:tgtEl>
                                          <p:spTgt spid="230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1" fill="hold" nodeType="clickPar">
                      <p:stCondLst>
                        <p:cond delay="indefinite"/>
                      </p:stCondLst>
                      <p:childTnLst>
                        <p:par>
                          <p:cTn id="30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5" fill="hold" nodeType="clickPar">
                      <p:stCondLst>
                        <p:cond delay="indefinite"/>
                      </p:stCondLst>
                      <p:childTnLst>
                        <p:par>
                          <p:cTn id="30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0402" grpId="0" uiExpand="1" build="p" animBg="1"/>
      <p:bldP spid="230433" grpId="0" animBg="1"/>
      <p:bldP spid="230433" grpId="1" animBg="1"/>
      <p:bldP spid="230434" grpId="0"/>
      <p:bldP spid="230434" grpId="1"/>
      <p:bldP spid="230435" grpId="0" animBg="1"/>
      <p:bldP spid="230435" grpId="1" animBg="1"/>
      <p:bldP spid="230436" grpId="0"/>
      <p:bldP spid="230436" grpId="1"/>
      <p:bldP spid="230436" grpId="2"/>
      <p:bldP spid="230437" grpId="0" animBg="1"/>
      <p:bldP spid="230437" grpId="1" animBg="1"/>
      <p:bldP spid="230438" grpId="0"/>
      <p:bldP spid="230438" grpId="1"/>
      <p:bldP spid="230438" grpId="2"/>
      <p:bldP spid="230440" grpId="0" animBg="1"/>
      <p:bldP spid="230440" grpId="1" animBg="1"/>
      <p:bldP spid="230441" grpId="0" animBg="1"/>
      <p:bldP spid="230441" grpId="1" animBg="1"/>
      <p:bldP spid="230442" grpId="0" animBg="1"/>
      <p:bldP spid="230442" grpId="1" animBg="1"/>
      <p:bldP spid="230453" grpId="0" animBg="1"/>
      <p:bldP spid="230453" grpId="1" animBg="1"/>
      <p:bldP spid="230455" grpId="0"/>
      <p:bldP spid="230456" grpId="0" animBg="1"/>
      <p:bldP spid="230456" grpId="1" animBg="1"/>
      <p:bldP spid="230457" grpId="0" animBg="1"/>
      <p:bldP spid="230457" grpId="1" animBg="1"/>
      <p:bldP spid="230403" grpId="0" animBg="1"/>
      <p:bldP spid="230408" grpId="0" animBg="1"/>
      <p:bldP spid="230408" grpId="1" animBg="1"/>
      <p:bldP spid="230426" grpId="0" animBg="1"/>
      <p:bldP spid="230426" grpId="1" animBg="1"/>
      <p:bldP spid="230427" grpId="0" animBg="1"/>
      <p:bldP spid="230427" grpId="1" animBg="1"/>
      <p:bldP spid="230439" grpId="0" animBg="1"/>
      <p:bldP spid="230439" grpId="1" animBg="1"/>
      <p:bldP spid="230446" grpId="0" animBg="1"/>
      <p:bldP spid="230451" grpId="0" animBg="1"/>
      <p:bldP spid="230451" grpId="1" animBg="1"/>
      <p:bldP spid="230452" grpId="0" animBg="1"/>
      <p:bldP spid="230452" grpId="1" animBg="1"/>
      <p:bldP spid="38" grpId="0" animBg="1"/>
      <p:bldP spid="38" grpId="1" animBg="1"/>
      <p:bldP spid="39" grpId="0" animBg="1"/>
      <p:bldP spid="39" grpId="1" animBg="1"/>
      <p:bldP spid="40" grpId="0" animBg="1"/>
      <p:bldP spid="40" grpId="1" animBg="1"/>
      <p:bldP spid="2" grpId="0"/>
      <p:bldP spid="2" grpId="1"/>
      <p:bldP spid="2" grpId="2"/>
      <p:bldP spid="2" grpId="3"/>
      <p:bldP spid="3" grpId="0"/>
      <p:bldP spid="3" grpId="1"/>
      <p:bldP spid="3" grpId="2"/>
      <p:bldP spid="230444" grpId="0" animBg="1"/>
      <p:bldP spid="230444" grpId="1" animBg="1"/>
      <p:bldP spid="230458" grpId="0" animBg="1"/>
      <p:bldP spid="230458" grpId="1" animBg="1"/>
      <p:bldP spid="41" grpId="0"/>
      <p:bldP spid="41" grpId="1"/>
      <p:bldP spid="41" grpId="2"/>
      <p:bldP spid="42" grpId="0"/>
      <p:bldP spid="42" grpId="1"/>
      <p:bldP spid="42" grpId="2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/>
          <p:cNvGrpSpPr/>
          <p:nvPr/>
        </p:nvGrpSpPr>
        <p:grpSpPr>
          <a:xfrm>
            <a:off x="4634753" y="899531"/>
            <a:ext cx="4191000" cy="4063310"/>
            <a:chOff x="4634753" y="899531"/>
            <a:chExt cx="4191000" cy="4063310"/>
          </a:xfrm>
        </p:grpSpPr>
        <p:grpSp>
          <p:nvGrpSpPr>
            <p:cNvPr id="31" name="Group 17"/>
            <p:cNvGrpSpPr>
              <a:grpSpLocks/>
            </p:cNvGrpSpPr>
            <p:nvPr/>
          </p:nvGrpSpPr>
          <p:grpSpPr bwMode="auto">
            <a:xfrm>
              <a:off x="4634753" y="899531"/>
              <a:ext cx="4191000" cy="4063310"/>
              <a:chOff x="2928" y="712"/>
              <a:chExt cx="2640" cy="2896"/>
            </a:xfrm>
          </p:grpSpPr>
          <p:sp>
            <p:nvSpPr>
              <p:cNvPr id="33" name="Rectangle 7"/>
              <p:cNvSpPr>
                <a:spLocks noChangeArrowheads="1"/>
              </p:cNvSpPr>
              <p:nvPr/>
            </p:nvSpPr>
            <p:spPr bwMode="auto">
              <a:xfrm>
                <a:off x="2928" y="719"/>
                <a:ext cx="2640" cy="2825"/>
              </a:xfrm>
              <a:prstGeom prst="rect">
                <a:avLst/>
              </a:prstGeom>
              <a:solidFill>
                <a:srgbClr val="FFFF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" name="Text Box 8"/>
              <p:cNvSpPr txBox="1">
                <a:spLocks noChangeArrowheads="1"/>
              </p:cNvSpPr>
              <p:nvPr/>
            </p:nvSpPr>
            <p:spPr bwMode="auto">
              <a:xfrm>
                <a:off x="3011" y="712"/>
                <a:ext cx="1370" cy="28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1800" dirty="0"/>
                  <a:t>class </a:t>
                </a:r>
                <a:r>
                  <a:rPr lang="en-US" sz="1800" dirty="0" err="1">
                    <a:solidFill>
                      <a:srgbClr val="6600CC"/>
                    </a:solidFill>
                  </a:rPr>
                  <a:t>HungryNerd</a:t>
                </a:r>
                <a:r>
                  <a:rPr lang="en-US" sz="1800" dirty="0">
                    <a:solidFill>
                      <a:srgbClr val="6600CC"/>
                    </a:solidFill>
                  </a:rPr>
                  <a:t> </a:t>
                </a:r>
                <a:endParaRPr lang="en-US" sz="1800" dirty="0"/>
              </a:p>
              <a:p>
                <a:r>
                  <a:rPr lang="en-US" sz="1800" dirty="0"/>
                  <a:t>{</a:t>
                </a:r>
              </a:p>
              <a:p>
                <a:r>
                  <a:rPr lang="en-US" sz="1800" dirty="0">
                    <a:solidFill>
                      <a:srgbClr val="6600CC"/>
                    </a:solidFill>
                  </a:rPr>
                  <a:t>public:</a:t>
                </a:r>
              </a:p>
              <a:p>
                <a:r>
                  <a:rPr lang="en-US" sz="1800" dirty="0">
                    <a:solidFill>
                      <a:schemeClr val="accent2"/>
                    </a:solidFill>
                  </a:rPr>
                  <a:t>   </a:t>
                </a:r>
                <a:r>
                  <a:rPr lang="en-US" sz="1800" dirty="0" err="1">
                    <a:solidFill>
                      <a:schemeClr val="accent2"/>
                    </a:solidFill>
                  </a:rPr>
                  <a:t>HungryNerd</a:t>
                </a:r>
                <a:r>
                  <a:rPr lang="en-US" sz="1800" dirty="0">
                    <a:solidFill>
                      <a:schemeClr val="accent2"/>
                    </a:solidFill>
                  </a:rPr>
                  <a:t>()  </a:t>
                </a:r>
              </a:p>
              <a:p>
                <a:r>
                  <a:rPr lang="en-US" sz="1800" dirty="0"/>
                  <a:t> </a:t>
                </a:r>
              </a:p>
              <a:p>
                <a:r>
                  <a:rPr lang="en-US" sz="1800" dirty="0">
                    <a:solidFill>
                      <a:srgbClr val="FF0000"/>
                    </a:solidFill>
                  </a:rPr>
                  <a:t> </a:t>
                </a:r>
                <a:br>
                  <a:rPr lang="en-US" sz="1800" dirty="0">
                    <a:solidFill>
                      <a:srgbClr val="FF0000"/>
                    </a:solidFill>
                  </a:rPr>
                </a:br>
                <a:r>
                  <a:rPr lang="en-US" sz="1800" dirty="0">
                    <a:solidFill>
                      <a:srgbClr val="FF0000"/>
                    </a:solidFill>
                  </a:rPr>
                  <a:t> </a:t>
                </a:r>
                <a:br>
                  <a:rPr lang="en-US" sz="1800" dirty="0">
                    <a:solidFill>
                      <a:srgbClr val="FF0000"/>
                    </a:solidFill>
                  </a:rPr>
                </a:br>
                <a:r>
                  <a:rPr lang="en-US" sz="1800" dirty="0"/>
                  <a:t> </a:t>
                </a:r>
              </a:p>
              <a:p>
                <a:r>
                  <a:rPr lang="en-US" sz="1000" dirty="0"/>
                  <a:t> </a:t>
                </a:r>
                <a:endParaRPr lang="en-US" sz="1050" dirty="0"/>
              </a:p>
              <a:p>
                <a:r>
                  <a:rPr lang="en-US" sz="1100" dirty="0"/>
                  <a:t>     </a:t>
                </a:r>
                <a:r>
                  <a:rPr lang="en-US" sz="3200" dirty="0"/>
                  <a:t> </a:t>
                </a:r>
                <a:endParaRPr lang="en-US" sz="1100" dirty="0"/>
              </a:p>
              <a:p>
                <a:r>
                  <a:rPr lang="en-US" sz="1800" dirty="0">
                    <a:solidFill>
                      <a:srgbClr val="6600CC"/>
                    </a:solidFill>
                  </a:rPr>
                  <a:t>private:</a:t>
                </a:r>
              </a:p>
              <a:p>
                <a:r>
                  <a:rPr lang="en-US" sz="1800" dirty="0">
                    <a:solidFill>
                      <a:srgbClr val="FF0000"/>
                    </a:solidFill>
                  </a:rPr>
                  <a:t>    </a:t>
                </a:r>
              </a:p>
              <a:p>
                <a:r>
                  <a:rPr lang="en-US" sz="1800" dirty="0"/>
                  <a:t>   Brain </a:t>
                </a:r>
                <a:r>
                  <a:rPr lang="en-US" sz="1800" dirty="0" err="1"/>
                  <a:t>myBrain</a:t>
                </a:r>
                <a:r>
                  <a:rPr lang="en-US" sz="1800" dirty="0"/>
                  <a:t>;</a:t>
                </a:r>
              </a:p>
              <a:p>
                <a:r>
                  <a:rPr lang="en-US" sz="1200" b="1" dirty="0"/>
                  <a:t>};</a:t>
                </a:r>
              </a:p>
            </p:txBody>
          </p:sp>
        </p:grpSp>
        <p:sp>
          <p:nvSpPr>
            <p:cNvPr id="32" name="Rectangle 31"/>
            <p:cNvSpPr/>
            <p:nvPr/>
          </p:nvSpPr>
          <p:spPr>
            <a:xfrm>
              <a:off x="4950405" y="4011116"/>
              <a:ext cx="208101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800" dirty="0">
                  <a:solidFill>
                    <a:srgbClr val="FF0000"/>
                  </a:solidFill>
                </a:rPr>
                <a:t>Stomach </a:t>
              </a:r>
              <a:r>
                <a:rPr lang="en-US" sz="1800" dirty="0" err="1">
                  <a:solidFill>
                    <a:srgbClr val="FF0000"/>
                  </a:solidFill>
                </a:rPr>
                <a:t>myBelly</a:t>
              </a:r>
              <a:r>
                <a:rPr lang="en-US" sz="1800" dirty="0">
                  <a:solidFill>
                    <a:srgbClr val="FF0000"/>
                  </a:solidFill>
                </a:rPr>
                <a:t>;</a:t>
              </a:r>
            </a:p>
          </p:txBody>
        </p:sp>
      </p:grpSp>
      <p:sp>
        <p:nvSpPr>
          <p:cNvPr id="96279" name="Rectangle 23"/>
          <p:cNvSpPr>
            <a:spLocks noChangeArrowheads="1"/>
          </p:cNvSpPr>
          <p:nvPr/>
        </p:nvSpPr>
        <p:spPr bwMode="auto">
          <a:xfrm>
            <a:off x="-152400" y="-762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4400" dirty="0">
                <a:solidFill>
                  <a:schemeClr val="tx2"/>
                </a:solidFill>
              </a:rPr>
              <a:t>Advanced Class Composition</a:t>
            </a:r>
          </a:p>
        </p:txBody>
      </p:sp>
      <p:sp>
        <p:nvSpPr>
          <p:cNvPr id="22" name="Rectangle 21"/>
          <p:cNvSpPr/>
          <p:nvPr/>
        </p:nvSpPr>
        <p:spPr>
          <a:xfrm>
            <a:off x="669303" y="5424514"/>
            <a:ext cx="306449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Alright, let’s see the “exciting” C++ syntax!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187324" y="899531"/>
            <a:ext cx="4277097" cy="3411212"/>
            <a:chOff x="187324" y="899531"/>
            <a:chExt cx="4749433" cy="3411212"/>
          </a:xfrm>
        </p:grpSpPr>
        <p:sp>
          <p:nvSpPr>
            <p:cNvPr id="26" name="Rectangle 20"/>
            <p:cNvSpPr>
              <a:spLocks noChangeArrowheads="1"/>
            </p:cNvSpPr>
            <p:nvPr/>
          </p:nvSpPr>
          <p:spPr bwMode="auto">
            <a:xfrm>
              <a:off x="187324" y="899531"/>
              <a:ext cx="4537075" cy="341121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7" name="Text Box 4"/>
            <p:cNvSpPr txBox="1">
              <a:spLocks noChangeArrowheads="1"/>
            </p:cNvSpPr>
            <p:nvPr/>
          </p:nvSpPr>
          <p:spPr bwMode="auto">
            <a:xfrm>
              <a:off x="228599" y="899532"/>
              <a:ext cx="1718740" cy="10772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 dirty="0">
                  <a:solidFill>
                    <a:schemeClr val="accent2"/>
                  </a:solidFill>
                </a:rPr>
                <a:t>class Stomach</a:t>
              </a:r>
            </a:p>
            <a:p>
              <a:r>
                <a:rPr lang="en-US" sz="1600" dirty="0">
                  <a:solidFill>
                    <a:schemeClr val="accent2"/>
                  </a:solidFill>
                </a:rPr>
                <a:t>{</a:t>
              </a:r>
            </a:p>
            <a:p>
              <a:r>
                <a:rPr lang="en-US" sz="1200" b="1" dirty="0">
                  <a:solidFill>
                    <a:srgbClr val="CC0099"/>
                  </a:solidFill>
                </a:rPr>
                <a:t>public:</a:t>
              </a:r>
            </a:p>
            <a:p>
              <a:r>
                <a:rPr lang="en-US" sz="1800" b="1" dirty="0">
                  <a:solidFill>
                    <a:srgbClr val="0000CC"/>
                  </a:solidFill>
                </a:rPr>
                <a:t> </a:t>
              </a:r>
              <a:endParaRPr lang="en-US" sz="1800" dirty="0">
                <a:solidFill>
                  <a:srgbClr val="0000CC"/>
                </a:solidFill>
              </a:endParaRPr>
            </a:p>
          </p:txBody>
        </p:sp>
        <p:sp>
          <p:nvSpPr>
            <p:cNvPr id="28" name="Text Box 4"/>
            <p:cNvSpPr txBox="1">
              <a:spLocks noChangeArrowheads="1"/>
            </p:cNvSpPr>
            <p:nvPr/>
          </p:nvSpPr>
          <p:spPr bwMode="auto">
            <a:xfrm>
              <a:off x="241727" y="2683993"/>
              <a:ext cx="4331166" cy="15850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 dirty="0">
                  <a:solidFill>
                    <a:srgbClr val="0000CC"/>
                  </a:solidFill>
                </a:rPr>
                <a:t>   ~Stomach() { </a:t>
              </a:r>
              <a:r>
                <a:rPr lang="en-US" sz="1800" dirty="0" err="1">
                  <a:solidFill>
                    <a:srgbClr val="FF0000"/>
                  </a:solidFill>
                </a:rPr>
                <a:t>cout</a:t>
              </a:r>
              <a:r>
                <a:rPr lang="en-US" sz="1800" dirty="0">
                  <a:solidFill>
                    <a:srgbClr val="FF0000"/>
                  </a:solidFill>
                </a:rPr>
                <a:t> &lt;&lt; “Fart!\n”; </a:t>
              </a:r>
              <a:r>
                <a:rPr lang="en-US" sz="1800" dirty="0">
                  <a:solidFill>
                    <a:srgbClr val="0000CC"/>
                  </a:solidFill>
                </a:rPr>
                <a:t> }</a:t>
              </a:r>
              <a:endParaRPr lang="en-US" sz="1800" b="1" dirty="0">
                <a:solidFill>
                  <a:srgbClr val="0000CC"/>
                </a:solidFill>
              </a:endParaRPr>
            </a:p>
            <a:p>
              <a:r>
                <a:rPr lang="en-US" sz="1900" dirty="0">
                  <a:solidFill>
                    <a:srgbClr val="000099"/>
                  </a:solidFill>
                </a:rPr>
                <a:t>   void eat()  { </a:t>
              </a:r>
              <a:r>
                <a:rPr lang="en-US" sz="1900" dirty="0" err="1">
                  <a:solidFill>
                    <a:srgbClr val="FF3300"/>
                  </a:solidFill>
                </a:rPr>
                <a:t>myGas</a:t>
              </a:r>
              <a:r>
                <a:rPr lang="en-US" sz="1900" dirty="0">
                  <a:solidFill>
                    <a:srgbClr val="FF3300"/>
                  </a:solidFill>
                </a:rPr>
                <a:t> ++;</a:t>
              </a:r>
              <a:r>
                <a:rPr lang="en-US" sz="1900" dirty="0">
                  <a:solidFill>
                    <a:schemeClr val="accent2"/>
                  </a:solidFill>
                </a:rPr>
                <a:t> </a:t>
              </a:r>
              <a:r>
                <a:rPr lang="en-US" sz="1900" dirty="0">
                  <a:solidFill>
                    <a:srgbClr val="000099"/>
                  </a:solidFill>
                </a:rPr>
                <a:t>}</a:t>
              </a:r>
            </a:p>
            <a:p>
              <a:r>
                <a:rPr lang="en-US" sz="1200" b="1" dirty="0">
                  <a:solidFill>
                    <a:srgbClr val="CC0099"/>
                  </a:solidFill>
                </a:rPr>
                <a:t>private:</a:t>
              </a:r>
            </a:p>
            <a:p>
              <a:r>
                <a:rPr lang="en-US" sz="1800" dirty="0">
                  <a:solidFill>
                    <a:srgbClr val="000099"/>
                  </a:solidFill>
                </a:rPr>
                <a:t>  </a:t>
              </a:r>
              <a:r>
                <a:rPr lang="en-US" sz="1800" dirty="0" err="1">
                  <a:solidFill>
                    <a:srgbClr val="000099"/>
                  </a:solidFill>
                </a:rPr>
                <a:t>int</a:t>
              </a:r>
              <a:r>
                <a:rPr lang="en-US" sz="1800" dirty="0">
                  <a:solidFill>
                    <a:srgbClr val="000099"/>
                  </a:solidFill>
                </a:rPr>
                <a:t> </a:t>
              </a:r>
              <a:r>
                <a:rPr lang="en-US" sz="1800" dirty="0" err="1">
                  <a:solidFill>
                    <a:srgbClr val="000099"/>
                  </a:solidFill>
                </a:rPr>
                <a:t>myGas</a:t>
              </a:r>
              <a:r>
                <a:rPr lang="en-US" sz="1800" dirty="0">
                  <a:solidFill>
                    <a:srgbClr val="000099"/>
                  </a:solidFill>
                </a:rPr>
                <a:t>;</a:t>
              </a:r>
            </a:p>
            <a:p>
              <a:r>
                <a:rPr lang="en-US" sz="1600" dirty="0">
                  <a:solidFill>
                    <a:schemeClr val="accent2"/>
                  </a:solidFill>
                </a:rPr>
                <a:t>};</a:t>
              </a:r>
            </a:p>
            <a:p>
              <a:endParaRPr lang="en-US" sz="1400" dirty="0">
                <a:solidFill>
                  <a:schemeClr val="accent2"/>
                </a:solidFill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364757" y="1589305"/>
              <a:ext cx="4572000" cy="1138773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dirty="0"/>
                <a:t> </a:t>
              </a:r>
              <a:r>
                <a:rPr lang="en-US" dirty="0">
                  <a:solidFill>
                    <a:schemeClr val="accent2"/>
                  </a:solidFill>
                </a:rPr>
                <a:t>Stomach(</a:t>
              </a:r>
              <a:r>
                <a:rPr lang="en-US" dirty="0" err="1">
                  <a:solidFill>
                    <a:srgbClr val="FF3300"/>
                  </a:solidFill>
                </a:rPr>
                <a:t>int</a:t>
              </a:r>
              <a:r>
                <a:rPr lang="en-US" dirty="0">
                  <a:solidFill>
                    <a:schemeClr val="accent2"/>
                  </a:solidFill>
                </a:rPr>
                <a:t> </a:t>
              </a:r>
              <a:r>
                <a:rPr lang="en-US" dirty="0" err="1">
                  <a:solidFill>
                    <a:srgbClr val="FF0000"/>
                  </a:solidFill>
                </a:rPr>
                <a:t>startGas</a:t>
              </a:r>
              <a:r>
                <a:rPr lang="en-US" dirty="0">
                  <a:solidFill>
                    <a:schemeClr val="accent2"/>
                  </a:solidFill>
                </a:rPr>
                <a:t>) </a:t>
              </a:r>
            </a:p>
            <a:p>
              <a:r>
                <a:rPr lang="en-US" sz="1400" dirty="0"/>
                <a:t>  {</a:t>
              </a:r>
            </a:p>
            <a:p>
              <a:r>
                <a:rPr lang="en-US" dirty="0"/>
                <a:t>     </a:t>
              </a:r>
              <a:r>
                <a:rPr lang="en-US" dirty="0" err="1"/>
                <a:t>myGas</a:t>
              </a:r>
              <a:r>
                <a:rPr lang="en-US" dirty="0"/>
                <a:t> = </a:t>
              </a:r>
              <a:r>
                <a:rPr lang="en-US" dirty="0" err="1"/>
                <a:t>startGas</a:t>
              </a:r>
              <a:r>
                <a:rPr lang="en-US" dirty="0"/>
                <a:t>;</a:t>
              </a:r>
            </a:p>
            <a:p>
              <a:r>
                <a:rPr lang="en-US" sz="1400" dirty="0"/>
                <a:t>  }</a:t>
              </a: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5200680" y="2043102"/>
            <a:ext cx="3526539" cy="594864"/>
            <a:chOff x="5200680" y="2043102"/>
            <a:chExt cx="3526539" cy="594864"/>
          </a:xfrm>
        </p:grpSpPr>
        <p:sp>
          <p:nvSpPr>
            <p:cNvPr id="36" name="Rectangle 35"/>
            <p:cNvSpPr/>
            <p:nvPr/>
          </p:nvSpPr>
          <p:spPr bwMode="auto">
            <a:xfrm>
              <a:off x="5200680" y="2069503"/>
              <a:ext cx="3526539" cy="541098"/>
            </a:xfrm>
            <a:prstGeom prst="rect">
              <a:avLst/>
            </a:prstGeom>
            <a:solidFill>
              <a:srgbClr val="A7E1C8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5256397" y="2043102"/>
              <a:ext cx="340670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Call </a:t>
              </a:r>
              <a:r>
                <a:rPr lang="en-US" sz="1600" dirty="0" err="1">
                  <a:solidFill>
                    <a:srgbClr val="7030A0"/>
                  </a:solidFill>
                </a:rPr>
                <a:t>myBelly‘s</a:t>
              </a:r>
              <a:r>
                <a:rPr lang="en-US" sz="1600" dirty="0"/>
                <a:t> default constructor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5263323" y="2299412"/>
              <a:ext cx="341952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Call </a:t>
              </a:r>
              <a:r>
                <a:rPr lang="en-US" sz="1600" dirty="0" err="1">
                  <a:solidFill>
                    <a:srgbClr val="7030A0"/>
                  </a:solidFill>
                </a:rPr>
                <a:t>myBrain‘s</a:t>
              </a:r>
              <a:r>
                <a:rPr lang="en-US" sz="900" dirty="0"/>
                <a:t> </a:t>
              </a:r>
              <a:r>
                <a:rPr lang="en-US" sz="1600" dirty="0"/>
                <a:t>default constructor</a:t>
              </a:r>
            </a:p>
          </p:txBody>
        </p:sp>
      </p:grpSp>
      <p:sp>
        <p:nvSpPr>
          <p:cNvPr id="39" name="Rectangle 38"/>
          <p:cNvSpPr/>
          <p:nvPr/>
        </p:nvSpPr>
        <p:spPr>
          <a:xfrm>
            <a:off x="4903169" y="2574427"/>
            <a:ext cx="4572000" cy="116955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b="1" dirty="0"/>
              <a:t> { </a:t>
            </a:r>
          </a:p>
          <a:p>
            <a:r>
              <a:rPr lang="en-US" sz="1800" dirty="0">
                <a:solidFill>
                  <a:srgbClr val="FF0000"/>
                </a:solidFill>
              </a:rPr>
              <a:t>     </a:t>
            </a:r>
            <a:r>
              <a:rPr lang="en-US" sz="1800" dirty="0" err="1">
                <a:solidFill>
                  <a:srgbClr val="FF0000"/>
                </a:solidFill>
              </a:rPr>
              <a:t>myBelly.eat</a:t>
            </a:r>
            <a:r>
              <a:rPr lang="en-US" sz="1800" dirty="0">
                <a:solidFill>
                  <a:srgbClr val="FF0000"/>
                </a:solidFill>
              </a:rPr>
              <a:t>();</a:t>
            </a:r>
            <a:br>
              <a:rPr lang="en-US" sz="1800" dirty="0">
                <a:solidFill>
                  <a:srgbClr val="FF0000"/>
                </a:solidFill>
              </a:rPr>
            </a:br>
            <a:r>
              <a:rPr lang="en-US" sz="1800" dirty="0"/>
              <a:t>     </a:t>
            </a:r>
            <a:r>
              <a:rPr lang="en-US" sz="1800" dirty="0" err="1"/>
              <a:t>myBrain.think</a:t>
            </a:r>
            <a:r>
              <a:rPr lang="en-US" sz="1800" dirty="0"/>
              <a:t>();</a:t>
            </a:r>
            <a:br>
              <a:rPr lang="en-US" sz="1800" dirty="0"/>
            </a:br>
            <a:r>
              <a:rPr lang="en-US" sz="1200" b="1" dirty="0">
                <a:solidFill>
                  <a:srgbClr val="FF0000"/>
                </a:solidFill>
              </a:rPr>
              <a:t> </a:t>
            </a:r>
            <a:r>
              <a:rPr lang="en-US" sz="1200" b="1" dirty="0"/>
              <a:t>}</a:t>
            </a:r>
          </a:p>
          <a:p>
            <a:r>
              <a:rPr lang="en-US" sz="1000" dirty="0"/>
              <a:t> </a:t>
            </a:r>
            <a:endParaRPr lang="en-US" sz="1800" dirty="0"/>
          </a:p>
        </p:txBody>
      </p:sp>
      <p:grpSp>
        <p:nvGrpSpPr>
          <p:cNvPr id="40" name="Group 39"/>
          <p:cNvGrpSpPr/>
          <p:nvPr/>
        </p:nvGrpSpPr>
        <p:grpSpPr>
          <a:xfrm>
            <a:off x="5200680" y="2301140"/>
            <a:ext cx="3543083" cy="338555"/>
            <a:chOff x="5200680" y="2299411"/>
            <a:chExt cx="3543083" cy="338555"/>
          </a:xfrm>
        </p:grpSpPr>
        <p:sp>
          <p:nvSpPr>
            <p:cNvPr id="41" name="Rectangle 40"/>
            <p:cNvSpPr/>
            <p:nvPr/>
          </p:nvSpPr>
          <p:spPr bwMode="auto">
            <a:xfrm>
              <a:off x="5200680" y="2299411"/>
              <a:ext cx="3526539" cy="311189"/>
            </a:xfrm>
            <a:prstGeom prst="rect">
              <a:avLst/>
            </a:prstGeom>
            <a:solidFill>
              <a:srgbClr val="A7E1C8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5263323" y="2299412"/>
              <a:ext cx="34804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Call </a:t>
              </a:r>
              <a:r>
                <a:rPr lang="en-US" sz="1600" dirty="0" err="1">
                  <a:solidFill>
                    <a:srgbClr val="7030A0"/>
                  </a:solidFill>
                </a:rPr>
                <a:t>myBrain‘s</a:t>
              </a:r>
              <a:r>
                <a:rPr lang="en-US" sz="1600" dirty="0">
                  <a:solidFill>
                    <a:srgbClr val="7030A0"/>
                  </a:solidFill>
                </a:rPr>
                <a:t> </a:t>
              </a:r>
              <a:r>
                <a:rPr lang="en-US" sz="700" dirty="0"/>
                <a:t> </a:t>
              </a:r>
              <a:r>
                <a:rPr lang="en-US" sz="1600" dirty="0"/>
                <a:t>default constructor</a:t>
              </a:r>
            </a:p>
          </p:txBody>
        </p:sp>
      </p:grpSp>
      <p:sp>
        <p:nvSpPr>
          <p:cNvPr id="44" name="AutoShape 24"/>
          <p:cNvSpPr>
            <a:spLocks noChangeArrowheads="1"/>
          </p:cNvSpPr>
          <p:nvPr/>
        </p:nvSpPr>
        <p:spPr bwMode="auto">
          <a:xfrm>
            <a:off x="1867711" y="394075"/>
            <a:ext cx="3104889" cy="1044066"/>
          </a:xfrm>
          <a:prstGeom prst="wedgeRoundRectCallout">
            <a:avLst>
              <a:gd name="adj1" fmla="val 57989"/>
              <a:gd name="adj2" fmla="val 119131"/>
              <a:gd name="adj3" fmla="val 16667"/>
            </a:avLst>
          </a:prstGeom>
          <a:solidFill>
            <a:srgbClr val="CCFF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700" dirty="0"/>
              <a:t>We’re no longer going to let C++ call </a:t>
            </a:r>
            <a:r>
              <a:rPr lang="en-US" sz="1700" dirty="0" err="1"/>
              <a:t>myBelly’s</a:t>
            </a:r>
            <a:r>
              <a:rPr lang="en-US" sz="1700" dirty="0"/>
              <a:t> default constructor for us…</a:t>
            </a:r>
          </a:p>
        </p:txBody>
      </p:sp>
      <p:sp>
        <p:nvSpPr>
          <p:cNvPr id="45" name="AutoShape 24"/>
          <p:cNvSpPr>
            <a:spLocks noChangeArrowheads="1"/>
          </p:cNvSpPr>
          <p:nvPr/>
        </p:nvSpPr>
        <p:spPr bwMode="auto">
          <a:xfrm>
            <a:off x="1067343" y="3858415"/>
            <a:ext cx="3630142" cy="1044066"/>
          </a:xfrm>
          <a:prstGeom prst="wedgeRoundRectCallout">
            <a:avLst>
              <a:gd name="adj1" fmla="val 64405"/>
              <a:gd name="adj2" fmla="val -208622"/>
              <a:gd name="adj3" fmla="val 16667"/>
            </a:avLst>
          </a:prstGeom>
          <a:solidFill>
            <a:srgbClr val="CCFF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700" dirty="0"/>
              <a:t>Instead, we’ll add our own C++ code to explicitly call </a:t>
            </a:r>
            <a:r>
              <a:rPr lang="en-US" sz="1700" dirty="0" err="1"/>
              <a:t>myBelly’s</a:t>
            </a:r>
            <a:r>
              <a:rPr lang="en-US" sz="1700" dirty="0"/>
              <a:t> constructor with a parameter.</a:t>
            </a:r>
          </a:p>
        </p:txBody>
      </p:sp>
      <p:sp>
        <p:nvSpPr>
          <p:cNvPr id="96272" name="Text Box 16"/>
          <p:cNvSpPr txBox="1">
            <a:spLocks noChangeArrowheads="1"/>
          </p:cNvSpPr>
          <p:nvPr/>
        </p:nvSpPr>
        <p:spPr bwMode="auto">
          <a:xfrm>
            <a:off x="5156247" y="1960563"/>
            <a:ext cx="155523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</a:rPr>
              <a:t>: </a:t>
            </a:r>
            <a:r>
              <a:rPr lang="en-US" sz="1800" dirty="0" err="1">
                <a:solidFill>
                  <a:srgbClr val="339933"/>
                </a:solidFill>
              </a:rPr>
              <a:t>myBelly</a:t>
            </a:r>
            <a:r>
              <a:rPr lang="en-US" sz="1800" dirty="0"/>
              <a:t>(</a:t>
            </a:r>
            <a:r>
              <a:rPr lang="en-US" sz="1800" dirty="0">
                <a:solidFill>
                  <a:srgbClr val="FF0000"/>
                </a:solidFill>
              </a:rPr>
              <a:t>10</a:t>
            </a:r>
            <a:r>
              <a:rPr lang="en-US" sz="1800" dirty="0"/>
              <a:t>)</a:t>
            </a:r>
          </a:p>
        </p:txBody>
      </p:sp>
      <p:sp>
        <p:nvSpPr>
          <p:cNvPr id="46" name="AutoShape 24"/>
          <p:cNvSpPr>
            <a:spLocks noChangeArrowheads="1"/>
          </p:cNvSpPr>
          <p:nvPr/>
        </p:nvSpPr>
        <p:spPr bwMode="auto">
          <a:xfrm>
            <a:off x="7073153" y="1430064"/>
            <a:ext cx="2050111" cy="781099"/>
          </a:xfrm>
          <a:prstGeom prst="wedgeRoundRectCallout">
            <a:avLst>
              <a:gd name="adj1" fmla="val -73389"/>
              <a:gd name="adj2" fmla="val 39447"/>
              <a:gd name="adj3" fmla="val 16667"/>
            </a:avLst>
          </a:prstGeom>
          <a:solidFill>
            <a:srgbClr val="CCFF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700" dirty="0"/>
              <a:t>This is called an </a:t>
            </a:r>
            <a:r>
              <a:rPr lang="en-US" sz="1700" dirty="0">
                <a:solidFill>
                  <a:srgbClr val="FF0000"/>
                </a:solidFill>
              </a:rPr>
              <a:t>“initializer list”.</a:t>
            </a:r>
            <a:endParaRPr lang="en-US" sz="1700" dirty="0"/>
          </a:p>
        </p:txBody>
      </p:sp>
      <p:sp>
        <p:nvSpPr>
          <p:cNvPr id="42" name="AutoShape 24"/>
          <p:cNvSpPr>
            <a:spLocks noChangeArrowheads="1"/>
          </p:cNvSpPr>
          <p:nvPr/>
        </p:nvSpPr>
        <p:spPr bwMode="auto">
          <a:xfrm>
            <a:off x="137432" y="373862"/>
            <a:ext cx="2412686" cy="743402"/>
          </a:xfrm>
          <a:prstGeom prst="wedgeRoundRectCallout">
            <a:avLst>
              <a:gd name="adj1" fmla="val 49686"/>
              <a:gd name="adj2" fmla="val 133095"/>
              <a:gd name="adj3" fmla="val 16667"/>
            </a:avLst>
          </a:prstGeom>
          <a:solidFill>
            <a:srgbClr val="CCFF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700" dirty="0"/>
              <a:t>whose constructor requires parameters!</a:t>
            </a:r>
          </a:p>
        </p:txBody>
      </p:sp>
      <p:sp>
        <p:nvSpPr>
          <p:cNvPr id="49" name="AutoShape 24"/>
          <p:cNvSpPr>
            <a:spLocks noChangeArrowheads="1"/>
          </p:cNvSpPr>
          <p:nvPr/>
        </p:nvSpPr>
        <p:spPr bwMode="auto">
          <a:xfrm>
            <a:off x="6395316" y="4986623"/>
            <a:ext cx="2727948" cy="780185"/>
          </a:xfrm>
          <a:prstGeom prst="wedgeRoundRectCallout">
            <a:avLst>
              <a:gd name="adj1" fmla="val -46079"/>
              <a:gd name="adj2" fmla="val -134275"/>
              <a:gd name="adj3" fmla="val 16667"/>
            </a:avLst>
          </a:prstGeom>
          <a:solidFill>
            <a:srgbClr val="CCFF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700" dirty="0"/>
              <a:t>We use it to initialize an embedded object…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2000"/>
                                        <p:tgtEl>
                                          <p:spTgt spid="96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44" grpId="0" animBg="1"/>
      <p:bldP spid="44" grpId="1" animBg="1"/>
      <p:bldP spid="45" grpId="0" animBg="1"/>
      <p:bldP spid="45" grpId="1" animBg="1"/>
      <p:bldP spid="96272" grpId="0"/>
      <p:bldP spid="46" grpId="0" animBg="1"/>
      <p:bldP spid="42" grpId="0" animBg="1"/>
      <p:bldP spid="49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/>
          <p:cNvGrpSpPr/>
          <p:nvPr/>
        </p:nvGrpSpPr>
        <p:grpSpPr>
          <a:xfrm>
            <a:off x="4634753" y="899531"/>
            <a:ext cx="4191000" cy="4063310"/>
            <a:chOff x="4634753" y="899531"/>
            <a:chExt cx="4191000" cy="4063310"/>
          </a:xfrm>
        </p:grpSpPr>
        <p:grpSp>
          <p:nvGrpSpPr>
            <p:cNvPr id="31" name="Group 17"/>
            <p:cNvGrpSpPr>
              <a:grpSpLocks/>
            </p:cNvGrpSpPr>
            <p:nvPr/>
          </p:nvGrpSpPr>
          <p:grpSpPr bwMode="auto">
            <a:xfrm>
              <a:off x="4634753" y="899531"/>
              <a:ext cx="4191000" cy="4063310"/>
              <a:chOff x="2928" y="712"/>
              <a:chExt cx="2640" cy="2896"/>
            </a:xfrm>
          </p:grpSpPr>
          <p:sp>
            <p:nvSpPr>
              <p:cNvPr id="33" name="Rectangle 7"/>
              <p:cNvSpPr>
                <a:spLocks noChangeArrowheads="1"/>
              </p:cNvSpPr>
              <p:nvPr/>
            </p:nvSpPr>
            <p:spPr bwMode="auto">
              <a:xfrm>
                <a:off x="2928" y="719"/>
                <a:ext cx="2640" cy="2825"/>
              </a:xfrm>
              <a:prstGeom prst="rect">
                <a:avLst/>
              </a:prstGeom>
              <a:solidFill>
                <a:srgbClr val="FFFF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" name="Text Box 8"/>
              <p:cNvSpPr txBox="1">
                <a:spLocks noChangeArrowheads="1"/>
              </p:cNvSpPr>
              <p:nvPr/>
            </p:nvSpPr>
            <p:spPr bwMode="auto">
              <a:xfrm>
                <a:off x="3011" y="712"/>
                <a:ext cx="1370" cy="28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1800" dirty="0"/>
                  <a:t>class </a:t>
                </a:r>
                <a:r>
                  <a:rPr lang="en-US" sz="1800" dirty="0" err="1">
                    <a:solidFill>
                      <a:srgbClr val="6600CC"/>
                    </a:solidFill>
                  </a:rPr>
                  <a:t>HungryNerd</a:t>
                </a:r>
                <a:r>
                  <a:rPr lang="en-US" sz="1800" dirty="0">
                    <a:solidFill>
                      <a:srgbClr val="6600CC"/>
                    </a:solidFill>
                  </a:rPr>
                  <a:t> </a:t>
                </a:r>
                <a:endParaRPr lang="en-US" sz="1800" dirty="0"/>
              </a:p>
              <a:p>
                <a:r>
                  <a:rPr lang="en-US" sz="1800" dirty="0"/>
                  <a:t>{</a:t>
                </a:r>
              </a:p>
              <a:p>
                <a:r>
                  <a:rPr lang="en-US" sz="1800" dirty="0">
                    <a:solidFill>
                      <a:srgbClr val="6600CC"/>
                    </a:solidFill>
                  </a:rPr>
                  <a:t>public:</a:t>
                </a:r>
              </a:p>
              <a:p>
                <a:r>
                  <a:rPr lang="en-US" sz="1800" dirty="0">
                    <a:solidFill>
                      <a:schemeClr val="accent2"/>
                    </a:solidFill>
                  </a:rPr>
                  <a:t>   </a:t>
                </a:r>
                <a:r>
                  <a:rPr lang="en-US" sz="1800" dirty="0" err="1">
                    <a:solidFill>
                      <a:schemeClr val="accent2"/>
                    </a:solidFill>
                  </a:rPr>
                  <a:t>HungryNerd</a:t>
                </a:r>
                <a:r>
                  <a:rPr lang="en-US" sz="1800" dirty="0">
                    <a:solidFill>
                      <a:schemeClr val="accent2"/>
                    </a:solidFill>
                  </a:rPr>
                  <a:t>()  </a:t>
                </a:r>
              </a:p>
              <a:p>
                <a:r>
                  <a:rPr lang="en-US" sz="1800" dirty="0"/>
                  <a:t> </a:t>
                </a:r>
              </a:p>
              <a:p>
                <a:r>
                  <a:rPr lang="en-US" sz="1800" dirty="0">
                    <a:solidFill>
                      <a:srgbClr val="FF0000"/>
                    </a:solidFill>
                  </a:rPr>
                  <a:t> </a:t>
                </a:r>
                <a:br>
                  <a:rPr lang="en-US" sz="1800" dirty="0">
                    <a:solidFill>
                      <a:srgbClr val="FF0000"/>
                    </a:solidFill>
                  </a:rPr>
                </a:br>
                <a:r>
                  <a:rPr lang="en-US" sz="1800" dirty="0">
                    <a:solidFill>
                      <a:srgbClr val="FF0000"/>
                    </a:solidFill>
                  </a:rPr>
                  <a:t> </a:t>
                </a:r>
                <a:br>
                  <a:rPr lang="en-US" sz="1800" dirty="0">
                    <a:solidFill>
                      <a:srgbClr val="FF0000"/>
                    </a:solidFill>
                  </a:rPr>
                </a:br>
                <a:r>
                  <a:rPr lang="en-US" sz="1800" dirty="0"/>
                  <a:t> </a:t>
                </a:r>
              </a:p>
              <a:p>
                <a:r>
                  <a:rPr lang="en-US" sz="1000" dirty="0"/>
                  <a:t> </a:t>
                </a:r>
                <a:endParaRPr lang="en-US" sz="1050" dirty="0"/>
              </a:p>
              <a:p>
                <a:r>
                  <a:rPr lang="en-US" sz="1100" dirty="0"/>
                  <a:t>     </a:t>
                </a:r>
                <a:r>
                  <a:rPr lang="en-US" sz="3200" dirty="0"/>
                  <a:t> </a:t>
                </a:r>
                <a:endParaRPr lang="en-US" sz="1100" dirty="0"/>
              </a:p>
              <a:p>
                <a:r>
                  <a:rPr lang="en-US" sz="1800" dirty="0">
                    <a:solidFill>
                      <a:srgbClr val="6600CC"/>
                    </a:solidFill>
                  </a:rPr>
                  <a:t>private:</a:t>
                </a:r>
              </a:p>
              <a:p>
                <a:r>
                  <a:rPr lang="en-US" sz="1800" dirty="0">
                    <a:solidFill>
                      <a:srgbClr val="FF0000"/>
                    </a:solidFill>
                  </a:rPr>
                  <a:t>    </a:t>
                </a:r>
              </a:p>
              <a:p>
                <a:r>
                  <a:rPr lang="en-US" sz="1800" dirty="0"/>
                  <a:t>   Brain </a:t>
                </a:r>
                <a:r>
                  <a:rPr lang="en-US" sz="1800" dirty="0" err="1"/>
                  <a:t>myBrain</a:t>
                </a:r>
                <a:r>
                  <a:rPr lang="en-US" sz="1800" dirty="0"/>
                  <a:t>;</a:t>
                </a:r>
              </a:p>
              <a:p>
                <a:r>
                  <a:rPr lang="en-US" sz="1200" b="1" dirty="0"/>
                  <a:t>};</a:t>
                </a:r>
              </a:p>
            </p:txBody>
          </p:sp>
        </p:grpSp>
        <p:sp>
          <p:nvSpPr>
            <p:cNvPr id="32" name="Rectangle 31"/>
            <p:cNvSpPr/>
            <p:nvPr/>
          </p:nvSpPr>
          <p:spPr>
            <a:xfrm>
              <a:off x="4950405" y="4011116"/>
              <a:ext cx="208101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800" dirty="0">
                  <a:solidFill>
                    <a:srgbClr val="FF0000"/>
                  </a:solidFill>
                </a:rPr>
                <a:t>Stomach </a:t>
              </a:r>
              <a:r>
                <a:rPr lang="en-US" sz="1800" dirty="0" err="1">
                  <a:solidFill>
                    <a:srgbClr val="FF0000"/>
                  </a:solidFill>
                </a:rPr>
                <a:t>myBelly</a:t>
              </a:r>
              <a:r>
                <a:rPr lang="en-US" sz="1800" dirty="0">
                  <a:solidFill>
                    <a:srgbClr val="FF0000"/>
                  </a:solidFill>
                </a:rPr>
                <a:t>;</a:t>
              </a:r>
            </a:p>
          </p:txBody>
        </p:sp>
      </p:grpSp>
      <p:sp>
        <p:nvSpPr>
          <p:cNvPr id="96279" name="Rectangle 23"/>
          <p:cNvSpPr>
            <a:spLocks noChangeArrowheads="1"/>
          </p:cNvSpPr>
          <p:nvPr/>
        </p:nvSpPr>
        <p:spPr bwMode="auto">
          <a:xfrm>
            <a:off x="-152400" y="-762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4400" dirty="0">
                <a:solidFill>
                  <a:schemeClr val="tx2"/>
                </a:solidFill>
              </a:rPr>
              <a:t>Advanced Class Composition</a:t>
            </a:r>
          </a:p>
        </p:txBody>
      </p:sp>
      <p:sp>
        <p:nvSpPr>
          <p:cNvPr id="22" name="Rectangle 21"/>
          <p:cNvSpPr/>
          <p:nvPr/>
        </p:nvSpPr>
        <p:spPr>
          <a:xfrm>
            <a:off x="398039" y="5098429"/>
            <a:ext cx="86548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800" dirty="0"/>
              <a:t>So here’s what your revised C++ code looks like (without the C++ </a:t>
            </a:r>
            <a:r>
              <a:rPr lang="en-US" sz="1800" dirty="0">
                <a:solidFill>
                  <a:srgbClr val="7030A0"/>
                </a:solidFill>
              </a:rPr>
              <a:t>magic</a:t>
            </a:r>
            <a:r>
              <a:rPr lang="en-US" sz="1800" dirty="0"/>
              <a:t>).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187324" y="899531"/>
            <a:ext cx="4277097" cy="3411212"/>
            <a:chOff x="187324" y="899531"/>
            <a:chExt cx="4749433" cy="3411212"/>
          </a:xfrm>
        </p:grpSpPr>
        <p:sp>
          <p:nvSpPr>
            <p:cNvPr id="26" name="Rectangle 20"/>
            <p:cNvSpPr>
              <a:spLocks noChangeArrowheads="1"/>
            </p:cNvSpPr>
            <p:nvPr/>
          </p:nvSpPr>
          <p:spPr bwMode="auto">
            <a:xfrm>
              <a:off x="187324" y="899531"/>
              <a:ext cx="4537075" cy="341121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7" name="Text Box 4"/>
            <p:cNvSpPr txBox="1">
              <a:spLocks noChangeArrowheads="1"/>
            </p:cNvSpPr>
            <p:nvPr/>
          </p:nvSpPr>
          <p:spPr bwMode="auto">
            <a:xfrm>
              <a:off x="228599" y="899532"/>
              <a:ext cx="1718740" cy="10772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 dirty="0">
                  <a:solidFill>
                    <a:schemeClr val="accent2"/>
                  </a:solidFill>
                </a:rPr>
                <a:t>class Stomach</a:t>
              </a:r>
            </a:p>
            <a:p>
              <a:r>
                <a:rPr lang="en-US" sz="1600" dirty="0">
                  <a:solidFill>
                    <a:schemeClr val="accent2"/>
                  </a:solidFill>
                </a:rPr>
                <a:t>{</a:t>
              </a:r>
            </a:p>
            <a:p>
              <a:r>
                <a:rPr lang="en-US" sz="1200" b="1" dirty="0">
                  <a:solidFill>
                    <a:srgbClr val="CC0099"/>
                  </a:solidFill>
                </a:rPr>
                <a:t>public:</a:t>
              </a:r>
            </a:p>
            <a:p>
              <a:r>
                <a:rPr lang="en-US" sz="1800" b="1" dirty="0">
                  <a:solidFill>
                    <a:srgbClr val="0000CC"/>
                  </a:solidFill>
                </a:rPr>
                <a:t> </a:t>
              </a:r>
              <a:endParaRPr lang="en-US" sz="1800" dirty="0">
                <a:solidFill>
                  <a:srgbClr val="0000CC"/>
                </a:solidFill>
              </a:endParaRPr>
            </a:p>
          </p:txBody>
        </p:sp>
        <p:sp>
          <p:nvSpPr>
            <p:cNvPr id="28" name="Text Box 4"/>
            <p:cNvSpPr txBox="1">
              <a:spLocks noChangeArrowheads="1"/>
            </p:cNvSpPr>
            <p:nvPr/>
          </p:nvSpPr>
          <p:spPr bwMode="auto">
            <a:xfrm>
              <a:off x="241727" y="2683993"/>
              <a:ext cx="4331166" cy="15850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 dirty="0">
                  <a:solidFill>
                    <a:srgbClr val="0000CC"/>
                  </a:solidFill>
                </a:rPr>
                <a:t>   ~Stomach() { </a:t>
              </a:r>
              <a:r>
                <a:rPr lang="en-US" sz="1800" dirty="0" err="1">
                  <a:solidFill>
                    <a:srgbClr val="FF0000"/>
                  </a:solidFill>
                </a:rPr>
                <a:t>cout</a:t>
              </a:r>
              <a:r>
                <a:rPr lang="en-US" sz="1800" dirty="0">
                  <a:solidFill>
                    <a:srgbClr val="FF0000"/>
                  </a:solidFill>
                </a:rPr>
                <a:t> &lt;&lt; “Fart!\n”; </a:t>
              </a:r>
              <a:r>
                <a:rPr lang="en-US" sz="1800" dirty="0">
                  <a:solidFill>
                    <a:srgbClr val="0000CC"/>
                  </a:solidFill>
                </a:rPr>
                <a:t> }</a:t>
              </a:r>
              <a:endParaRPr lang="en-US" sz="1800" b="1" dirty="0">
                <a:solidFill>
                  <a:srgbClr val="0000CC"/>
                </a:solidFill>
              </a:endParaRPr>
            </a:p>
            <a:p>
              <a:r>
                <a:rPr lang="en-US" sz="1900" dirty="0">
                  <a:solidFill>
                    <a:srgbClr val="000099"/>
                  </a:solidFill>
                </a:rPr>
                <a:t>   void eat()  { </a:t>
              </a:r>
              <a:r>
                <a:rPr lang="en-US" sz="1900" dirty="0" err="1">
                  <a:solidFill>
                    <a:srgbClr val="FF3300"/>
                  </a:solidFill>
                </a:rPr>
                <a:t>myGas</a:t>
              </a:r>
              <a:r>
                <a:rPr lang="en-US" sz="1900" dirty="0">
                  <a:solidFill>
                    <a:srgbClr val="FF3300"/>
                  </a:solidFill>
                </a:rPr>
                <a:t> ++;</a:t>
              </a:r>
              <a:r>
                <a:rPr lang="en-US" sz="1900" dirty="0">
                  <a:solidFill>
                    <a:schemeClr val="accent2"/>
                  </a:solidFill>
                </a:rPr>
                <a:t> </a:t>
              </a:r>
              <a:r>
                <a:rPr lang="en-US" sz="1900" dirty="0">
                  <a:solidFill>
                    <a:srgbClr val="000099"/>
                  </a:solidFill>
                </a:rPr>
                <a:t>}</a:t>
              </a:r>
            </a:p>
            <a:p>
              <a:r>
                <a:rPr lang="en-US" sz="1200" b="1" dirty="0">
                  <a:solidFill>
                    <a:srgbClr val="CC0099"/>
                  </a:solidFill>
                </a:rPr>
                <a:t>private:</a:t>
              </a:r>
            </a:p>
            <a:p>
              <a:r>
                <a:rPr lang="en-US" sz="1800" dirty="0">
                  <a:solidFill>
                    <a:srgbClr val="000099"/>
                  </a:solidFill>
                </a:rPr>
                <a:t>  </a:t>
              </a:r>
              <a:r>
                <a:rPr lang="en-US" sz="1800" dirty="0" err="1">
                  <a:solidFill>
                    <a:srgbClr val="000099"/>
                  </a:solidFill>
                </a:rPr>
                <a:t>int</a:t>
              </a:r>
              <a:r>
                <a:rPr lang="en-US" sz="1800" dirty="0">
                  <a:solidFill>
                    <a:srgbClr val="000099"/>
                  </a:solidFill>
                </a:rPr>
                <a:t> </a:t>
              </a:r>
              <a:r>
                <a:rPr lang="en-US" sz="1800" dirty="0" err="1">
                  <a:solidFill>
                    <a:srgbClr val="000099"/>
                  </a:solidFill>
                </a:rPr>
                <a:t>myGas</a:t>
              </a:r>
              <a:r>
                <a:rPr lang="en-US" sz="1800" dirty="0">
                  <a:solidFill>
                    <a:srgbClr val="000099"/>
                  </a:solidFill>
                </a:rPr>
                <a:t>;</a:t>
              </a:r>
            </a:p>
            <a:p>
              <a:r>
                <a:rPr lang="en-US" sz="1600" dirty="0">
                  <a:solidFill>
                    <a:schemeClr val="accent2"/>
                  </a:solidFill>
                </a:rPr>
                <a:t>};</a:t>
              </a:r>
            </a:p>
            <a:p>
              <a:endParaRPr lang="en-US" sz="1400" dirty="0">
                <a:solidFill>
                  <a:schemeClr val="accent2"/>
                </a:solidFill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364757" y="1589305"/>
              <a:ext cx="4572000" cy="1138773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dirty="0"/>
                <a:t> </a:t>
              </a:r>
              <a:r>
                <a:rPr lang="en-US" dirty="0">
                  <a:solidFill>
                    <a:schemeClr val="accent2"/>
                  </a:solidFill>
                </a:rPr>
                <a:t>Stomach(</a:t>
              </a:r>
              <a:r>
                <a:rPr lang="en-US" dirty="0" err="1">
                  <a:solidFill>
                    <a:srgbClr val="FF3300"/>
                  </a:solidFill>
                </a:rPr>
                <a:t>int</a:t>
              </a:r>
              <a:r>
                <a:rPr lang="en-US" dirty="0">
                  <a:solidFill>
                    <a:schemeClr val="accent2"/>
                  </a:solidFill>
                </a:rPr>
                <a:t> </a:t>
              </a:r>
              <a:r>
                <a:rPr lang="en-US" dirty="0" err="1">
                  <a:solidFill>
                    <a:srgbClr val="FF0000"/>
                  </a:solidFill>
                </a:rPr>
                <a:t>startGas</a:t>
              </a:r>
              <a:r>
                <a:rPr lang="en-US" dirty="0">
                  <a:solidFill>
                    <a:schemeClr val="accent2"/>
                  </a:solidFill>
                </a:rPr>
                <a:t>) </a:t>
              </a:r>
            </a:p>
            <a:p>
              <a:r>
                <a:rPr lang="en-US" sz="1400" dirty="0"/>
                <a:t>  {</a:t>
              </a:r>
            </a:p>
            <a:p>
              <a:r>
                <a:rPr lang="en-US" dirty="0"/>
                <a:t>     </a:t>
              </a:r>
              <a:r>
                <a:rPr lang="en-US" dirty="0" err="1"/>
                <a:t>myGas</a:t>
              </a:r>
              <a:r>
                <a:rPr lang="en-US" dirty="0"/>
                <a:t> = </a:t>
              </a:r>
              <a:r>
                <a:rPr lang="en-US" dirty="0" err="1"/>
                <a:t>startGas</a:t>
              </a:r>
              <a:r>
                <a:rPr lang="en-US" dirty="0"/>
                <a:t>;</a:t>
              </a:r>
            </a:p>
            <a:p>
              <a:r>
                <a:rPr lang="en-US" sz="1400" dirty="0"/>
                <a:t>  }</a:t>
              </a:r>
            </a:p>
          </p:txBody>
        </p:sp>
      </p:grpSp>
      <p:sp>
        <p:nvSpPr>
          <p:cNvPr id="39" name="Rectangle 38"/>
          <p:cNvSpPr/>
          <p:nvPr/>
        </p:nvSpPr>
        <p:spPr>
          <a:xfrm>
            <a:off x="4903169" y="2574427"/>
            <a:ext cx="4572000" cy="116955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b="1" dirty="0"/>
              <a:t> { </a:t>
            </a:r>
          </a:p>
          <a:p>
            <a:r>
              <a:rPr lang="en-US" sz="1800" dirty="0">
                <a:solidFill>
                  <a:srgbClr val="FF0000"/>
                </a:solidFill>
              </a:rPr>
              <a:t>     </a:t>
            </a:r>
            <a:r>
              <a:rPr lang="en-US" sz="1800" dirty="0" err="1">
                <a:solidFill>
                  <a:srgbClr val="FF0000"/>
                </a:solidFill>
              </a:rPr>
              <a:t>myBelly.eat</a:t>
            </a:r>
            <a:r>
              <a:rPr lang="en-US" sz="1800" dirty="0">
                <a:solidFill>
                  <a:srgbClr val="FF0000"/>
                </a:solidFill>
              </a:rPr>
              <a:t>();</a:t>
            </a:r>
            <a:br>
              <a:rPr lang="en-US" sz="1800" dirty="0">
                <a:solidFill>
                  <a:srgbClr val="FF0000"/>
                </a:solidFill>
              </a:rPr>
            </a:br>
            <a:r>
              <a:rPr lang="en-US" sz="1800" dirty="0"/>
              <a:t>     </a:t>
            </a:r>
            <a:r>
              <a:rPr lang="en-US" sz="1800" dirty="0" err="1"/>
              <a:t>myBrain.think</a:t>
            </a:r>
            <a:r>
              <a:rPr lang="en-US" sz="1800" dirty="0"/>
              <a:t>();</a:t>
            </a:r>
            <a:br>
              <a:rPr lang="en-US" sz="1800" dirty="0"/>
            </a:br>
            <a:r>
              <a:rPr lang="en-US" sz="1200" b="1" dirty="0"/>
              <a:t> }</a:t>
            </a:r>
          </a:p>
          <a:p>
            <a:r>
              <a:rPr lang="en-US" sz="1000" dirty="0"/>
              <a:t> </a:t>
            </a:r>
            <a:endParaRPr lang="en-US" sz="1800" dirty="0"/>
          </a:p>
        </p:txBody>
      </p:sp>
      <p:grpSp>
        <p:nvGrpSpPr>
          <p:cNvPr id="40" name="Group 39"/>
          <p:cNvGrpSpPr/>
          <p:nvPr/>
        </p:nvGrpSpPr>
        <p:grpSpPr>
          <a:xfrm>
            <a:off x="5200680" y="2301140"/>
            <a:ext cx="3543083" cy="338555"/>
            <a:chOff x="5200680" y="2299411"/>
            <a:chExt cx="3543083" cy="338555"/>
          </a:xfrm>
        </p:grpSpPr>
        <p:sp>
          <p:nvSpPr>
            <p:cNvPr id="41" name="Rectangle 40"/>
            <p:cNvSpPr/>
            <p:nvPr/>
          </p:nvSpPr>
          <p:spPr bwMode="auto">
            <a:xfrm>
              <a:off x="5200680" y="2299411"/>
              <a:ext cx="3526539" cy="311189"/>
            </a:xfrm>
            <a:prstGeom prst="rect">
              <a:avLst/>
            </a:prstGeom>
            <a:solidFill>
              <a:srgbClr val="A7E1C8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5263323" y="2299412"/>
              <a:ext cx="34804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Call </a:t>
              </a:r>
              <a:r>
                <a:rPr lang="en-US" sz="1600" dirty="0" err="1">
                  <a:solidFill>
                    <a:srgbClr val="7030A0"/>
                  </a:solidFill>
                </a:rPr>
                <a:t>myBrain‘s</a:t>
              </a:r>
              <a:r>
                <a:rPr lang="en-US" sz="1600" dirty="0">
                  <a:solidFill>
                    <a:srgbClr val="7030A0"/>
                  </a:solidFill>
                </a:rPr>
                <a:t> </a:t>
              </a:r>
              <a:r>
                <a:rPr lang="en-US" sz="600" dirty="0"/>
                <a:t> </a:t>
              </a:r>
              <a:r>
                <a:rPr lang="en-US" sz="1600" dirty="0"/>
                <a:t>default constructor</a:t>
              </a:r>
            </a:p>
          </p:txBody>
        </p:sp>
      </p:grpSp>
      <p:sp>
        <p:nvSpPr>
          <p:cNvPr id="96272" name="Text Box 16"/>
          <p:cNvSpPr txBox="1">
            <a:spLocks noChangeArrowheads="1"/>
          </p:cNvSpPr>
          <p:nvPr/>
        </p:nvSpPr>
        <p:spPr bwMode="auto">
          <a:xfrm>
            <a:off x="5156247" y="1960563"/>
            <a:ext cx="155523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</a:rPr>
              <a:t>: </a:t>
            </a:r>
            <a:r>
              <a:rPr lang="en-US" sz="1800" dirty="0" err="1">
                <a:solidFill>
                  <a:srgbClr val="339933"/>
                </a:solidFill>
              </a:rPr>
              <a:t>myBelly</a:t>
            </a:r>
            <a:r>
              <a:rPr lang="en-US" sz="1800" dirty="0"/>
              <a:t>(</a:t>
            </a:r>
            <a:r>
              <a:rPr lang="en-US" sz="1800" dirty="0">
                <a:solidFill>
                  <a:srgbClr val="FF0000"/>
                </a:solidFill>
              </a:rPr>
              <a:t>10</a:t>
            </a:r>
            <a:r>
              <a:rPr lang="en-US" sz="1800" dirty="0"/>
              <a:t>)</a:t>
            </a:r>
          </a:p>
        </p:txBody>
      </p:sp>
      <p:sp>
        <p:nvSpPr>
          <p:cNvPr id="50" name="AutoShape 24"/>
          <p:cNvSpPr>
            <a:spLocks noChangeArrowheads="1"/>
          </p:cNvSpPr>
          <p:nvPr/>
        </p:nvSpPr>
        <p:spPr bwMode="auto">
          <a:xfrm>
            <a:off x="6496493" y="85241"/>
            <a:ext cx="2597467" cy="1254461"/>
          </a:xfrm>
          <a:prstGeom prst="wedgeRoundRectCallout">
            <a:avLst>
              <a:gd name="adj1" fmla="val -45829"/>
              <a:gd name="adj2" fmla="val 106007"/>
              <a:gd name="adj3" fmla="val 16667"/>
            </a:avLst>
          </a:prstGeom>
          <a:solidFill>
            <a:srgbClr val="CCFF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700" dirty="0"/>
              <a:t>You </a:t>
            </a:r>
            <a:r>
              <a:rPr lang="en-US" sz="1700" dirty="0">
                <a:solidFill>
                  <a:srgbClr val="FF0000"/>
                </a:solidFill>
              </a:rPr>
              <a:t>must</a:t>
            </a:r>
            <a:r>
              <a:rPr lang="en-US" sz="1700" dirty="0"/>
              <a:t> add an </a:t>
            </a:r>
            <a:r>
              <a:rPr lang="en-US" sz="1700" dirty="0">
                <a:solidFill>
                  <a:srgbClr val="FF0000"/>
                </a:solidFill>
              </a:rPr>
              <a:t>initializer</a:t>
            </a:r>
            <a:r>
              <a:rPr lang="en-US" sz="1050" dirty="0">
                <a:solidFill>
                  <a:srgbClr val="FF0000"/>
                </a:solidFill>
              </a:rPr>
              <a:t> </a:t>
            </a:r>
            <a:r>
              <a:rPr lang="en-US" sz="1700" dirty="0">
                <a:solidFill>
                  <a:srgbClr val="FF0000"/>
                </a:solidFill>
              </a:rPr>
              <a:t>list </a:t>
            </a:r>
            <a:r>
              <a:rPr lang="en-US" sz="1700" dirty="0"/>
              <a:t>to </a:t>
            </a:r>
            <a:r>
              <a:rPr lang="en-US" sz="1700" i="1" dirty="0">
                <a:solidFill>
                  <a:srgbClr val="FF0000"/>
                </a:solidFill>
              </a:rPr>
              <a:t>all</a:t>
            </a:r>
            <a:r>
              <a:rPr lang="en-US" sz="1700" dirty="0">
                <a:solidFill>
                  <a:srgbClr val="FF0000"/>
                </a:solidFill>
              </a:rPr>
              <a:t> </a:t>
            </a:r>
            <a:r>
              <a:rPr lang="en-US" sz="1700" dirty="0"/>
              <a:t>of your outer class’s constructor(s).</a:t>
            </a:r>
          </a:p>
        </p:txBody>
      </p:sp>
      <p:sp>
        <p:nvSpPr>
          <p:cNvPr id="51" name="AutoShape 24"/>
          <p:cNvSpPr>
            <a:spLocks noChangeArrowheads="1"/>
          </p:cNvSpPr>
          <p:nvPr/>
        </p:nvSpPr>
        <p:spPr bwMode="auto">
          <a:xfrm>
            <a:off x="834401" y="956056"/>
            <a:ext cx="3337370" cy="1115514"/>
          </a:xfrm>
          <a:prstGeom prst="wedgeRoundRectCallout">
            <a:avLst>
              <a:gd name="adj1" fmla="val 76007"/>
              <a:gd name="adj2" fmla="val 34471"/>
              <a:gd name="adj3" fmla="val 16667"/>
            </a:avLst>
          </a:prstGeom>
          <a:solidFill>
            <a:srgbClr val="CCFF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700" dirty="0"/>
              <a:t>The </a:t>
            </a:r>
            <a:r>
              <a:rPr lang="en-US" sz="1700" dirty="0">
                <a:solidFill>
                  <a:srgbClr val="FF0000"/>
                </a:solidFill>
              </a:rPr>
              <a:t>initializer list </a:t>
            </a:r>
            <a:r>
              <a:rPr lang="en-US" sz="1700" dirty="0"/>
              <a:t>sits between the constructor’s prototype </a:t>
            </a:r>
            <a:r>
              <a:rPr lang="en-US" sz="17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                  .</a:t>
            </a:r>
          </a:p>
        </p:txBody>
      </p:sp>
      <p:sp>
        <p:nvSpPr>
          <p:cNvPr id="3" name="Rectangle 2"/>
          <p:cNvSpPr/>
          <p:nvPr/>
        </p:nvSpPr>
        <p:spPr bwMode="auto">
          <a:xfrm>
            <a:off x="255738" y="4962841"/>
            <a:ext cx="8797188" cy="1749734"/>
          </a:xfrm>
          <a:prstGeom prst="rect">
            <a:avLst/>
          </a:prstGeom>
          <a:solidFill>
            <a:srgbClr val="FFFFFF">
              <a:alpha val="94902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52" name="AutoShape 24"/>
          <p:cNvSpPr>
            <a:spLocks noChangeArrowheads="1"/>
          </p:cNvSpPr>
          <p:nvPr/>
        </p:nvSpPr>
        <p:spPr bwMode="auto">
          <a:xfrm>
            <a:off x="2240027" y="5194796"/>
            <a:ext cx="3283306" cy="1227269"/>
          </a:xfrm>
          <a:prstGeom prst="wedgeRoundRectCallout">
            <a:avLst>
              <a:gd name="adj1" fmla="val 38065"/>
              <a:gd name="adj2" fmla="val -122133"/>
              <a:gd name="adj3" fmla="val 16667"/>
            </a:avLst>
          </a:prstGeom>
          <a:solidFill>
            <a:srgbClr val="CCFF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700" dirty="0"/>
              <a:t>Any time you have a member variable (e.g., </a:t>
            </a:r>
            <a:r>
              <a:rPr lang="en-US" sz="1700" dirty="0" err="1">
                <a:solidFill>
                  <a:srgbClr val="7030A0"/>
                </a:solidFill>
              </a:rPr>
              <a:t>myBelly</a:t>
            </a:r>
            <a:r>
              <a:rPr lang="en-US" sz="1700" dirty="0"/>
              <a:t>) that </a:t>
            </a:r>
            <a:r>
              <a:rPr lang="en-US" sz="1700" dirty="0">
                <a:solidFill>
                  <a:srgbClr val="FF0000"/>
                </a:solidFill>
              </a:rPr>
              <a:t>requires a parameter </a:t>
            </a:r>
            <a:r>
              <a:rPr lang="en-US" sz="1700" dirty="0"/>
              <a:t>for construction…</a:t>
            </a:r>
          </a:p>
        </p:txBody>
      </p:sp>
      <p:sp>
        <p:nvSpPr>
          <p:cNvPr id="2" name="Rectangle 1"/>
          <p:cNvSpPr/>
          <p:nvPr/>
        </p:nvSpPr>
        <p:spPr>
          <a:xfrm>
            <a:off x="2307835" y="1962566"/>
            <a:ext cx="1521570" cy="3539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700" dirty="0"/>
              <a:t>and its body.</a:t>
            </a:r>
          </a:p>
        </p:txBody>
      </p:sp>
      <p:sp>
        <p:nvSpPr>
          <p:cNvPr id="54" name="AutoShape 24"/>
          <p:cNvSpPr>
            <a:spLocks noChangeArrowheads="1"/>
          </p:cNvSpPr>
          <p:nvPr/>
        </p:nvSpPr>
        <p:spPr bwMode="auto">
          <a:xfrm>
            <a:off x="5430417" y="3076591"/>
            <a:ext cx="2753351" cy="1579934"/>
          </a:xfrm>
          <a:prstGeom prst="wedgeRoundRectCallout">
            <a:avLst>
              <a:gd name="adj1" fmla="val -54670"/>
              <a:gd name="adj2" fmla="val -101780"/>
              <a:gd name="adj3" fmla="val 16667"/>
            </a:avLst>
          </a:prstGeom>
          <a:solidFill>
            <a:srgbClr val="CCFF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700" dirty="0"/>
              <a:t>It starts with a </a:t>
            </a:r>
            <a:r>
              <a:rPr lang="en-US" sz="1700" dirty="0">
                <a:solidFill>
                  <a:srgbClr val="FF0000"/>
                </a:solidFill>
              </a:rPr>
              <a:t>colon</a:t>
            </a:r>
            <a:r>
              <a:rPr lang="en-US" sz="1700" dirty="0"/>
              <a:t>, </a:t>
            </a:r>
          </a:p>
        </p:txBody>
      </p:sp>
      <p:sp>
        <p:nvSpPr>
          <p:cNvPr id="4" name="Rectangle 3"/>
          <p:cNvSpPr/>
          <p:nvPr/>
        </p:nvSpPr>
        <p:spPr>
          <a:xfrm>
            <a:off x="5753346" y="3395563"/>
            <a:ext cx="2834839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700" dirty="0"/>
              <a:t>followed by one or more </a:t>
            </a:r>
            <a:r>
              <a:rPr lang="en-US" sz="1700" dirty="0">
                <a:solidFill>
                  <a:srgbClr val="006600"/>
                </a:solidFill>
              </a:rPr>
              <a:t>member variables</a:t>
            </a:r>
            <a:endParaRPr lang="en-US" sz="1700" dirty="0"/>
          </a:p>
        </p:txBody>
      </p:sp>
      <p:sp>
        <p:nvSpPr>
          <p:cNvPr id="5" name="Rectangle 4"/>
          <p:cNvSpPr/>
          <p:nvPr/>
        </p:nvSpPr>
        <p:spPr>
          <a:xfrm>
            <a:off x="6645548" y="3930529"/>
            <a:ext cx="2480516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700" dirty="0"/>
              <a:t>and their </a:t>
            </a:r>
            <a:r>
              <a:rPr lang="en-US" sz="1700" dirty="0">
                <a:solidFill>
                  <a:srgbClr val="FF0000"/>
                </a:solidFill>
              </a:rPr>
              <a:t>parameters</a:t>
            </a:r>
            <a:r>
              <a:rPr lang="en-US" sz="1700" dirty="0"/>
              <a:t> in parentheses.</a:t>
            </a:r>
          </a:p>
        </p:txBody>
      </p:sp>
    </p:spTree>
    <p:extLst>
      <p:ext uri="{BB962C8B-B14F-4D97-AF65-F5344CB8AC3E}">
        <p14:creationId xmlns:p14="http://schemas.microsoft.com/office/powerpoint/2010/main" val="3549140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 -0.01852 0 -0.03681 0 -0.05533 " pathEditMode="relative" ptsTypes="fA">
                                      <p:cBhvr>
                                        <p:cTn id="13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7.40741E-7 L -0.25382 -0.34306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691" y="-1715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2.31374E-7 L 0.00226 0.06293 " pathEditMode="relative" rAng="0" ptsTypes="AA">
                                      <p:cBhvr>
                                        <p:cTn id="46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" y="31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3.42434E-6 L 0.03872 -0.0007 " pathEditMode="relative" rAng="0" ptsTypes="AA">
                                      <p:cBhvr>
                                        <p:cTn id="60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27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872 -0.0007 L 0.1165 -0.00024 " pathEditMode="relative" rAng="0" ptsTypes="AA">
                                      <p:cBhvr>
                                        <p:cTn id="68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89" y="23"/>
                                    </p:animMotion>
                                  </p:childTnLst>
                                </p:cTn>
                              </p:par>
                              <p:par>
                                <p:cTn id="6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-3.7037E-7 L 0.0776 0.00046 " pathEditMode="relative" rAng="0" ptsTypes="AA">
                                      <p:cBhvr>
                                        <p:cTn id="70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72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39" grpId="0"/>
      <p:bldP spid="50" grpId="0" animBg="1"/>
      <p:bldP spid="50" grpId="1" animBg="1"/>
      <p:bldP spid="51" grpId="0" animBg="1"/>
      <p:bldP spid="51" grpId="1" animBg="1"/>
      <p:bldP spid="3" grpId="0" animBg="1"/>
      <p:bldP spid="52" grpId="0" animBg="1"/>
      <p:bldP spid="52" grpId="1" animBg="1"/>
      <p:bldP spid="52" grpId="2" animBg="1"/>
      <p:bldP spid="2" grpId="0"/>
      <p:bldP spid="54" grpId="0" animBg="1"/>
      <p:bldP spid="54" grpId="1" animBg="1"/>
      <p:bldP spid="54" grpId="2" animBg="1"/>
      <p:bldP spid="4" grpId="0"/>
      <p:bldP spid="4" grpId="1"/>
      <p:bldP spid="5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/>
          <p:cNvGrpSpPr/>
          <p:nvPr/>
        </p:nvGrpSpPr>
        <p:grpSpPr>
          <a:xfrm>
            <a:off x="4634753" y="899531"/>
            <a:ext cx="4191000" cy="4063310"/>
            <a:chOff x="4634753" y="899531"/>
            <a:chExt cx="4191000" cy="4063310"/>
          </a:xfrm>
        </p:grpSpPr>
        <p:grpSp>
          <p:nvGrpSpPr>
            <p:cNvPr id="31" name="Group 17"/>
            <p:cNvGrpSpPr>
              <a:grpSpLocks/>
            </p:cNvGrpSpPr>
            <p:nvPr/>
          </p:nvGrpSpPr>
          <p:grpSpPr bwMode="auto">
            <a:xfrm>
              <a:off x="4634753" y="899531"/>
              <a:ext cx="4191000" cy="4063310"/>
              <a:chOff x="2928" y="712"/>
              <a:chExt cx="2640" cy="2896"/>
            </a:xfrm>
          </p:grpSpPr>
          <p:sp>
            <p:nvSpPr>
              <p:cNvPr id="33" name="Rectangle 7"/>
              <p:cNvSpPr>
                <a:spLocks noChangeArrowheads="1"/>
              </p:cNvSpPr>
              <p:nvPr/>
            </p:nvSpPr>
            <p:spPr bwMode="auto">
              <a:xfrm>
                <a:off x="2928" y="719"/>
                <a:ext cx="2640" cy="2825"/>
              </a:xfrm>
              <a:prstGeom prst="rect">
                <a:avLst/>
              </a:prstGeom>
              <a:solidFill>
                <a:srgbClr val="FFFF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" name="Text Box 8"/>
              <p:cNvSpPr txBox="1">
                <a:spLocks noChangeArrowheads="1"/>
              </p:cNvSpPr>
              <p:nvPr/>
            </p:nvSpPr>
            <p:spPr bwMode="auto">
              <a:xfrm>
                <a:off x="3011" y="712"/>
                <a:ext cx="1370" cy="28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1800" dirty="0"/>
                  <a:t>class </a:t>
                </a:r>
                <a:r>
                  <a:rPr lang="en-US" sz="1800" dirty="0" err="1">
                    <a:solidFill>
                      <a:srgbClr val="6600CC"/>
                    </a:solidFill>
                  </a:rPr>
                  <a:t>HungryNerd</a:t>
                </a:r>
                <a:r>
                  <a:rPr lang="en-US" sz="1800" dirty="0">
                    <a:solidFill>
                      <a:srgbClr val="6600CC"/>
                    </a:solidFill>
                  </a:rPr>
                  <a:t> </a:t>
                </a:r>
                <a:endParaRPr lang="en-US" sz="1800" dirty="0"/>
              </a:p>
              <a:p>
                <a:r>
                  <a:rPr lang="en-US" sz="1800" dirty="0"/>
                  <a:t>{</a:t>
                </a:r>
              </a:p>
              <a:p>
                <a:r>
                  <a:rPr lang="en-US" sz="1800" dirty="0">
                    <a:solidFill>
                      <a:srgbClr val="6600CC"/>
                    </a:solidFill>
                  </a:rPr>
                  <a:t>public:</a:t>
                </a:r>
              </a:p>
              <a:p>
                <a:r>
                  <a:rPr lang="en-US" sz="1800" dirty="0">
                    <a:solidFill>
                      <a:schemeClr val="accent2"/>
                    </a:solidFill>
                  </a:rPr>
                  <a:t>   </a:t>
                </a:r>
                <a:r>
                  <a:rPr lang="en-US" sz="1800" dirty="0" err="1">
                    <a:solidFill>
                      <a:schemeClr val="accent2"/>
                    </a:solidFill>
                  </a:rPr>
                  <a:t>HungryNerd</a:t>
                </a:r>
                <a:r>
                  <a:rPr lang="en-US" sz="1800" dirty="0">
                    <a:solidFill>
                      <a:schemeClr val="accent2"/>
                    </a:solidFill>
                  </a:rPr>
                  <a:t>()  </a:t>
                </a:r>
              </a:p>
              <a:p>
                <a:r>
                  <a:rPr lang="en-US" sz="1800" dirty="0"/>
                  <a:t> </a:t>
                </a:r>
              </a:p>
              <a:p>
                <a:r>
                  <a:rPr lang="en-US" sz="1800" dirty="0">
                    <a:solidFill>
                      <a:srgbClr val="FF0000"/>
                    </a:solidFill>
                  </a:rPr>
                  <a:t> </a:t>
                </a:r>
                <a:br>
                  <a:rPr lang="en-US" sz="1800" dirty="0">
                    <a:solidFill>
                      <a:srgbClr val="FF0000"/>
                    </a:solidFill>
                  </a:rPr>
                </a:br>
                <a:r>
                  <a:rPr lang="en-US" sz="1800" dirty="0">
                    <a:solidFill>
                      <a:srgbClr val="FF0000"/>
                    </a:solidFill>
                  </a:rPr>
                  <a:t> </a:t>
                </a:r>
                <a:br>
                  <a:rPr lang="en-US" sz="1800" dirty="0">
                    <a:solidFill>
                      <a:srgbClr val="FF0000"/>
                    </a:solidFill>
                  </a:rPr>
                </a:br>
                <a:r>
                  <a:rPr lang="en-US" sz="1800" dirty="0"/>
                  <a:t> </a:t>
                </a:r>
              </a:p>
              <a:p>
                <a:r>
                  <a:rPr lang="en-US" sz="1000" dirty="0"/>
                  <a:t> </a:t>
                </a:r>
                <a:endParaRPr lang="en-US" sz="1050" dirty="0"/>
              </a:p>
              <a:p>
                <a:r>
                  <a:rPr lang="en-US" sz="1100" dirty="0"/>
                  <a:t>     </a:t>
                </a:r>
                <a:r>
                  <a:rPr lang="en-US" sz="3200" dirty="0"/>
                  <a:t> </a:t>
                </a:r>
                <a:endParaRPr lang="en-US" sz="1100" dirty="0"/>
              </a:p>
              <a:p>
                <a:r>
                  <a:rPr lang="en-US" sz="1800" dirty="0">
                    <a:solidFill>
                      <a:srgbClr val="6600CC"/>
                    </a:solidFill>
                  </a:rPr>
                  <a:t>private:</a:t>
                </a:r>
              </a:p>
              <a:p>
                <a:r>
                  <a:rPr lang="en-US" sz="1800" dirty="0">
                    <a:solidFill>
                      <a:srgbClr val="FF0000"/>
                    </a:solidFill>
                  </a:rPr>
                  <a:t>    </a:t>
                </a:r>
              </a:p>
              <a:p>
                <a:r>
                  <a:rPr lang="en-US" sz="1800" dirty="0"/>
                  <a:t>   Brain </a:t>
                </a:r>
                <a:r>
                  <a:rPr lang="en-US" sz="1800" dirty="0" err="1"/>
                  <a:t>myBrain</a:t>
                </a:r>
                <a:r>
                  <a:rPr lang="en-US" sz="1800" dirty="0"/>
                  <a:t>;</a:t>
                </a:r>
              </a:p>
              <a:p>
                <a:r>
                  <a:rPr lang="en-US" sz="1800" dirty="0"/>
                  <a:t>};</a:t>
                </a:r>
              </a:p>
            </p:txBody>
          </p:sp>
        </p:grpSp>
        <p:sp>
          <p:nvSpPr>
            <p:cNvPr id="32" name="Rectangle 31"/>
            <p:cNvSpPr/>
            <p:nvPr/>
          </p:nvSpPr>
          <p:spPr>
            <a:xfrm>
              <a:off x="4950405" y="4011116"/>
              <a:ext cx="208101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800" dirty="0">
                  <a:solidFill>
                    <a:srgbClr val="FF0000"/>
                  </a:solidFill>
                </a:rPr>
                <a:t>Stomach </a:t>
              </a:r>
              <a:r>
                <a:rPr lang="en-US" sz="1800" dirty="0" err="1">
                  <a:solidFill>
                    <a:srgbClr val="FF0000"/>
                  </a:solidFill>
                </a:rPr>
                <a:t>myBelly</a:t>
              </a:r>
              <a:r>
                <a:rPr lang="en-US" sz="1800" dirty="0">
                  <a:solidFill>
                    <a:srgbClr val="FF0000"/>
                  </a:solidFill>
                </a:rPr>
                <a:t>;</a:t>
              </a:r>
            </a:p>
          </p:txBody>
        </p:sp>
      </p:grpSp>
      <p:sp>
        <p:nvSpPr>
          <p:cNvPr id="96279" name="Rectangle 23"/>
          <p:cNvSpPr>
            <a:spLocks noChangeArrowheads="1"/>
          </p:cNvSpPr>
          <p:nvPr/>
        </p:nvSpPr>
        <p:spPr bwMode="auto">
          <a:xfrm>
            <a:off x="-152400" y="-762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4400" dirty="0">
                <a:solidFill>
                  <a:schemeClr val="tx2"/>
                </a:solidFill>
              </a:rPr>
              <a:t>Advanced Class Composition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187324" y="899531"/>
            <a:ext cx="4277097" cy="3411212"/>
            <a:chOff x="187324" y="899531"/>
            <a:chExt cx="4749433" cy="3411212"/>
          </a:xfrm>
        </p:grpSpPr>
        <p:sp>
          <p:nvSpPr>
            <p:cNvPr id="26" name="Rectangle 20"/>
            <p:cNvSpPr>
              <a:spLocks noChangeArrowheads="1"/>
            </p:cNvSpPr>
            <p:nvPr/>
          </p:nvSpPr>
          <p:spPr bwMode="auto">
            <a:xfrm>
              <a:off x="187324" y="899531"/>
              <a:ext cx="4537075" cy="341121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7" name="Text Box 4"/>
            <p:cNvSpPr txBox="1">
              <a:spLocks noChangeArrowheads="1"/>
            </p:cNvSpPr>
            <p:nvPr/>
          </p:nvSpPr>
          <p:spPr bwMode="auto">
            <a:xfrm>
              <a:off x="228599" y="899532"/>
              <a:ext cx="1718740" cy="10772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 dirty="0">
                  <a:solidFill>
                    <a:schemeClr val="accent2"/>
                  </a:solidFill>
                </a:rPr>
                <a:t>class Stomach</a:t>
              </a:r>
            </a:p>
            <a:p>
              <a:r>
                <a:rPr lang="en-US" sz="1600" dirty="0">
                  <a:solidFill>
                    <a:schemeClr val="accent2"/>
                  </a:solidFill>
                </a:rPr>
                <a:t>{</a:t>
              </a:r>
            </a:p>
            <a:p>
              <a:r>
                <a:rPr lang="en-US" sz="1200" b="1" dirty="0">
                  <a:solidFill>
                    <a:srgbClr val="CC0099"/>
                  </a:solidFill>
                </a:rPr>
                <a:t>public:</a:t>
              </a:r>
            </a:p>
            <a:p>
              <a:r>
                <a:rPr lang="en-US" sz="1800" b="1" dirty="0">
                  <a:solidFill>
                    <a:srgbClr val="0000CC"/>
                  </a:solidFill>
                </a:rPr>
                <a:t> </a:t>
              </a:r>
              <a:endParaRPr lang="en-US" sz="1800" dirty="0">
                <a:solidFill>
                  <a:srgbClr val="0000CC"/>
                </a:solidFill>
              </a:endParaRPr>
            </a:p>
          </p:txBody>
        </p:sp>
        <p:sp>
          <p:nvSpPr>
            <p:cNvPr id="28" name="Text Box 4"/>
            <p:cNvSpPr txBox="1">
              <a:spLocks noChangeArrowheads="1"/>
            </p:cNvSpPr>
            <p:nvPr/>
          </p:nvSpPr>
          <p:spPr bwMode="auto">
            <a:xfrm>
              <a:off x="241727" y="2683993"/>
              <a:ext cx="4331166" cy="15850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 dirty="0">
                  <a:solidFill>
                    <a:srgbClr val="0000CC"/>
                  </a:solidFill>
                </a:rPr>
                <a:t>   ~Stomach() { </a:t>
              </a:r>
              <a:r>
                <a:rPr lang="en-US" sz="1800" dirty="0" err="1">
                  <a:solidFill>
                    <a:srgbClr val="FF0000"/>
                  </a:solidFill>
                </a:rPr>
                <a:t>cout</a:t>
              </a:r>
              <a:r>
                <a:rPr lang="en-US" sz="1800" dirty="0">
                  <a:solidFill>
                    <a:srgbClr val="FF0000"/>
                  </a:solidFill>
                </a:rPr>
                <a:t> &lt;&lt; “Fart!\n”; </a:t>
              </a:r>
              <a:r>
                <a:rPr lang="en-US" sz="1800" dirty="0">
                  <a:solidFill>
                    <a:srgbClr val="0000CC"/>
                  </a:solidFill>
                </a:rPr>
                <a:t> }</a:t>
              </a:r>
              <a:endParaRPr lang="en-US" sz="1800" b="1" dirty="0">
                <a:solidFill>
                  <a:srgbClr val="0000CC"/>
                </a:solidFill>
              </a:endParaRPr>
            </a:p>
            <a:p>
              <a:r>
                <a:rPr lang="en-US" sz="1900" dirty="0">
                  <a:solidFill>
                    <a:srgbClr val="000099"/>
                  </a:solidFill>
                </a:rPr>
                <a:t>   void eat()  { </a:t>
              </a:r>
              <a:r>
                <a:rPr lang="en-US" sz="1900" dirty="0" err="1">
                  <a:solidFill>
                    <a:srgbClr val="FF3300"/>
                  </a:solidFill>
                </a:rPr>
                <a:t>myGas</a:t>
              </a:r>
              <a:r>
                <a:rPr lang="en-US" sz="1900" dirty="0">
                  <a:solidFill>
                    <a:srgbClr val="FF3300"/>
                  </a:solidFill>
                </a:rPr>
                <a:t> ++;</a:t>
              </a:r>
              <a:r>
                <a:rPr lang="en-US" sz="1900" dirty="0">
                  <a:solidFill>
                    <a:schemeClr val="accent2"/>
                  </a:solidFill>
                </a:rPr>
                <a:t> </a:t>
              </a:r>
              <a:r>
                <a:rPr lang="en-US" sz="1900" dirty="0">
                  <a:solidFill>
                    <a:srgbClr val="000099"/>
                  </a:solidFill>
                </a:rPr>
                <a:t>}</a:t>
              </a:r>
            </a:p>
            <a:p>
              <a:r>
                <a:rPr lang="en-US" sz="1200" b="1" dirty="0">
                  <a:solidFill>
                    <a:srgbClr val="CC0099"/>
                  </a:solidFill>
                </a:rPr>
                <a:t>private:</a:t>
              </a:r>
            </a:p>
            <a:p>
              <a:r>
                <a:rPr lang="en-US" sz="1800" dirty="0">
                  <a:solidFill>
                    <a:srgbClr val="000099"/>
                  </a:solidFill>
                </a:rPr>
                <a:t>  </a:t>
              </a:r>
              <a:r>
                <a:rPr lang="en-US" sz="1800" dirty="0" err="1">
                  <a:solidFill>
                    <a:srgbClr val="000099"/>
                  </a:solidFill>
                </a:rPr>
                <a:t>int</a:t>
              </a:r>
              <a:r>
                <a:rPr lang="en-US" sz="1800" dirty="0">
                  <a:solidFill>
                    <a:srgbClr val="000099"/>
                  </a:solidFill>
                </a:rPr>
                <a:t> </a:t>
              </a:r>
              <a:r>
                <a:rPr lang="en-US" sz="1800" dirty="0" err="1">
                  <a:solidFill>
                    <a:srgbClr val="000099"/>
                  </a:solidFill>
                </a:rPr>
                <a:t>myGas</a:t>
              </a:r>
              <a:r>
                <a:rPr lang="en-US" sz="1800" dirty="0">
                  <a:solidFill>
                    <a:srgbClr val="000099"/>
                  </a:solidFill>
                </a:rPr>
                <a:t>;</a:t>
              </a:r>
            </a:p>
            <a:p>
              <a:r>
                <a:rPr lang="en-US" sz="1600" dirty="0">
                  <a:solidFill>
                    <a:schemeClr val="accent2"/>
                  </a:solidFill>
                </a:rPr>
                <a:t>};</a:t>
              </a:r>
            </a:p>
            <a:p>
              <a:endParaRPr lang="en-US" sz="1400" dirty="0">
                <a:solidFill>
                  <a:schemeClr val="accent2"/>
                </a:solidFill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364757" y="1589305"/>
              <a:ext cx="4572000" cy="1138773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dirty="0"/>
                <a:t> </a:t>
              </a:r>
              <a:r>
                <a:rPr lang="en-US" dirty="0">
                  <a:solidFill>
                    <a:schemeClr val="accent2"/>
                  </a:solidFill>
                </a:rPr>
                <a:t>Stomach(</a:t>
              </a:r>
              <a:r>
                <a:rPr lang="en-US" dirty="0" err="1">
                  <a:solidFill>
                    <a:srgbClr val="FF3300"/>
                  </a:solidFill>
                </a:rPr>
                <a:t>int</a:t>
              </a:r>
              <a:r>
                <a:rPr lang="en-US" dirty="0">
                  <a:solidFill>
                    <a:schemeClr val="accent2"/>
                  </a:solidFill>
                </a:rPr>
                <a:t> </a:t>
              </a:r>
              <a:r>
                <a:rPr lang="en-US" dirty="0" err="1">
                  <a:solidFill>
                    <a:srgbClr val="FF0000"/>
                  </a:solidFill>
                </a:rPr>
                <a:t>startGas</a:t>
              </a:r>
              <a:r>
                <a:rPr lang="en-US" dirty="0">
                  <a:solidFill>
                    <a:schemeClr val="accent2"/>
                  </a:solidFill>
                </a:rPr>
                <a:t>) </a:t>
              </a:r>
            </a:p>
            <a:p>
              <a:r>
                <a:rPr lang="en-US" sz="1400" dirty="0"/>
                <a:t>  {</a:t>
              </a:r>
            </a:p>
            <a:p>
              <a:r>
                <a:rPr lang="en-US" dirty="0"/>
                <a:t>     </a:t>
              </a:r>
              <a:r>
                <a:rPr lang="en-US" dirty="0" err="1"/>
                <a:t>myGas</a:t>
              </a:r>
              <a:r>
                <a:rPr lang="en-US" dirty="0"/>
                <a:t> = </a:t>
              </a:r>
              <a:r>
                <a:rPr lang="en-US" dirty="0" err="1"/>
                <a:t>startGas</a:t>
              </a:r>
              <a:r>
                <a:rPr lang="en-US" dirty="0"/>
                <a:t>;</a:t>
              </a:r>
            </a:p>
            <a:p>
              <a:r>
                <a:rPr lang="en-US" sz="1400" dirty="0"/>
                <a:t>  }</a:t>
              </a:r>
            </a:p>
          </p:txBody>
        </p:sp>
      </p:grpSp>
      <p:sp>
        <p:nvSpPr>
          <p:cNvPr id="39" name="Rectangle 38"/>
          <p:cNvSpPr/>
          <p:nvPr/>
        </p:nvSpPr>
        <p:spPr>
          <a:xfrm>
            <a:off x="4903169" y="2574427"/>
            <a:ext cx="4572000" cy="116955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b="1" dirty="0"/>
              <a:t> { </a:t>
            </a:r>
          </a:p>
          <a:p>
            <a:r>
              <a:rPr lang="en-US" sz="1800" dirty="0"/>
              <a:t>     </a:t>
            </a:r>
            <a:r>
              <a:rPr lang="en-US" sz="1800" dirty="0" err="1"/>
              <a:t>myBelly.eat</a:t>
            </a:r>
            <a:r>
              <a:rPr lang="en-US" sz="1800" dirty="0"/>
              <a:t>();</a:t>
            </a:r>
            <a:br>
              <a:rPr lang="en-US" sz="1800" dirty="0"/>
            </a:br>
            <a:r>
              <a:rPr lang="en-US" sz="1800" dirty="0"/>
              <a:t>     </a:t>
            </a:r>
            <a:r>
              <a:rPr lang="en-US" sz="1800" dirty="0" err="1"/>
              <a:t>myBrain.think</a:t>
            </a:r>
            <a:r>
              <a:rPr lang="en-US" sz="1800" dirty="0"/>
              <a:t>();</a:t>
            </a:r>
            <a:br>
              <a:rPr lang="en-US" sz="1800" dirty="0"/>
            </a:br>
            <a:r>
              <a:rPr lang="en-US" sz="1200" b="1" dirty="0">
                <a:solidFill>
                  <a:srgbClr val="FF0000"/>
                </a:solidFill>
              </a:rPr>
              <a:t> </a:t>
            </a:r>
            <a:r>
              <a:rPr lang="en-US" sz="1200" b="1" dirty="0"/>
              <a:t>}</a:t>
            </a:r>
          </a:p>
          <a:p>
            <a:r>
              <a:rPr lang="en-US" sz="1000" dirty="0"/>
              <a:t> </a:t>
            </a:r>
            <a:endParaRPr lang="en-US" sz="1800" dirty="0"/>
          </a:p>
        </p:txBody>
      </p:sp>
      <p:grpSp>
        <p:nvGrpSpPr>
          <p:cNvPr id="40" name="Group 39"/>
          <p:cNvGrpSpPr/>
          <p:nvPr/>
        </p:nvGrpSpPr>
        <p:grpSpPr>
          <a:xfrm>
            <a:off x="5200680" y="2301140"/>
            <a:ext cx="3543083" cy="338555"/>
            <a:chOff x="5200680" y="2299411"/>
            <a:chExt cx="3543083" cy="338555"/>
          </a:xfrm>
        </p:grpSpPr>
        <p:sp>
          <p:nvSpPr>
            <p:cNvPr id="41" name="Rectangle 40"/>
            <p:cNvSpPr/>
            <p:nvPr/>
          </p:nvSpPr>
          <p:spPr bwMode="auto">
            <a:xfrm>
              <a:off x="5200680" y="2299411"/>
              <a:ext cx="3526539" cy="311189"/>
            </a:xfrm>
            <a:prstGeom prst="rect">
              <a:avLst/>
            </a:prstGeom>
            <a:solidFill>
              <a:srgbClr val="A7E1C8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5263323" y="2299412"/>
              <a:ext cx="34804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Call </a:t>
              </a:r>
              <a:r>
                <a:rPr lang="en-US" sz="1600" dirty="0" err="1">
                  <a:solidFill>
                    <a:srgbClr val="7030A0"/>
                  </a:solidFill>
                </a:rPr>
                <a:t>myBrain‘s</a:t>
              </a:r>
              <a:r>
                <a:rPr lang="en-US" sz="1600" dirty="0">
                  <a:solidFill>
                    <a:srgbClr val="7030A0"/>
                  </a:solidFill>
                </a:rPr>
                <a:t> </a:t>
              </a:r>
              <a:r>
                <a:rPr lang="en-US" sz="600" dirty="0"/>
                <a:t> </a:t>
              </a:r>
              <a:r>
                <a:rPr lang="en-US" sz="1600" dirty="0"/>
                <a:t>default constructor</a:t>
              </a:r>
            </a:p>
          </p:txBody>
        </p:sp>
      </p:grpSp>
      <p:sp>
        <p:nvSpPr>
          <p:cNvPr id="96272" name="Text Box 16"/>
          <p:cNvSpPr txBox="1">
            <a:spLocks noChangeArrowheads="1"/>
          </p:cNvSpPr>
          <p:nvPr/>
        </p:nvSpPr>
        <p:spPr bwMode="auto">
          <a:xfrm>
            <a:off x="5156247" y="1960563"/>
            <a:ext cx="155523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</a:rPr>
              <a:t>: </a:t>
            </a:r>
            <a:r>
              <a:rPr lang="en-US" sz="1800" dirty="0" err="1">
                <a:solidFill>
                  <a:srgbClr val="339933"/>
                </a:solidFill>
              </a:rPr>
              <a:t>myBelly</a:t>
            </a:r>
            <a:r>
              <a:rPr lang="en-US" sz="1800" dirty="0"/>
              <a:t>(</a:t>
            </a:r>
            <a:r>
              <a:rPr lang="en-US" sz="1800" dirty="0">
                <a:solidFill>
                  <a:srgbClr val="FF0000"/>
                </a:solidFill>
              </a:rPr>
              <a:t>10</a:t>
            </a:r>
            <a:r>
              <a:rPr lang="en-US" sz="1800" dirty="0"/>
              <a:t>)</a:t>
            </a:r>
          </a:p>
        </p:txBody>
      </p:sp>
      <p:sp>
        <p:nvSpPr>
          <p:cNvPr id="21" name="Rectangle 20"/>
          <p:cNvSpPr/>
          <p:nvPr/>
        </p:nvSpPr>
        <p:spPr>
          <a:xfrm>
            <a:off x="236318" y="4380448"/>
            <a:ext cx="207862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OK – let’s see our new </a:t>
            </a:r>
            <a:r>
              <a:rPr lang="en-US" sz="2400" dirty="0" err="1">
                <a:solidFill>
                  <a:srgbClr val="7030A0"/>
                </a:solidFill>
              </a:rPr>
              <a:t>HungryNerd</a:t>
            </a:r>
            <a:r>
              <a:rPr lang="en-US" sz="2400" dirty="0">
                <a:solidFill>
                  <a:srgbClr val="7030A0"/>
                </a:solidFill>
              </a:rPr>
              <a:t> </a:t>
            </a:r>
            <a:r>
              <a:rPr lang="en-US" sz="2400" dirty="0"/>
              <a:t>and </a:t>
            </a:r>
            <a:r>
              <a:rPr lang="en-US" sz="2400" dirty="0">
                <a:solidFill>
                  <a:srgbClr val="7030A0"/>
                </a:solidFill>
              </a:rPr>
              <a:t>Stomach </a:t>
            </a:r>
            <a:r>
              <a:rPr lang="en-US" sz="2400" dirty="0"/>
              <a:t>classes in action!</a:t>
            </a:r>
          </a:p>
        </p:txBody>
      </p:sp>
      <p:grpSp>
        <p:nvGrpSpPr>
          <p:cNvPr id="24" name="Group 12"/>
          <p:cNvGrpSpPr>
            <a:grpSpLocks/>
          </p:cNvGrpSpPr>
          <p:nvPr/>
        </p:nvGrpSpPr>
        <p:grpSpPr bwMode="auto">
          <a:xfrm>
            <a:off x="5787897" y="4996298"/>
            <a:ext cx="3334306" cy="2000727"/>
            <a:chOff x="3152" y="942"/>
            <a:chExt cx="2448" cy="1584"/>
          </a:xfrm>
        </p:grpSpPr>
        <p:sp>
          <p:nvSpPr>
            <p:cNvPr id="25" name="Rectangle 13"/>
            <p:cNvSpPr>
              <a:spLocks noChangeArrowheads="1"/>
            </p:cNvSpPr>
            <p:nvPr/>
          </p:nvSpPr>
          <p:spPr bwMode="auto">
            <a:xfrm>
              <a:off x="3168" y="960"/>
              <a:ext cx="2352" cy="1369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" name="Rectangle 14"/>
            <p:cNvSpPr>
              <a:spLocks noChangeArrowheads="1"/>
            </p:cNvSpPr>
            <p:nvPr/>
          </p:nvSpPr>
          <p:spPr bwMode="auto">
            <a:xfrm>
              <a:off x="3152" y="942"/>
              <a:ext cx="2448" cy="15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/>
              <a:r>
                <a:rPr lang="en-US" sz="1800" dirty="0" err="1">
                  <a:cs typeface="Courier New" pitchFamily="49" charset="0"/>
                </a:rPr>
                <a:t>int</a:t>
              </a:r>
              <a:r>
                <a:rPr lang="en-US" sz="1800" dirty="0">
                  <a:cs typeface="Courier New" pitchFamily="49" charset="0"/>
                </a:rPr>
                <a:t> main(void)</a:t>
              </a:r>
              <a:endParaRPr lang="en-US" sz="1800" dirty="0"/>
            </a:p>
            <a:p>
              <a:pPr eaLnBrk="0" hangingPunct="0"/>
              <a:r>
                <a:rPr lang="en-US" sz="1800" dirty="0">
                  <a:cs typeface="Courier New" pitchFamily="49" charset="0"/>
                </a:rPr>
                <a:t>{</a:t>
              </a:r>
            </a:p>
            <a:p>
              <a:pPr eaLnBrk="0" hangingPunct="0"/>
              <a:r>
                <a:rPr lang="en-US" sz="1800" dirty="0">
                  <a:cs typeface="Courier New" pitchFamily="49" charset="0"/>
                </a:rPr>
                <a:t>    </a:t>
              </a:r>
              <a:r>
                <a:rPr lang="en-US" sz="1800" dirty="0" err="1">
                  <a:cs typeface="Courier New" pitchFamily="49" charset="0"/>
                </a:rPr>
                <a:t>HungryNerd</a:t>
              </a:r>
              <a:r>
                <a:rPr lang="en-US" sz="1800" dirty="0">
                  <a:cs typeface="Courier New" pitchFamily="49" charset="0"/>
                </a:rPr>
                <a:t>   </a:t>
              </a:r>
              <a:r>
                <a:rPr lang="en-US" sz="1800" dirty="0" err="1">
                  <a:cs typeface="Courier New" pitchFamily="49" charset="0"/>
                </a:rPr>
                <a:t>carey</a:t>
              </a:r>
              <a:r>
                <a:rPr lang="en-US" sz="1800" dirty="0">
                  <a:cs typeface="Courier New" pitchFamily="49" charset="0"/>
                </a:rPr>
                <a:t>;</a:t>
              </a:r>
            </a:p>
            <a:p>
              <a:pPr eaLnBrk="0" hangingPunct="0"/>
              <a:endParaRPr lang="en-US" sz="1600" dirty="0">
                <a:cs typeface="Courier New" pitchFamily="49" charset="0"/>
              </a:endParaRPr>
            </a:p>
            <a:p>
              <a:pPr eaLnBrk="0" hangingPunct="0"/>
              <a:r>
                <a:rPr lang="en-US" sz="1800" dirty="0"/>
                <a:t>    ...</a:t>
              </a:r>
            </a:p>
            <a:p>
              <a:pPr eaLnBrk="0" hangingPunct="0"/>
              <a:r>
                <a:rPr lang="en-US" sz="1800" dirty="0">
                  <a:cs typeface="Courier New" pitchFamily="49" charset="0"/>
                </a:rPr>
                <a:t>}</a:t>
              </a:r>
              <a:endParaRPr lang="en-US" sz="1800" dirty="0"/>
            </a:p>
            <a:p>
              <a:pPr eaLnBrk="0" hangingPunct="0"/>
              <a:r>
                <a:rPr lang="en-US" sz="1800" dirty="0">
                  <a:cs typeface="Courier New" pitchFamily="49" charset="0"/>
                </a:rPr>
                <a:t> </a:t>
              </a:r>
              <a:endParaRPr lang="en-US" sz="1800" dirty="0"/>
            </a:p>
          </p:txBody>
        </p:sp>
      </p:grpSp>
      <p:sp>
        <p:nvSpPr>
          <p:cNvPr id="36" name="Line 57"/>
          <p:cNvSpPr>
            <a:spLocks noChangeShapeType="1"/>
          </p:cNvSpPr>
          <p:nvPr/>
        </p:nvSpPr>
        <p:spPr bwMode="auto">
          <a:xfrm>
            <a:off x="5828744" y="5733144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38" name="Line 57"/>
          <p:cNvSpPr>
            <a:spLocks noChangeShapeType="1"/>
          </p:cNvSpPr>
          <p:nvPr/>
        </p:nvSpPr>
        <p:spPr bwMode="auto">
          <a:xfrm>
            <a:off x="4738156" y="1896718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grpSp>
        <p:nvGrpSpPr>
          <p:cNvPr id="44" name="Group 42"/>
          <p:cNvGrpSpPr>
            <a:grpSpLocks/>
          </p:cNvGrpSpPr>
          <p:nvPr/>
        </p:nvGrpSpPr>
        <p:grpSpPr bwMode="auto">
          <a:xfrm>
            <a:off x="2952721" y="5172316"/>
            <a:ext cx="2684463" cy="1575436"/>
            <a:chOff x="4110" y="264"/>
            <a:chExt cx="1691" cy="1295"/>
          </a:xfrm>
        </p:grpSpPr>
        <p:sp>
          <p:nvSpPr>
            <p:cNvPr id="45" name="Rectangle 43"/>
            <p:cNvSpPr>
              <a:spLocks noChangeArrowheads="1"/>
            </p:cNvSpPr>
            <p:nvPr/>
          </p:nvSpPr>
          <p:spPr bwMode="auto">
            <a:xfrm>
              <a:off x="4636" y="384"/>
              <a:ext cx="1165" cy="117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sz="2400" b="1"/>
                <a:t> </a:t>
              </a:r>
            </a:p>
            <a:p>
              <a:pPr algn="ctr"/>
              <a:endParaRPr lang="en-US" sz="2400" b="1"/>
            </a:p>
            <a:p>
              <a:pPr algn="ctr"/>
              <a:endParaRPr lang="en-US" sz="2400" b="1"/>
            </a:p>
            <a:p>
              <a:pPr algn="ctr"/>
              <a:endParaRPr lang="en-US" sz="2400" b="1"/>
            </a:p>
            <a:p>
              <a:pPr algn="ctr"/>
              <a:endParaRPr lang="en-US" sz="2400" b="1"/>
            </a:p>
          </p:txBody>
        </p:sp>
        <p:sp>
          <p:nvSpPr>
            <p:cNvPr id="48" name="Text Box 47"/>
            <p:cNvSpPr txBox="1">
              <a:spLocks noChangeArrowheads="1"/>
            </p:cNvSpPr>
            <p:nvPr/>
          </p:nvSpPr>
          <p:spPr bwMode="auto">
            <a:xfrm>
              <a:off x="4110" y="264"/>
              <a:ext cx="678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dirty="0" err="1"/>
                <a:t>carey</a:t>
              </a:r>
              <a:r>
                <a:rPr lang="en-US" dirty="0"/>
                <a:t>   </a:t>
              </a:r>
            </a:p>
          </p:txBody>
        </p:sp>
      </p:grpSp>
      <p:sp>
        <p:nvSpPr>
          <p:cNvPr id="52" name="Line 57"/>
          <p:cNvSpPr>
            <a:spLocks noChangeShapeType="1"/>
          </p:cNvSpPr>
          <p:nvPr/>
        </p:nvSpPr>
        <p:spPr bwMode="auto">
          <a:xfrm>
            <a:off x="5056249" y="2158691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53" name="AutoShape 24"/>
          <p:cNvSpPr>
            <a:spLocks noChangeArrowheads="1"/>
          </p:cNvSpPr>
          <p:nvPr/>
        </p:nvSpPr>
        <p:spPr bwMode="auto">
          <a:xfrm>
            <a:off x="6245719" y="149786"/>
            <a:ext cx="2748562" cy="1116816"/>
          </a:xfrm>
          <a:prstGeom prst="wedgeRoundRectCallout">
            <a:avLst>
              <a:gd name="adj1" fmla="val -41181"/>
              <a:gd name="adj2" fmla="val 120549"/>
              <a:gd name="adj3" fmla="val 16667"/>
            </a:avLst>
          </a:prstGeom>
          <a:solidFill>
            <a:srgbClr val="CCFF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700" dirty="0"/>
              <a:t>This line calls </a:t>
            </a:r>
            <a:r>
              <a:rPr lang="en-US" sz="1700" dirty="0" err="1">
                <a:solidFill>
                  <a:srgbClr val="7030A0"/>
                </a:solidFill>
              </a:rPr>
              <a:t>myBelly’s</a:t>
            </a:r>
            <a:r>
              <a:rPr lang="en-US" sz="1700" dirty="0">
                <a:solidFill>
                  <a:srgbClr val="7030A0"/>
                </a:solidFill>
              </a:rPr>
              <a:t> </a:t>
            </a:r>
            <a:r>
              <a:rPr lang="en-US" sz="1700" dirty="0"/>
              <a:t>constructor with a parameter value of </a:t>
            </a:r>
            <a:r>
              <a:rPr lang="en-US" sz="1700" dirty="0">
                <a:solidFill>
                  <a:srgbClr val="FF0000"/>
                </a:solidFill>
              </a:rPr>
              <a:t>10</a:t>
            </a:r>
            <a:r>
              <a:rPr lang="en-US" sz="1700" dirty="0"/>
              <a:t>!</a:t>
            </a:r>
          </a:p>
        </p:txBody>
      </p:sp>
      <p:sp>
        <p:nvSpPr>
          <p:cNvPr id="2" name="Rectangle 1"/>
          <p:cNvSpPr/>
          <p:nvPr/>
        </p:nvSpPr>
        <p:spPr>
          <a:xfrm>
            <a:off x="6192091" y="1948436"/>
            <a:ext cx="45717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10</a:t>
            </a:r>
            <a:endParaRPr lang="en-US" dirty="0"/>
          </a:p>
        </p:txBody>
      </p:sp>
      <p:sp>
        <p:nvSpPr>
          <p:cNvPr id="54" name="Line 57"/>
          <p:cNvSpPr>
            <a:spLocks noChangeShapeType="1"/>
          </p:cNvSpPr>
          <p:nvPr/>
        </p:nvSpPr>
        <p:spPr bwMode="auto">
          <a:xfrm>
            <a:off x="236318" y="1755507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3780558" y="5306727"/>
            <a:ext cx="1767366" cy="686226"/>
            <a:chOff x="4615719" y="6383787"/>
            <a:chExt cx="1767366" cy="686226"/>
          </a:xfrm>
        </p:grpSpPr>
        <p:grpSp>
          <p:nvGrpSpPr>
            <p:cNvPr id="55" name="Group 42"/>
            <p:cNvGrpSpPr>
              <a:grpSpLocks/>
            </p:cNvGrpSpPr>
            <p:nvPr/>
          </p:nvGrpSpPr>
          <p:grpSpPr bwMode="auto">
            <a:xfrm>
              <a:off x="4615719" y="6393611"/>
              <a:ext cx="1755778" cy="676402"/>
              <a:chOff x="4098" y="344"/>
              <a:chExt cx="1106" cy="556"/>
            </a:xfrm>
          </p:grpSpPr>
          <p:sp>
            <p:nvSpPr>
              <p:cNvPr id="56" name="Rectangle 43"/>
              <p:cNvSpPr>
                <a:spLocks noChangeArrowheads="1"/>
              </p:cNvSpPr>
              <p:nvPr/>
            </p:nvSpPr>
            <p:spPr bwMode="auto">
              <a:xfrm>
                <a:off x="4636" y="384"/>
                <a:ext cx="568" cy="516"/>
              </a:xfrm>
              <a:prstGeom prst="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sz="2400" b="1" dirty="0"/>
                  <a:t> </a:t>
                </a:r>
              </a:p>
              <a:p>
                <a:pPr algn="ctr"/>
                <a:endParaRPr lang="en-US" sz="2400" b="1" dirty="0"/>
              </a:p>
              <a:p>
                <a:pPr algn="ctr"/>
                <a:endParaRPr lang="en-US" sz="2400" b="1" dirty="0"/>
              </a:p>
              <a:p>
                <a:pPr algn="ctr"/>
                <a:endParaRPr lang="en-US" sz="2400" b="1" dirty="0"/>
              </a:p>
              <a:p>
                <a:pPr algn="ctr"/>
                <a:endParaRPr lang="en-US" sz="2400" b="1" dirty="0"/>
              </a:p>
            </p:txBody>
          </p:sp>
          <p:sp>
            <p:nvSpPr>
              <p:cNvPr id="57" name="Text Box 47"/>
              <p:cNvSpPr txBox="1">
                <a:spLocks noChangeArrowheads="1"/>
              </p:cNvSpPr>
              <p:nvPr/>
            </p:nvSpPr>
            <p:spPr bwMode="auto">
              <a:xfrm>
                <a:off x="4098" y="344"/>
                <a:ext cx="575" cy="27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600" dirty="0" err="1"/>
                  <a:t>myBelly</a:t>
                </a:r>
                <a:endParaRPr lang="en-US" dirty="0"/>
              </a:p>
            </p:txBody>
          </p:sp>
        </p:grpSp>
        <p:grpSp>
          <p:nvGrpSpPr>
            <p:cNvPr id="3" name="Group 2"/>
            <p:cNvGrpSpPr/>
            <p:nvPr/>
          </p:nvGrpSpPr>
          <p:grpSpPr>
            <a:xfrm>
              <a:off x="5510730" y="6383787"/>
              <a:ext cx="872355" cy="625155"/>
              <a:chOff x="8477232" y="6321101"/>
              <a:chExt cx="872355" cy="625155"/>
            </a:xfrm>
          </p:grpSpPr>
          <p:sp>
            <p:nvSpPr>
              <p:cNvPr id="58" name="Rectangle 43"/>
              <p:cNvSpPr>
                <a:spLocks noChangeArrowheads="1"/>
              </p:cNvSpPr>
              <p:nvPr/>
            </p:nvSpPr>
            <p:spPr bwMode="auto">
              <a:xfrm>
                <a:off x="8602208" y="6632386"/>
                <a:ext cx="578774" cy="313870"/>
              </a:xfrm>
              <a:prstGeom prst="rect">
                <a:avLst/>
              </a:prstGeom>
              <a:solidFill>
                <a:srgbClr val="FEE4CE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/>
            </p:spPr>
            <p:txBody>
              <a:bodyPr wrap="none" anchor="ctr"/>
              <a:lstStyle/>
              <a:p>
                <a:pPr algn="ctr"/>
                <a:r>
                  <a:rPr lang="en-US" sz="2400" b="1" dirty="0"/>
                  <a:t> </a:t>
                </a:r>
              </a:p>
              <a:p>
                <a:pPr algn="ctr"/>
                <a:endParaRPr lang="en-US" sz="2400" b="1" dirty="0"/>
              </a:p>
              <a:p>
                <a:pPr algn="ctr"/>
                <a:endParaRPr lang="en-US" sz="2400" b="1" dirty="0"/>
              </a:p>
              <a:p>
                <a:pPr algn="ctr"/>
                <a:endParaRPr lang="en-US" sz="2400" b="1" dirty="0"/>
              </a:p>
              <a:p>
                <a:pPr algn="ctr"/>
                <a:endParaRPr lang="en-US" sz="2400" b="1" dirty="0"/>
              </a:p>
            </p:txBody>
          </p:sp>
          <p:sp>
            <p:nvSpPr>
              <p:cNvPr id="59" name="Text Box 47"/>
              <p:cNvSpPr txBox="1">
                <a:spLocks noChangeArrowheads="1"/>
              </p:cNvSpPr>
              <p:nvPr/>
            </p:nvSpPr>
            <p:spPr bwMode="auto">
              <a:xfrm>
                <a:off x="8477232" y="6321101"/>
                <a:ext cx="872355" cy="3693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800" dirty="0" err="1"/>
                  <a:t>myGas</a:t>
                </a:r>
                <a:endParaRPr lang="en-US" sz="1800" dirty="0"/>
              </a:p>
            </p:txBody>
          </p:sp>
        </p:grpSp>
      </p:grpSp>
      <p:sp>
        <p:nvSpPr>
          <p:cNvPr id="60" name="Line 57"/>
          <p:cNvSpPr>
            <a:spLocks noChangeShapeType="1"/>
          </p:cNvSpPr>
          <p:nvPr/>
        </p:nvSpPr>
        <p:spPr bwMode="auto">
          <a:xfrm>
            <a:off x="478426" y="2327979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61" name="Rectangle 60"/>
          <p:cNvSpPr/>
          <p:nvPr/>
        </p:nvSpPr>
        <p:spPr>
          <a:xfrm>
            <a:off x="4811273" y="5526262"/>
            <a:ext cx="56618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10</a:t>
            </a:r>
            <a:endParaRPr lang="en-US" sz="2800" dirty="0"/>
          </a:p>
        </p:txBody>
      </p:sp>
      <p:sp>
        <p:nvSpPr>
          <p:cNvPr id="62" name="Line 57"/>
          <p:cNvSpPr>
            <a:spLocks noChangeShapeType="1"/>
          </p:cNvSpPr>
          <p:nvPr/>
        </p:nvSpPr>
        <p:spPr bwMode="auto">
          <a:xfrm>
            <a:off x="173626" y="2577824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63" name="Line 57"/>
          <p:cNvSpPr>
            <a:spLocks noChangeShapeType="1"/>
          </p:cNvSpPr>
          <p:nvPr/>
        </p:nvSpPr>
        <p:spPr bwMode="auto">
          <a:xfrm>
            <a:off x="4967197" y="2456734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447855" y="1231991"/>
            <a:ext cx="4572000" cy="3411212"/>
            <a:chOff x="7631575" y="2833422"/>
            <a:chExt cx="4572000" cy="3411212"/>
          </a:xfrm>
        </p:grpSpPr>
        <p:sp>
          <p:nvSpPr>
            <p:cNvPr id="65" name="Rectangle 20"/>
            <p:cNvSpPr>
              <a:spLocks noChangeArrowheads="1"/>
            </p:cNvSpPr>
            <p:nvPr/>
          </p:nvSpPr>
          <p:spPr bwMode="auto">
            <a:xfrm>
              <a:off x="7638786" y="2833422"/>
              <a:ext cx="4085858" cy="341121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64" name="Rectangle 63"/>
            <p:cNvSpPr/>
            <p:nvPr/>
          </p:nvSpPr>
          <p:spPr>
            <a:xfrm>
              <a:off x="7631575" y="2844997"/>
              <a:ext cx="4572000" cy="2100575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dirty="0"/>
                <a:t>class </a:t>
              </a:r>
              <a:r>
                <a:rPr lang="en-US" dirty="0">
                  <a:solidFill>
                    <a:srgbClr val="6600CC"/>
                  </a:solidFill>
                </a:rPr>
                <a:t>Brain </a:t>
              </a:r>
              <a:br>
                <a:rPr lang="en-US" dirty="0">
                  <a:solidFill>
                    <a:srgbClr val="6600CC"/>
                  </a:solidFill>
                </a:rPr>
              </a:br>
              <a:r>
                <a:rPr lang="en-US" sz="1400" b="1" dirty="0"/>
                <a:t>{</a:t>
              </a:r>
              <a:endParaRPr lang="en-US" sz="1100" b="1" dirty="0"/>
            </a:p>
            <a:p>
              <a:r>
                <a:rPr lang="en-US" sz="1600" dirty="0">
                  <a:solidFill>
                    <a:schemeClr val="accent5">
                      <a:lumMod val="50000"/>
                    </a:schemeClr>
                  </a:solidFill>
                </a:rPr>
                <a:t>public:</a:t>
              </a:r>
            </a:p>
            <a:p>
              <a:r>
                <a:rPr lang="en-US" dirty="0">
                  <a:solidFill>
                    <a:srgbClr val="0070C0"/>
                  </a:solidFill>
                </a:rPr>
                <a:t>    </a:t>
              </a:r>
              <a:r>
                <a:rPr lang="en-US" dirty="0">
                  <a:solidFill>
                    <a:schemeClr val="accent2">
                      <a:lumMod val="75000"/>
                    </a:schemeClr>
                  </a:solidFill>
                </a:rPr>
                <a:t>Brain()        </a:t>
              </a:r>
              <a:r>
                <a:rPr lang="en-US" dirty="0">
                  <a:solidFill>
                    <a:srgbClr val="FF0000"/>
                  </a:solidFill>
                </a:rPr>
                <a:t>{ </a:t>
              </a:r>
              <a:r>
                <a:rPr lang="en-US" dirty="0" err="1">
                  <a:solidFill>
                    <a:srgbClr val="FF0000"/>
                  </a:solidFill>
                </a:rPr>
                <a:t>myIQ</a:t>
              </a:r>
              <a:r>
                <a:rPr lang="en-US" dirty="0">
                  <a:solidFill>
                    <a:srgbClr val="FF0000"/>
                  </a:solidFill>
                </a:rPr>
                <a:t> = 100; }</a:t>
              </a:r>
            </a:p>
            <a:p>
              <a:r>
                <a:rPr lang="en-US" dirty="0"/>
                <a:t>    void think() { </a:t>
              </a:r>
              <a:r>
                <a:rPr lang="en-US" dirty="0" err="1"/>
                <a:t>myIQ</a:t>
              </a:r>
              <a:r>
                <a:rPr lang="en-US" dirty="0"/>
                <a:t> += 10; }</a:t>
              </a:r>
            </a:p>
            <a:p>
              <a:br>
                <a:rPr lang="en-US" sz="1050" b="1" dirty="0"/>
              </a:br>
              <a:r>
                <a:rPr lang="en-US" sz="1400" b="1" dirty="0"/>
                <a:t>};</a:t>
              </a:r>
              <a:br>
                <a:rPr lang="en-US" sz="1400" b="1" dirty="0"/>
              </a:br>
              <a:endParaRPr lang="en-US" sz="1400" b="1" dirty="0"/>
            </a:p>
          </p:txBody>
        </p:sp>
      </p:grpSp>
      <p:sp>
        <p:nvSpPr>
          <p:cNvPr id="66" name="Line 57"/>
          <p:cNvSpPr>
            <a:spLocks noChangeShapeType="1"/>
          </p:cNvSpPr>
          <p:nvPr/>
        </p:nvSpPr>
        <p:spPr bwMode="auto">
          <a:xfrm>
            <a:off x="541118" y="2183054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grpSp>
        <p:nvGrpSpPr>
          <p:cNvPr id="67" name="Group 66"/>
          <p:cNvGrpSpPr/>
          <p:nvPr/>
        </p:nvGrpSpPr>
        <p:grpSpPr>
          <a:xfrm>
            <a:off x="3756394" y="6003182"/>
            <a:ext cx="1773241" cy="686226"/>
            <a:chOff x="4598257" y="6383787"/>
            <a:chExt cx="1773241" cy="686226"/>
          </a:xfrm>
        </p:grpSpPr>
        <p:grpSp>
          <p:nvGrpSpPr>
            <p:cNvPr id="68" name="Group 42"/>
            <p:cNvGrpSpPr>
              <a:grpSpLocks/>
            </p:cNvGrpSpPr>
            <p:nvPr/>
          </p:nvGrpSpPr>
          <p:grpSpPr bwMode="auto">
            <a:xfrm>
              <a:off x="4598257" y="6393611"/>
              <a:ext cx="1773241" cy="676402"/>
              <a:chOff x="4087" y="344"/>
              <a:chExt cx="1117" cy="556"/>
            </a:xfrm>
          </p:grpSpPr>
          <p:sp>
            <p:nvSpPr>
              <p:cNvPr id="72" name="Rectangle 43"/>
              <p:cNvSpPr>
                <a:spLocks noChangeArrowheads="1"/>
              </p:cNvSpPr>
              <p:nvPr/>
            </p:nvSpPr>
            <p:spPr bwMode="auto">
              <a:xfrm>
                <a:off x="4636" y="384"/>
                <a:ext cx="568" cy="516"/>
              </a:xfrm>
              <a:prstGeom prst="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sz="2400" b="1" dirty="0"/>
                  <a:t> </a:t>
                </a:r>
              </a:p>
              <a:p>
                <a:pPr algn="ctr"/>
                <a:endParaRPr lang="en-US" sz="2400" b="1" dirty="0"/>
              </a:p>
              <a:p>
                <a:pPr algn="ctr"/>
                <a:endParaRPr lang="en-US" sz="2400" b="1" dirty="0"/>
              </a:p>
              <a:p>
                <a:pPr algn="ctr"/>
                <a:endParaRPr lang="en-US" sz="2400" b="1" dirty="0"/>
              </a:p>
              <a:p>
                <a:pPr algn="ctr"/>
                <a:endParaRPr lang="en-US" sz="2400" b="1" dirty="0"/>
              </a:p>
            </p:txBody>
          </p:sp>
          <p:sp>
            <p:nvSpPr>
              <p:cNvPr id="73" name="Text Box 47"/>
              <p:cNvSpPr txBox="1">
                <a:spLocks noChangeArrowheads="1"/>
              </p:cNvSpPr>
              <p:nvPr/>
            </p:nvSpPr>
            <p:spPr bwMode="auto">
              <a:xfrm>
                <a:off x="4087" y="344"/>
                <a:ext cx="599" cy="27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600" dirty="0" err="1"/>
                  <a:t>myBrain</a:t>
                </a:r>
                <a:endParaRPr lang="en-US" dirty="0"/>
              </a:p>
            </p:txBody>
          </p:sp>
        </p:grpSp>
        <p:grpSp>
          <p:nvGrpSpPr>
            <p:cNvPr id="69" name="Group 68"/>
            <p:cNvGrpSpPr/>
            <p:nvPr/>
          </p:nvGrpSpPr>
          <p:grpSpPr>
            <a:xfrm>
              <a:off x="5540386" y="6383787"/>
              <a:ext cx="813044" cy="625155"/>
              <a:chOff x="8506888" y="6321101"/>
              <a:chExt cx="813044" cy="625155"/>
            </a:xfrm>
          </p:grpSpPr>
          <p:sp>
            <p:nvSpPr>
              <p:cNvPr id="70" name="Rectangle 43"/>
              <p:cNvSpPr>
                <a:spLocks noChangeArrowheads="1"/>
              </p:cNvSpPr>
              <p:nvPr/>
            </p:nvSpPr>
            <p:spPr bwMode="auto">
              <a:xfrm>
                <a:off x="8602208" y="6632386"/>
                <a:ext cx="578774" cy="313870"/>
              </a:xfrm>
              <a:prstGeom prst="rect">
                <a:avLst/>
              </a:prstGeom>
              <a:solidFill>
                <a:srgbClr val="FEE4CE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/>
            </p:spPr>
            <p:txBody>
              <a:bodyPr wrap="none" anchor="ctr"/>
              <a:lstStyle/>
              <a:p>
                <a:pPr algn="ctr"/>
                <a:r>
                  <a:rPr lang="en-US" sz="2400" b="1" dirty="0"/>
                  <a:t> </a:t>
                </a:r>
              </a:p>
              <a:p>
                <a:pPr algn="ctr"/>
                <a:endParaRPr lang="en-US" sz="2400" b="1" dirty="0"/>
              </a:p>
              <a:p>
                <a:pPr algn="ctr"/>
                <a:endParaRPr lang="en-US" sz="2400" b="1" dirty="0"/>
              </a:p>
              <a:p>
                <a:pPr algn="ctr"/>
                <a:endParaRPr lang="en-US" sz="2400" b="1" dirty="0"/>
              </a:p>
              <a:p>
                <a:pPr algn="ctr"/>
                <a:endParaRPr lang="en-US" sz="2400" b="1" dirty="0"/>
              </a:p>
            </p:txBody>
          </p:sp>
          <p:sp>
            <p:nvSpPr>
              <p:cNvPr id="71" name="Text Box 47"/>
              <p:cNvSpPr txBox="1">
                <a:spLocks noChangeArrowheads="1"/>
              </p:cNvSpPr>
              <p:nvPr/>
            </p:nvSpPr>
            <p:spPr bwMode="auto">
              <a:xfrm>
                <a:off x="8506888" y="6321101"/>
                <a:ext cx="813044" cy="3693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800" dirty="0" err="1"/>
                  <a:t>myIQ</a:t>
                </a:r>
                <a:endParaRPr lang="en-US" sz="1800" dirty="0"/>
              </a:p>
            </p:txBody>
          </p:sp>
        </p:grpSp>
      </p:grpSp>
      <p:sp>
        <p:nvSpPr>
          <p:cNvPr id="74" name="Line 57"/>
          <p:cNvSpPr>
            <a:spLocks noChangeShapeType="1"/>
          </p:cNvSpPr>
          <p:nvPr/>
        </p:nvSpPr>
        <p:spPr bwMode="auto">
          <a:xfrm>
            <a:off x="2876521" y="1735916"/>
            <a:ext cx="152400" cy="321604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4687144" y="6236553"/>
            <a:ext cx="7857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100</a:t>
            </a:r>
            <a:endParaRPr lang="en-US" sz="2800" dirty="0"/>
          </a:p>
        </p:txBody>
      </p:sp>
      <p:sp>
        <p:nvSpPr>
          <p:cNvPr id="76" name="Line 57"/>
          <p:cNvSpPr>
            <a:spLocks noChangeShapeType="1"/>
          </p:cNvSpPr>
          <p:nvPr/>
        </p:nvSpPr>
        <p:spPr bwMode="auto">
          <a:xfrm>
            <a:off x="4750769" y="2721334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77" name="AutoShape 24"/>
          <p:cNvSpPr>
            <a:spLocks noChangeArrowheads="1"/>
          </p:cNvSpPr>
          <p:nvPr/>
        </p:nvSpPr>
        <p:spPr bwMode="auto">
          <a:xfrm>
            <a:off x="5637184" y="3452708"/>
            <a:ext cx="3148561" cy="1292912"/>
          </a:xfrm>
          <a:prstGeom prst="wedgeRoundRectCallout">
            <a:avLst>
              <a:gd name="adj1" fmla="val 4293"/>
              <a:gd name="adj2" fmla="val -119235"/>
              <a:gd name="adj3" fmla="val 16667"/>
            </a:avLst>
          </a:prstGeom>
          <a:solidFill>
            <a:srgbClr val="CCFF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700" dirty="0"/>
              <a:t>Of course, C++ is still happy to implicitly construct any embedded objects with default constructors for us!</a:t>
            </a:r>
          </a:p>
        </p:txBody>
      </p:sp>
      <p:sp>
        <p:nvSpPr>
          <p:cNvPr id="78" name="AutoShape 24"/>
          <p:cNvSpPr>
            <a:spLocks noChangeArrowheads="1"/>
          </p:cNvSpPr>
          <p:nvPr/>
        </p:nvSpPr>
        <p:spPr bwMode="auto">
          <a:xfrm>
            <a:off x="998399" y="3743632"/>
            <a:ext cx="3472995" cy="1292912"/>
          </a:xfrm>
          <a:prstGeom prst="wedgeRoundRectCallout">
            <a:avLst>
              <a:gd name="adj1" fmla="val 71838"/>
              <a:gd name="adj2" fmla="val -112635"/>
              <a:gd name="adj3" fmla="val 16667"/>
            </a:avLst>
          </a:prstGeom>
          <a:solidFill>
            <a:srgbClr val="CCFF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700" dirty="0"/>
              <a:t>Finally, once all of our embedded objects have been constructed, C++ will run the outer constructor’s body!</a:t>
            </a:r>
          </a:p>
        </p:txBody>
      </p:sp>
      <p:sp>
        <p:nvSpPr>
          <p:cNvPr id="80" name="Line 57"/>
          <p:cNvSpPr>
            <a:spLocks noChangeShapeType="1"/>
          </p:cNvSpPr>
          <p:nvPr/>
        </p:nvSpPr>
        <p:spPr bwMode="auto">
          <a:xfrm>
            <a:off x="5019855" y="2945346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484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-2.32192E-6 L -0.42535 -0.09736 " pathEditMode="relative" rAng="0" ptsTypes="AA">
                                      <p:cBhvr>
                                        <p:cTn id="4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267" y="-488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1.82828E-6 L -1.94444E-6 0.07406 " pathEditMode="relative" rAng="0" ptsTypes="AA">
                                      <p:cBhvr>
                                        <p:cTn id="156" dur="2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70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1" grpId="1"/>
      <p:bldP spid="36" grpId="0" animBg="1"/>
      <p:bldP spid="36" grpId="1" animBg="1"/>
      <p:bldP spid="38" grpId="0" animBg="1"/>
      <p:bldP spid="38" grpId="1" animBg="1"/>
      <p:bldP spid="52" grpId="0" animBg="1"/>
      <p:bldP spid="52" grpId="1" animBg="1"/>
      <p:bldP spid="53" grpId="0" animBg="1"/>
      <p:bldP spid="53" grpId="1" animBg="1"/>
      <p:bldP spid="2" grpId="0"/>
      <p:bldP spid="2" grpId="1"/>
      <p:bldP spid="54" grpId="0" animBg="1"/>
      <p:bldP spid="54" grpId="1" animBg="1"/>
      <p:bldP spid="60" grpId="0" animBg="1"/>
      <p:bldP spid="60" grpId="1" animBg="1"/>
      <p:bldP spid="61" grpId="0"/>
      <p:bldP spid="61" grpId="1"/>
      <p:bldP spid="62" grpId="0" animBg="1"/>
      <p:bldP spid="62" grpId="1" animBg="1"/>
      <p:bldP spid="63" grpId="0" animBg="1"/>
      <p:bldP spid="63" grpId="1" animBg="1"/>
      <p:bldP spid="66" grpId="0" animBg="1"/>
      <p:bldP spid="66" grpId="1" animBg="1"/>
      <p:bldP spid="74" grpId="0" animBg="1"/>
      <p:bldP spid="74" grpId="1" animBg="1"/>
      <p:bldP spid="75" grpId="0"/>
      <p:bldP spid="75" grpId="1"/>
      <p:bldP spid="76" grpId="0" animBg="1"/>
      <p:bldP spid="76" grpId="1" animBg="1"/>
      <p:bldP spid="77" grpId="0" animBg="1"/>
      <p:bldP spid="77" grpId="1" animBg="1"/>
      <p:bldP spid="78" grpId="0" animBg="1"/>
      <p:bldP spid="78" grpId="1" animBg="1"/>
      <p:bldP spid="80" grpId="0" animBg="1"/>
      <p:bldP spid="80" grpId="1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/>
          <p:cNvGrpSpPr/>
          <p:nvPr/>
        </p:nvGrpSpPr>
        <p:grpSpPr>
          <a:xfrm>
            <a:off x="4634753" y="899531"/>
            <a:ext cx="4191000" cy="4063310"/>
            <a:chOff x="4634753" y="899531"/>
            <a:chExt cx="4191000" cy="4063310"/>
          </a:xfrm>
        </p:grpSpPr>
        <p:grpSp>
          <p:nvGrpSpPr>
            <p:cNvPr id="31" name="Group 17"/>
            <p:cNvGrpSpPr>
              <a:grpSpLocks/>
            </p:cNvGrpSpPr>
            <p:nvPr/>
          </p:nvGrpSpPr>
          <p:grpSpPr bwMode="auto">
            <a:xfrm>
              <a:off x="4634753" y="899531"/>
              <a:ext cx="4191000" cy="4063310"/>
              <a:chOff x="2928" y="712"/>
              <a:chExt cx="2640" cy="2896"/>
            </a:xfrm>
          </p:grpSpPr>
          <p:sp>
            <p:nvSpPr>
              <p:cNvPr id="33" name="Rectangle 7"/>
              <p:cNvSpPr>
                <a:spLocks noChangeArrowheads="1"/>
              </p:cNvSpPr>
              <p:nvPr/>
            </p:nvSpPr>
            <p:spPr bwMode="auto">
              <a:xfrm>
                <a:off x="2928" y="719"/>
                <a:ext cx="2640" cy="2825"/>
              </a:xfrm>
              <a:prstGeom prst="rect">
                <a:avLst/>
              </a:prstGeom>
              <a:solidFill>
                <a:srgbClr val="FFFF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" name="Text Box 8"/>
              <p:cNvSpPr txBox="1">
                <a:spLocks noChangeArrowheads="1"/>
              </p:cNvSpPr>
              <p:nvPr/>
            </p:nvSpPr>
            <p:spPr bwMode="auto">
              <a:xfrm>
                <a:off x="3011" y="712"/>
                <a:ext cx="1370" cy="28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1800" dirty="0"/>
                  <a:t>class </a:t>
                </a:r>
                <a:r>
                  <a:rPr lang="en-US" sz="1800" dirty="0" err="1">
                    <a:solidFill>
                      <a:srgbClr val="6600CC"/>
                    </a:solidFill>
                  </a:rPr>
                  <a:t>HungryNerd</a:t>
                </a:r>
                <a:r>
                  <a:rPr lang="en-US" sz="1800" dirty="0">
                    <a:solidFill>
                      <a:srgbClr val="6600CC"/>
                    </a:solidFill>
                  </a:rPr>
                  <a:t> </a:t>
                </a:r>
                <a:endParaRPr lang="en-US" sz="1800" dirty="0"/>
              </a:p>
              <a:p>
                <a:r>
                  <a:rPr lang="en-US" sz="1800" dirty="0"/>
                  <a:t>{</a:t>
                </a:r>
              </a:p>
              <a:p>
                <a:r>
                  <a:rPr lang="en-US" sz="1800" dirty="0">
                    <a:solidFill>
                      <a:srgbClr val="6600CC"/>
                    </a:solidFill>
                  </a:rPr>
                  <a:t>public:</a:t>
                </a:r>
              </a:p>
              <a:p>
                <a:r>
                  <a:rPr lang="en-US" sz="1800" dirty="0">
                    <a:solidFill>
                      <a:schemeClr val="accent2"/>
                    </a:solidFill>
                  </a:rPr>
                  <a:t>   </a:t>
                </a:r>
                <a:r>
                  <a:rPr lang="en-US" sz="1800" dirty="0" err="1">
                    <a:solidFill>
                      <a:schemeClr val="accent2"/>
                    </a:solidFill>
                  </a:rPr>
                  <a:t>HungryNerd</a:t>
                </a:r>
                <a:r>
                  <a:rPr lang="en-US" sz="1800" dirty="0">
                    <a:solidFill>
                      <a:schemeClr val="accent2"/>
                    </a:solidFill>
                  </a:rPr>
                  <a:t>()  </a:t>
                </a:r>
              </a:p>
              <a:p>
                <a:r>
                  <a:rPr lang="en-US" sz="1800" dirty="0"/>
                  <a:t> </a:t>
                </a:r>
              </a:p>
              <a:p>
                <a:r>
                  <a:rPr lang="en-US" sz="1800" dirty="0">
                    <a:solidFill>
                      <a:srgbClr val="FF0000"/>
                    </a:solidFill>
                  </a:rPr>
                  <a:t> </a:t>
                </a:r>
                <a:br>
                  <a:rPr lang="en-US" sz="1800" dirty="0">
                    <a:solidFill>
                      <a:srgbClr val="FF0000"/>
                    </a:solidFill>
                  </a:rPr>
                </a:br>
                <a:r>
                  <a:rPr lang="en-US" sz="1800" dirty="0">
                    <a:solidFill>
                      <a:srgbClr val="FF0000"/>
                    </a:solidFill>
                  </a:rPr>
                  <a:t> </a:t>
                </a:r>
                <a:br>
                  <a:rPr lang="en-US" sz="1800" dirty="0">
                    <a:solidFill>
                      <a:srgbClr val="FF0000"/>
                    </a:solidFill>
                  </a:rPr>
                </a:br>
                <a:r>
                  <a:rPr lang="en-US" sz="1800" dirty="0"/>
                  <a:t> </a:t>
                </a:r>
              </a:p>
              <a:p>
                <a:r>
                  <a:rPr lang="en-US" sz="1000" dirty="0"/>
                  <a:t> </a:t>
                </a:r>
                <a:endParaRPr lang="en-US" sz="1050" dirty="0"/>
              </a:p>
              <a:p>
                <a:r>
                  <a:rPr lang="en-US" sz="1100" dirty="0"/>
                  <a:t>     </a:t>
                </a:r>
                <a:r>
                  <a:rPr lang="en-US" sz="3200" dirty="0"/>
                  <a:t> </a:t>
                </a:r>
                <a:endParaRPr lang="en-US" sz="1100" dirty="0"/>
              </a:p>
              <a:p>
                <a:r>
                  <a:rPr lang="en-US" sz="1800" dirty="0">
                    <a:solidFill>
                      <a:srgbClr val="6600CC"/>
                    </a:solidFill>
                  </a:rPr>
                  <a:t>private:</a:t>
                </a:r>
              </a:p>
              <a:p>
                <a:r>
                  <a:rPr lang="en-US" sz="1800" dirty="0">
                    <a:solidFill>
                      <a:srgbClr val="FF0000"/>
                    </a:solidFill>
                  </a:rPr>
                  <a:t>    </a:t>
                </a:r>
              </a:p>
              <a:p>
                <a:r>
                  <a:rPr lang="en-US" sz="1800" dirty="0"/>
                  <a:t>   Brain </a:t>
                </a:r>
                <a:r>
                  <a:rPr lang="en-US" sz="1800" dirty="0" err="1"/>
                  <a:t>myBrain</a:t>
                </a:r>
                <a:r>
                  <a:rPr lang="en-US" sz="1800" dirty="0"/>
                  <a:t>;</a:t>
                </a:r>
              </a:p>
              <a:p>
                <a:r>
                  <a:rPr lang="en-US" sz="1800" dirty="0"/>
                  <a:t>};</a:t>
                </a:r>
              </a:p>
            </p:txBody>
          </p:sp>
        </p:grpSp>
        <p:sp>
          <p:nvSpPr>
            <p:cNvPr id="32" name="Rectangle 31"/>
            <p:cNvSpPr/>
            <p:nvPr/>
          </p:nvSpPr>
          <p:spPr>
            <a:xfrm>
              <a:off x="4950405" y="4011116"/>
              <a:ext cx="208101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800" dirty="0">
                  <a:solidFill>
                    <a:srgbClr val="FF0000"/>
                  </a:solidFill>
                </a:rPr>
                <a:t>Stomach </a:t>
              </a:r>
              <a:r>
                <a:rPr lang="en-US" sz="1800" dirty="0" err="1">
                  <a:solidFill>
                    <a:srgbClr val="FF0000"/>
                  </a:solidFill>
                </a:rPr>
                <a:t>myBelly</a:t>
              </a:r>
              <a:r>
                <a:rPr lang="en-US" sz="1800" dirty="0">
                  <a:solidFill>
                    <a:srgbClr val="FF0000"/>
                  </a:solidFill>
                </a:rPr>
                <a:t>;</a:t>
              </a:r>
            </a:p>
          </p:txBody>
        </p:sp>
      </p:grpSp>
      <p:sp>
        <p:nvSpPr>
          <p:cNvPr id="96279" name="Rectangle 23"/>
          <p:cNvSpPr>
            <a:spLocks noChangeArrowheads="1"/>
          </p:cNvSpPr>
          <p:nvPr/>
        </p:nvSpPr>
        <p:spPr bwMode="auto">
          <a:xfrm>
            <a:off x="-152400" y="-762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4400" dirty="0">
                <a:solidFill>
                  <a:schemeClr val="tx2"/>
                </a:solidFill>
              </a:rPr>
              <a:t>Advanced Class Composition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187324" y="899531"/>
            <a:ext cx="4277097" cy="3411212"/>
            <a:chOff x="187324" y="899531"/>
            <a:chExt cx="4749433" cy="3411212"/>
          </a:xfrm>
        </p:grpSpPr>
        <p:sp>
          <p:nvSpPr>
            <p:cNvPr id="26" name="Rectangle 20"/>
            <p:cNvSpPr>
              <a:spLocks noChangeArrowheads="1"/>
            </p:cNvSpPr>
            <p:nvPr/>
          </p:nvSpPr>
          <p:spPr bwMode="auto">
            <a:xfrm>
              <a:off x="187324" y="899531"/>
              <a:ext cx="4537075" cy="341121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7" name="Text Box 4"/>
            <p:cNvSpPr txBox="1">
              <a:spLocks noChangeArrowheads="1"/>
            </p:cNvSpPr>
            <p:nvPr/>
          </p:nvSpPr>
          <p:spPr bwMode="auto">
            <a:xfrm>
              <a:off x="228599" y="899532"/>
              <a:ext cx="1718740" cy="10772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 dirty="0">
                  <a:solidFill>
                    <a:schemeClr val="accent2"/>
                  </a:solidFill>
                </a:rPr>
                <a:t>class Stomach</a:t>
              </a:r>
            </a:p>
            <a:p>
              <a:r>
                <a:rPr lang="en-US" sz="1600" dirty="0">
                  <a:solidFill>
                    <a:schemeClr val="accent2"/>
                  </a:solidFill>
                </a:rPr>
                <a:t>{</a:t>
              </a:r>
            </a:p>
            <a:p>
              <a:r>
                <a:rPr lang="en-US" sz="1200" b="1" dirty="0">
                  <a:solidFill>
                    <a:srgbClr val="CC0099"/>
                  </a:solidFill>
                </a:rPr>
                <a:t>public:</a:t>
              </a:r>
            </a:p>
            <a:p>
              <a:r>
                <a:rPr lang="en-US" sz="1800" b="1" dirty="0">
                  <a:solidFill>
                    <a:srgbClr val="0000CC"/>
                  </a:solidFill>
                </a:rPr>
                <a:t> </a:t>
              </a:r>
              <a:endParaRPr lang="en-US" sz="1800" dirty="0">
                <a:solidFill>
                  <a:srgbClr val="0000CC"/>
                </a:solidFill>
              </a:endParaRPr>
            </a:p>
          </p:txBody>
        </p:sp>
        <p:sp>
          <p:nvSpPr>
            <p:cNvPr id="28" name="Text Box 4"/>
            <p:cNvSpPr txBox="1">
              <a:spLocks noChangeArrowheads="1"/>
            </p:cNvSpPr>
            <p:nvPr/>
          </p:nvSpPr>
          <p:spPr bwMode="auto">
            <a:xfrm>
              <a:off x="241727" y="2683993"/>
              <a:ext cx="4331166" cy="15850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 dirty="0">
                  <a:solidFill>
                    <a:srgbClr val="0000CC"/>
                  </a:solidFill>
                </a:rPr>
                <a:t>   ~Stomach() { </a:t>
              </a:r>
              <a:r>
                <a:rPr lang="en-US" sz="1800" dirty="0" err="1">
                  <a:solidFill>
                    <a:srgbClr val="FF0000"/>
                  </a:solidFill>
                </a:rPr>
                <a:t>cout</a:t>
              </a:r>
              <a:r>
                <a:rPr lang="en-US" sz="1800" dirty="0">
                  <a:solidFill>
                    <a:srgbClr val="FF0000"/>
                  </a:solidFill>
                </a:rPr>
                <a:t> &lt;&lt; “Fart!\n”; </a:t>
              </a:r>
              <a:r>
                <a:rPr lang="en-US" sz="1800" dirty="0">
                  <a:solidFill>
                    <a:srgbClr val="0000CC"/>
                  </a:solidFill>
                </a:rPr>
                <a:t> }</a:t>
              </a:r>
              <a:endParaRPr lang="en-US" sz="1800" b="1" dirty="0">
                <a:solidFill>
                  <a:srgbClr val="0000CC"/>
                </a:solidFill>
              </a:endParaRPr>
            </a:p>
            <a:p>
              <a:r>
                <a:rPr lang="en-US" sz="1900" dirty="0">
                  <a:solidFill>
                    <a:srgbClr val="000099"/>
                  </a:solidFill>
                </a:rPr>
                <a:t>   void eat()  { </a:t>
              </a:r>
              <a:r>
                <a:rPr lang="en-US" sz="1900" dirty="0" err="1">
                  <a:solidFill>
                    <a:srgbClr val="FF3300"/>
                  </a:solidFill>
                </a:rPr>
                <a:t>myGas</a:t>
              </a:r>
              <a:r>
                <a:rPr lang="en-US" sz="1900" dirty="0">
                  <a:solidFill>
                    <a:srgbClr val="FF3300"/>
                  </a:solidFill>
                </a:rPr>
                <a:t> ++;</a:t>
              </a:r>
              <a:r>
                <a:rPr lang="en-US" sz="1900" dirty="0">
                  <a:solidFill>
                    <a:schemeClr val="accent2"/>
                  </a:solidFill>
                </a:rPr>
                <a:t> </a:t>
              </a:r>
              <a:r>
                <a:rPr lang="en-US" sz="1900" dirty="0">
                  <a:solidFill>
                    <a:srgbClr val="000099"/>
                  </a:solidFill>
                </a:rPr>
                <a:t>}</a:t>
              </a:r>
            </a:p>
            <a:p>
              <a:r>
                <a:rPr lang="en-US" sz="1200" b="1" dirty="0">
                  <a:solidFill>
                    <a:srgbClr val="CC0099"/>
                  </a:solidFill>
                </a:rPr>
                <a:t>private:</a:t>
              </a:r>
            </a:p>
            <a:p>
              <a:r>
                <a:rPr lang="en-US" sz="1800" dirty="0">
                  <a:solidFill>
                    <a:srgbClr val="000099"/>
                  </a:solidFill>
                </a:rPr>
                <a:t>  </a:t>
              </a:r>
              <a:r>
                <a:rPr lang="en-US" sz="1800" dirty="0" err="1">
                  <a:solidFill>
                    <a:srgbClr val="000099"/>
                  </a:solidFill>
                </a:rPr>
                <a:t>int</a:t>
              </a:r>
              <a:r>
                <a:rPr lang="en-US" sz="1800" dirty="0">
                  <a:solidFill>
                    <a:srgbClr val="000099"/>
                  </a:solidFill>
                </a:rPr>
                <a:t> </a:t>
              </a:r>
              <a:r>
                <a:rPr lang="en-US" sz="1800" dirty="0" err="1">
                  <a:solidFill>
                    <a:srgbClr val="000099"/>
                  </a:solidFill>
                </a:rPr>
                <a:t>myGas</a:t>
              </a:r>
              <a:r>
                <a:rPr lang="en-US" sz="1800" dirty="0">
                  <a:solidFill>
                    <a:srgbClr val="000099"/>
                  </a:solidFill>
                </a:rPr>
                <a:t>;</a:t>
              </a:r>
            </a:p>
            <a:p>
              <a:r>
                <a:rPr lang="en-US" sz="1600" dirty="0">
                  <a:solidFill>
                    <a:schemeClr val="accent2"/>
                  </a:solidFill>
                </a:rPr>
                <a:t>};</a:t>
              </a:r>
            </a:p>
            <a:p>
              <a:endParaRPr lang="en-US" sz="1400" dirty="0">
                <a:solidFill>
                  <a:schemeClr val="accent2"/>
                </a:solidFill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364757" y="1589305"/>
              <a:ext cx="4572000" cy="1138773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dirty="0"/>
                <a:t> </a:t>
              </a:r>
              <a:r>
                <a:rPr lang="en-US" dirty="0">
                  <a:solidFill>
                    <a:schemeClr val="accent2"/>
                  </a:solidFill>
                </a:rPr>
                <a:t>Stomach(</a:t>
              </a:r>
              <a:r>
                <a:rPr lang="en-US" dirty="0" err="1">
                  <a:solidFill>
                    <a:srgbClr val="FF3300"/>
                  </a:solidFill>
                </a:rPr>
                <a:t>int</a:t>
              </a:r>
              <a:r>
                <a:rPr lang="en-US" dirty="0">
                  <a:solidFill>
                    <a:schemeClr val="accent2"/>
                  </a:solidFill>
                </a:rPr>
                <a:t> </a:t>
              </a:r>
              <a:r>
                <a:rPr lang="en-US" dirty="0" err="1">
                  <a:solidFill>
                    <a:srgbClr val="FF0000"/>
                  </a:solidFill>
                </a:rPr>
                <a:t>startGas</a:t>
              </a:r>
              <a:r>
                <a:rPr lang="en-US" dirty="0">
                  <a:solidFill>
                    <a:schemeClr val="accent2"/>
                  </a:solidFill>
                </a:rPr>
                <a:t>) </a:t>
              </a:r>
            </a:p>
            <a:p>
              <a:r>
                <a:rPr lang="en-US" sz="1400" dirty="0"/>
                <a:t>  {</a:t>
              </a:r>
            </a:p>
            <a:p>
              <a:r>
                <a:rPr lang="en-US" dirty="0"/>
                <a:t>     </a:t>
              </a:r>
              <a:r>
                <a:rPr lang="en-US" dirty="0" err="1"/>
                <a:t>myGas</a:t>
              </a:r>
              <a:r>
                <a:rPr lang="en-US" dirty="0"/>
                <a:t> = </a:t>
              </a:r>
              <a:r>
                <a:rPr lang="en-US" dirty="0" err="1"/>
                <a:t>startGas</a:t>
              </a:r>
              <a:r>
                <a:rPr lang="en-US" dirty="0"/>
                <a:t>;</a:t>
              </a:r>
            </a:p>
            <a:p>
              <a:r>
                <a:rPr lang="en-US" sz="1400" dirty="0"/>
                <a:t>  }</a:t>
              </a:r>
            </a:p>
          </p:txBody>
        </p:sp>
      </p:grpSp>
      <p:sp>
        <p:nvSpPr>
          <p:cNvPr id="39" name="Rectangle 38"/>
          <p:cNvSpPr/>
          <p:nvPr/>
        </p:nvSpPr>
        <p:spPr>
          <a:xfrm>
            <a:off x="4903169" y="2574427"/>
            <a:ext cx="4572000" cy="116955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b="1" dirty="0"/>
              <a:t> { </a:t>
            </a:r>
          </a:p>
          <a:p>
            <a:r>
              <a:rPr lang="en-US" sz="1800" dirty="0"/>
              <a:t>     </a:t>
            </a:r>
            <a:r>
              <a:rPr lang="en-US" sz="1800" dirty="0" err="1"/>
              <a:t>myBelly.eat</a:t>
            </a:r>
            <a:r>
              <a:rPr lang="en-US" sz="1800" dirty="0"/>
              <a:t>();</a:t>
            </a:r>
            <a:br>
              <a:rPr lang="en-US" sz="1800" dirty="0"/>
            </a:br>
            <a:r>
              <a:rPr lang="en-US" sz="1800" dirty="0"/>
              <a:t>     </a:t>
            </a:r>
            <a:r>
              <a:rPr lang="en-US" sz="1800" dirty="0" err="1"/>
              <a:t>myBrain.think</a:t>
            </a:r>
            <a:r>
              <a:rPr lang="en-US" sz="1800" dirty="0"/>
              <a:t>();</a:t>
            </a:r>
            <a:br>
              <a:rPr lang="en-US" sz="1800" dirty="0"/>
            </a:br>
            <a:r>
              <a:rPr lang="en-US" sz="1200" b="1" dirty="0"/>
              <a:t> }</a:t>
            </a:r>
          </a:p>
          <a:p>
            <a:r>
              <a:rPr lang="en-US" sz="1000" dirty="0"/>
              <a:t> </a:t>
            </a:r>
            <a:endParaRPr lang="en-US" sz="1800" dirty="0"/>
          </a:p>
        </p:txBody>
      </p:sp>
      <p:grpSp>
        <p:nvGrpSpPr>
          <p:cNvPr id="40" name="Group 39"/>
          <p:cNvGrpSpPr/>
          <p:nvPr/>
        </p:nvGrpSpPr>
        <p:grpSpPr>
          <a:xfrm>
            <a:off x="5200680" y="2301140"/>
            <a:ext cx="3543083" cy="338555"/>
            <a:chOff x="5200680" y="2299411"/>
            <a:chExt cx="3543083" cy="338555"/>
          </a:xfrm>
        </p:grpSpPr>
        <p:sp>
          <p:nvSpPr>
            <p:cNvPr id="41" name="Rectangle 40"/>
            <p:cNvSpPr/>
            <p:nvPr/>
          </p:nvSpPr>
          <p:spPr bwMode="auto">
            <a:xfrm>
              <a:off x="5200680" y="2299411"/>
              <a:ext cx="3526539" cy="311189"/>
            </a:xfrm>
            <a:prstGeom prst="rect">
              <a:avLst/>
            </a:prstGeom>
            <a:solidFill>
              <a:srgbClr val="A7E1C8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5263323" y="2299412"/>
              <a:ext cx="34804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Call </a:t>
              </a:r>
              <a:r>
                <a:rPr lang="en-US" sz="1600" dirty="0" err="1">
                  <a:solidFill>
                    <a:srgbClr val="7030A0"/>
                  </a:solidFill>
                </a:rPr>
                <a:t>myBrain‘s</a:t>
              </a:r>
              <a:r>
                <a:rPr lang="en-US" sz="1600" dirty="0">
                  <a:solidFill>
                    <a:srgbClr val="7030A0"/>
                  </a:solidFill>
                </a:rPr>
                <a:t> </a:t>
              </a:r>
              <a:r>
                <a:rPr lang="en-US" sz="600" dirty="0"/>
                <a:t> </a:t>
              </a:r>
              <a:r>
                <a:rPr lang="en-US" sz="1600" dirty="0"/>
                <a:t>default constructor</a:t>
              </a:r>
            </a:p>
          </p:txBody>
        </p:sp>
      </p:grpSp>
      <p:sp>
        <p:nvSpPr>
          <p:cNvPr id="96272" name="Text Box 16"/>
          <p:cNvSpPr txBox="1">
            <a:spLocks noChangeArrowheads="1"/>
          </p:cNvSpPr>
          <p:nvPr/>
        </p:nvSpPr>
        <p:spPr bwMode="auto">
          <a:xfrm>
            <a:off x="5156247" y="1960460"/>
            <a:ext cx="155523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</a:rPr>
              <a:t>: </a:t>
            </a:r>
            <a:r>
              <a:rPr lang="en-US" sz="1800" dirty="0" err="1">
                <a:solidFill>
                  <a:srgbClr val="339933"/>
                </a:solidFill>
              </a:rPr>
              <a:t>myBelly</a:t>
            </a:r>
            <a:r>
              <a:rPr lang="en-US" sz="1800" dirty="0"/>
              <a:t>(</a:t>
            </a:r>
            <a:r>
              <a:rPr lang="en-US" sz="1800" dirty="0">
                <a:solidFill>
                  <a:srgbClr val="FF0000"/>
                </a:solidFill>
              </a:rPr>
              <a:t>10</a:t>
            </a:r>
            <a:r>
              <a:rPr lang="en-US" sz="1800" dirty="0"/>
              <a:t>)</a:t>
            </a:r>
          </a:p>
        </p:txBody>
      </p:sp>
      <p:sp>
        <p:nvSpPr>
          <p:cNvPr id="21" name="Rectangle 20"/>
          <p:cNvSpPr/>
          <p:nvPr/>
        </p:nvSpPr>
        <p:spPr>
          <a:xfrm>
            <a:off x="639261" y="5061030"/>
            <a:ext cx="382515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We can also use the </a:t>
            </a:r>
            <a:r>
              <a:rPr lang="en-US" dirty="0">
                <a:solidFill>
                  <a:srgbClr val="FF0000"/>
                </a:solidFill>
              </a:rPr>
              <a:t>initializer list </a:t>
            </a:r>
            <a:r>
              <a:rPr lang="en-US" dirty="0"/>
              <a:t>for more than just one embedded variable!</a:t>
            </a:r>
          </a:p>
        </p:txBody>
      </p:sp>
      <p:grpSp>
        <p:nvGrpSpPr>
          <p:cNvPr id="24" name="Group 12"/>
          <p:cNvGrpSpPr>
            <a:grpSpLocks/>
          </p:cNvGrpSpPr>
          <p:nvPr/>
        </p:nvGrpSpPr>
        <p:grpSpPr bwMode="auto">
          <a:xfrm>
            <a:off x="5787897" y="4996298"/>
            <a:ext cx="3334306" cy="2000727"/>
            <a:chOff x="3152" y="942"/>
            <a:chExt cx="2448" cy="1584"/>
          </a:xfrm>
        </p:grpSpPr>
        <p:sp>
          <p:nvSpPr>
            <p:cNvPr id="25" name="Rectangle 13"/>
            <p:cNvSpPr>
              <a:spLocks noChangeArrowheads="1"/>
            </p:cNvSpPr>
            <p:nvPr/>
          </p:nvSpPr>
          <p:spPr bwMode="auto">
            <a:xfrm>
              <a:off x="3168" y="960"/>
              <a:ext cx="2352" cy="1369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" name="Rectangle 14"/>
            <p:cNvSpPr>
              <a:spLocks noChangeArrowheads="1"/>
            </p:cNvSpPr>
            <p:nvPr/>
          </p:nvSpPr>
          <p:spPr bwMode="auto">
            <a:xfrm>
              <a:off x="3152" y="942"/>
              <a:ext cx="2448" cy="15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/>
              <a:r>
                <a:rPr lang="en-US" sz="1800" dirty="0" err="1">
                  <a:cs typeface="Courier New" pitchFamily="49" charset="0"/>
                </a:rPr>
                <a:t>int</a:t>
              </a:r>
              <a:r>
                <a:rPr lang="en-US" sz="1800" dirty="0">
                  <a:cs typeface="Courier New" pitchFamily="49" charset="0"/>
                </a:rPr>
                <a:t> main(void)</a:t>
              </a:r>
              <a:endParaRPr lang="en-US" sz="1800" dirty="0"/>
            </a:p>
            <a:p>
              <a:pPr eaLnBrk="0" hangingPunct="0"/>
              <a:r>
                <a:rPr lang="en-US" sz="1800" dirty="0">
                  <a:cs typeface="Courier New" pitchFamily="49" charset="0"/>
                </a:rPr>
                <a:t>{</a:t>
              </a:r>
            </a:p>
            <a:p>
              <a:pPr eaLnBrk="0" hangingPunct="0"/>
              <a:r>
                <a:rPr lang="en-US" sz="1800" dirty="0">
                  <a:cs typeface="Courier New" pitchFamily="49" charset="0"/>
                </a:rPr>
                <a:t>    </a:t>
              </a:r>
              <a:r>
                <a:rPr lang="en-US" sz="1800" dirty="0" err="1">
                  <a:cs typeface="Courier New" pitchFamily="49" charset="0"/>
                </a:rPr>
                <a:t>HungryNerd</a:t>
              </a:r>
              <a:r>
                <a:rPr lang="en-US" sz="1800" dirty="0">
                  <a:cs typeface="Courier New" pitchFamily="49" charset="0"/>
                </a:rPr>
                <a:t>   </a:t>
              </a:r>
              <a:r>
                <a:rPr lang="en-US" sz="1800" dirty="0" err="1">
                  <a:cs typeface="Courier New" pitchFamily="49" charset="0"/>
                </a:rPr>
                <a:t>carey</a:t>
              </a:r>
              <a:r>
                <a:rPr lang="en-US" sz="1800" dirty="0">
                  <a:cs typeface="Courier New" pitchFamily="49" charset="0"/>
                </a:rPr>
                <a:t>;</a:t>
              </a:r>
            </a:p>
            <a:p>
              <a:pPr eaLnBrk="0" hangingPunct="0"/>
              <a:endParaRPr lang="en-US" sz="1600" dirty="0">
                <a:cs typeface="Courier New" pitchFamily="49" charset="0"/>
              </a:endParaRPr>
            </a:p>
            <a:p>
              <a:pPr eaLnBrk="0" hangingPunct="0"/>
              <a:r>
                <a:rPr lang="en-US" sz="1800" dirty="0"/>
                <a:t>    ...</a:t>
              </a:r>
            </a:p>
            <a:p>
              <a:pPr eaLnBrk="0" hangingPunct="0"/>
              <a:r>
                <a:rPr lang="en-US" sz="1800" dirty="0">
                  <a:cs typeface="Courier New" pitchFamily="49" charset="0"/>
                </a:rPr>
                <a:t>}</a:t>
              </a:r>
              <a:endParaRPr lang="en-US" sz="1800" dirty="0"/>
            </a:p>
            <a:p>
              <a:pPr eaLnBrk="0" hangingPunct="0"/>
              <a:r>
                <a:rPr lang="en-US" sz="1800" dirty="0">
                  <a:cs typeface="Courier New" pitchFamily="49" charset="0"/>
                </a:rPr>
                <a:t> </a:t>
              </a:r>
              <a:endParaRPr lang="en-US" sz="1800" dirty="0"/>
            </a:p>
          </p:txBody>
        </p:sp>
      </p:grpSp>
      <p:sp>
        <p:nvSpPr>
          <p:cNvPr id="36" name="Line 57"/>
          <p:cNvSpPr>
            <a:spLocks noChangeShapeType="1"/>
          </p:cNvSpPr>
          <p:nvPr/>
        </p:nvSpPr>
        <p:spPr bwMode="auto">
          <a:xfrm>
            <a:off x="5828744" y="5733144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447855" y="1231991"/>
            <a:ext cx="4572000" cy="3411212"/>
            <a:chOff x="7631575" y="2833422"/>
            <a:chExt cx="4572000" cy="3411212"/>
          </a:xfrm>
        </p:grpSpPr>
        <p:sp>
          <p:nvSpPr>
            <p:cNvPr id="65" name="Rectangle 20"/>
            <p:cNvSpPr>
              <a:spLocks noChangeArrowheads="1"/>
            </p:cNvSpPr>
            <p:nvPr/>
          </p:nvSpPr>
          <p:spPr bwMode="auto">
            <a:xfrm>
              <a:off x="7638786" y="2833422"/>
              <a:ext cx="4085858" cy="341121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64" name="Rectangle 63"/>
            <p:cNvSpPr/>
            <p:nvPr/>
          </p:nvSpPr>
          <p:spPr>
            <a:xfrm>
              <a:off x="7631575" y="2844997"/>
              <a:ext cx="4572000" cy="2100575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dirty="0"/>
                <a:t>class </a:t>
              </a:r>
              <a:r>
                <a:rPr lang="en-US" dirty="0">
                  <a:solidFill>
                    <a:srgbClr val="6600CC"/>
                  </a:solidFill>
                </a:rPr>
                <a:t>Brain </a:t>
              </a:r>
              <a:br>
                <a:rPr lang="en-US" dirty="0">
                  <a:solidFill>
                    <a:srgbClr val="6600CC"/>
                  </a:solidFill>
                </a:rPr>
              </a:br>
              <a:r>
                <a:rPr lang="en-US" sz="1600" dirty="0"/>
                <a:t>{</a:t>
              </a:r>
              <a:endParaRPr lang="en-US" sz="1200" dirty="0"/>
            </a:p>
            <a:p>
              <a:r>
                <a:rPr lang="en-US" sz="1600" dirty="0">
                  <a:solidFill>
                    <a:schemeClr val="accent5">
                      <a:lumMod val="50000"/>
                    </a:schemeClr>
                  </a:solidFill>
                </a:rPr>
                <a:t>public:</a:t>
              </a:r>
            </a:p>
            <a:p>
              <a:r>
                <a:rPr lang="en-US" dirty="0">
                  <a:solidFill>
                    <a:schemeClr val="accent2">
                      <a:lumMod val="75000"/>
                    </a:schemeClr>
                  </a:solidFill>
                </a:rPr>
                <a:t>    Brain()        </a:t>
              </a:r>
              <a:r>
                <a:rPr lang="en-US" dirty="0">
                  <a:solidFill>
                    <a:srgbClr val="FF0000"/>
                  </a:solidFill>
                </a:rPr>
                <a:t>{ </a:t>
              </a:r>
              <a:r>
                <a:rPr lang="en-US" dirty="0" err="1">
                  <a:solidFill>
                    <a:srgbClr val="FF0000"/>
                  </a:solidFill>
                </a:rPr>
                <a:t>myIQ</a:t>
              </a:r>
              <a:r>
                <a:rPr lang="en-US" dirty="0">
                  <a:solidFill>
                    <a:srgbClr val="FF0000"/>
                  </a:solidFill>
                </a:rPr>
                <a:t> = 100; }</a:t>
              </a:r>
            </a:p>
            <a:p>
              <a:r>
                <a:rPr lang="en-US" dirty="0"/>
                <a:t>    void think() { </a:t>
              </a:r>
              <a:r>
                <a:rPr lang="en-US" dirty="0" err="1"/>
                <a:t>myIQ</a:t>
              </a:r>
              <a:r>
                <a:rPr lang="en-US" dirty="0"/>
                <a:t> += 10; }</a:t>
              </a:r>
            </a:p>
            <a:p>
              <a:br>
                <a:rPr lang="en-US" sz="1050" b="1" dirty="0"/>
              </a:br>
              <a:r>
                <a:rPr lang="en-US" sz="1400" b="1" dirty="0"/>
                <a:t>};</a:t>
              </a:r>
              <a:br>
                <a:rPr lang="en-US" sz="1400" b="1" dirty="0"/>
              </a:br>
              <a:endParaRPr lang="en-US" sz="1400" b="1" dirty="0"/>
            </a:p>
          </p:txBody>
        </p:sp>
      </p:grpSp>
      <p:grpSp>
        <p:nvGrpSpPr>
          <p:cNvPr id="79" name="Group 78"/>
          <p:cNvGrpSpPr/>
          <p:nvPr/>
        </p:nvGrpSpPr>
        <p:grpSpPr>
          <a:xfrm>
            <a:off x="446753" y="4072174"/>
            <a:ext cx="4572000" cy="2962349"/>
            <a:chOff x="7631575" y="2844997"/>
            <a:chExt cx="4572000" cy="2962349"/>
          </a:xfrm>
        </p:grpSpPr>
        <p:sp>
          <p:nvSpPr>
            <p:cNvPr id="80" name="Rectangle 20"/>
            <p:cNvSpPr>
              <a:spLocks noChangeArrowheads="1"/>
            </p:cNvSpPr>
            <p:nvPr/>
          </p:nvSpPr>
          <p:spPr bwMode="auto">
            <a:xfrm>
              <a:off x="7688664" y="2899926"/>
              <a:ext cx="3632902" cy="2505966"/>
            </a:xfrm>
            <a:prstGeom prst="rect">
              <a:avLst/>
            </a:prstGeom>
            <a:solidFill>
              <a:srgbClr val="FFFF99"/>
            </a:solidFill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81" name="Rectangle 80"/>
            <p:cNvSpPr/>
            <p:nvPr/>
          </p:nvSpPr>
          <p:spPr>
            <a:xfrm>
              <a:off x="7631575" y="2844997"/>
              <a:ext cx="4572000" cy="2962349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dirty="0"/>
                <a:t>class </a:t>
              </a:r>
              <a:r>
                <a:rPr lang="en-US" dirty="0">
                  <a:solidFill>
                    <a:srgbClr val="6600CC"/>
                  </a:solidFill>
                </a:rPr>
                <a:t>Brain </a:t>
              </a:r>
              <a:br>
                <a:rPr lang="en-US" dirty="0">
                  <a:solidFill>
                    <a:srgbClr val="6600CC"/>
                  </a:solidFill>
                </a:rPr>
              </a:br>
              <a:r>
                <a:rPr lang="en-US" sz="1400" b="1" dirty="0"/>
                <a:t>{</a:t>
              </a:r>
              <a:endParaRPr lang="en-US" sz="1100" b="1" dirty="0"/>
            </a:p>
            <a:p>
              <a:r>
                <a:rPr lang="en-US" sz="1600" dirty="0">
                  <a:solidFill>
                    <a:schemeClr val="accent5">
                      <a:lumMod val="50000"/>
                    </a:schemeClr>
                  </a:solidFill>
                </a:rPr>
                <a:t>public:</a:t>
              </a:r>
            </a:p>
            <a:p>
              <a:r>
                <a:rPr lang="en-US" dirty="0">
                  <a:solidFill>
                    <a:srgbClr val="FF0000"/>
                  </a:solidFill>
                </a:rPr>
                <a:t>    </a:t>
              </a:r>
              <a:r>
                <a:rPr lang="en-US" dirty="0">
                  <a:solidFill>
                    <a:schemeClr val="accent2">
                      <a:lumMod val="75000"/>
                    </a:schemeClr>
                  </a:solidFill>
                </a:rPr>
                <a:t>Brain(</a:t>
              </a:r>
              <a:r>
                <a:rPr lang="en-US" dirty="0" err="1">
                  <a:solidFill>
                    <a:srgbClr val="FF0000"/>
                  </a:solidFill>
                </a:rPr>
                <a:t>int</a:t>
              </a:r>
              <a:r>
                <a:rPr lang="en-US" dirty="0">
                  <a:solidFill>
                    <a:srgbClr val="FF0000"/>
                  </a:solidFill>
                </a:rPr>
                <a:t> </a:t>
              </a:r>
              <a:r>
                <a:rPr lang="en-US" dirty="0" err="1">
                  <a:solidFill>
                    <a:srgbClr val="FF0000"/>
                  </a:solidFill>
                </a:rPr>
                <a:t>startIQ</a:t>
              </a:r>
              <a:r>
                <a:rPr lang="en-US" dirty="0">
                  <a:solidFill>
                    <a:schemeClr val="accent2">
                      <a:lumMod val="75000"/>
                    </a:schemeClr>
                  </a:solidFill>
                </a:rPr>
                <a:t>)</a:t>
              </a:r>
              <a:br>
                <a:rPr lang="en-US" dirty="0">
                  <a:solidFill>
                    <a:srgbClr val="FF0000"/>
                  </a:solidFill>
                </a:rPr>
              </a:br>
              <a:r>
                <a:rPr lang="en-US" sz="1600" dirty="0"/>
                <a:t>      { </a:t>
              </a:r>
              <a:br>
                <a:rPr lang="en-US" sz="2400" dirty="0">
                  <a:solidFill>
                    <a:srgbClr val="FF0000"/>
                  </a:solidFill>
                </a:rPr>
              </a:br>
              <a:r>
                <a:rPr lang="en-US" dirty="0">
                  <a:solidFill>
                    <a:srgbClr val="FF0000"/>
                  </a:solidFill>
                </a:rPr>
                <a:t>        </a:t>
              </a:r>
              <a:r>
                <a:rPr lang="en-US" dirty="0" err="1">
                  <a:solidFill>
                    <a:srgbClr val="FF0000"/>
                  </a:solidFill>
                </a:rPr>
                <a:t>myIQ</a:t>
              </a:r>
              <a:r>
                <a:rPr lang="en-US" dirty="0">
                  <a:solidFill>
                    <a:srgbClr val="FF0000"/>
                  </a:solidFill>
                </a:rPr>
                <a:t> = </a:t>
              </a:r>
              <a:r>
                <a:rPr lang="en-US" dirty="0" err="1">
                  <a:solidFill>
                    <a:srgbClr val="FF0000"/>
                  </a:solidFill>
                </a:rPr>
                <a:t>startIQ</a:t>
              </a:r>
              <a:r>
                <a:rPr lang="en-US" dirty="0">
                  <a:solidFill>
                    <a:srgbClr val="FF0000"/>
                  </a:solidFill>
                </a:rPr>
                <a:t>; </a:t>
              </a:r>
              <a:br>
                <a:rPr lang="en-US" dirty="0">
                  <a:solidFill>
                    <a:srgbClr val="FF0000"/>
                  </a:solidFill>
                </a:rPr>
              </a:br>
              <a:r>
                <a:rPr lang="en-US" dirty="0"/>
                <a:t> </a:t>
              </a:r>
              <a:r>
                <a:rPr lang="en-US" sz="1600" dirty="0"/>
                <a:t>     }</a:t>
              </a:r>
            </a:p>
            <a:p>
              <a:r>
                <a:rPr lang="en-US" dirty="0"/>
                <a:t>    void think() { </a:t>
              </a:r>
              <a:r>
                <a:rPr lang="en-US" dirty="0" err="1"/>
                <a:t>myIQ</a:t>
              </a:r>
              <a:r>
                <a:rPr lang="en-US" dirty="0"/>
                <a:t> += 10; }</a:t>
              </a:r>
            </a:p>
            <a:p>
              <a:br>
                <a:rPr lang="en-US" sz="1050" b="1" dirty="0"/>
              </a:br>
              <a:r>
                <a:rPr lang="en-US" sz="1400" b="1" dirty="0"/>
                <a:t>};</a:t>
              </a:r>
              <a:br>
                <a:rPr lang="en-US" sz="1400" b="1" dirty="0"/>
              </a:br>
              <a:endParaRPr lang="en-US" sz="1400" b="1" dirty="0"/>
            </a:p>
          </p:txBody>
        </p:sp>
      </p:grpSp>
      <p:sp>
        <p:nvSpPr>
          <p:cNvPr id="82" name="AutoShape 24"/>
          <p:cNvSpPr>
            <a:spLocks noChangeArrowheads="1"/>
          </p:cNvSpPr>
          <p:nvPr/>
        </p:nvSpPr>
        <p:spPr bwMode="auto">
          <a:xfrm>
            <a:off x="1886191" y="3193314"/>
            <a:ext cx="2748562" cy="1015900"/>
          </a:xfrm>
          <a:prstGeom prst="wedgeRoundRectCallout">
            <a:avLst>
              <a:gd name="adj1" fmla="val -41181"/>
              <a:gd name="adj2" fmla="val 120549"/>
              <a:gd name="adj3" fmla="val 16667"/>
            </a:avLst>
          </a:prstGeom>
          <a:solidFill>
            <a:srgbClr val="CCFF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700" dirty="0"/>
              <a:t>So now our Brain class requires a constructor parameter too!</a:t>
            </a:r>
          </a:p>
        </p:txBody>
      </p:sp>
      <p:sp>
        <p:nvSpPr>
          <p:cNvPr id="83" name="AutoShape 24"/>
          <p:cNvSpPr>
            <a:spLocks noChangeArrowheads="1"/>
          </p:cNvSpPr>
          <p:nvPr/>
        </p:nvSpPr>
        <p:spPr bwMode="auto">
          <a:xfrm>
            <a:off x="6245719" y="227665"/>
            <a:ext cx="2748562" cy="1361639"/>
          </a:xfrm>
          <a:prstGeom prst="wedgeRoundRectCallout">
            <a:avLst>
              <a:gd name="adj1" fmla="val -31200"/>
              <a:gd name="adj2" fmla="val 107921"/>
              <a:gd name="adj3" fmla="val 16667"/>
            </a:avLst>
          </a:prstGeom>
          <a:solidFill>
            <a:srgbClr val="CCFF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700" dirty="0"/>
              <a:t>So C++’s implicit call to the default constructor </a:t>
            </a:r>
            <a:r>
              <a:rPr lang="en-US" sz="1700" dirty="0">
                <a:solidFill>
                  <a:srgbClr val="FF0000"/>
                </a:solidFill>
              </a:rPr>
              <a:t>will no longer work</a:t>
            </a:r>
            <a:r>
              <a:rPr lang="en-US" sz="1700" dirty="0"/>
              <a:t>!</a:t>
            </a:r>
            <a:br>
              <a:rPr lang="en-US" sz="1700" dirty="0"/>
            </a:br>
            <a:endParaRPr lang="en-US" sz="700" dirty="0"/>
          </a:p>
          <a:p>
            <a:pPr algn="ctr"/>
            <a:r>
              <a:rPr lang="en-US" sz="1700" dirty="0"/>
              <a:t>Let’s fix it!</a:t>
            </a:r>
          </a:p>
        </p:txBody>
      </p:sp>
      <p:sp>
        <p:nvSpPr>
          <p:cNvPr id="84" name="Text Box 16"/>
          <p:cNvSpPr txBox="1">
            <a:spLocks noChangeArrowheads="1"/>
          </p:cNvSpPr>
          <p:nvPr/>
        </p:nvSpPr>
        <p:spPr bwMode="auto">
          <a:xfrm>
            <a:off x="6544880" y="1960460"/>
            <a:ext cx="173316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</a:rPr>
              <a:t>, </a:t>
            </a:r>
            <a:r>
              <a:rPr lang="en-US" sz="1800" dirty="0" err="1">
                <a:solidFill>
                  <a:srgbClr val="339933"/>
                </a:solidFill>
              </a:rPr>
              <a:t>myBrain</a:t>
            </a:r>
            <a:r>
              <a:rPr lang="en-US" sz="1800" dirty="0"/>
              <a:t>(</a:t>
            </a:r>
            <a:r>
              <a:rPr lang="en-US" sz="1800" dirty="0">
                <a:solidFill>
                  <a:srgbClr val="FF0000"/>
                </a:solidFill>
              </a:rPr>
              <a:t>150</a:t>
            </a:r>
            <a:r>
              <a:rPr lang="en-US" sz="1800" dirty="0"/>
              <a:t>)</a:t>
            </a:r>
          </a:p>
        </p:txBody>
      </p:sp>
      <p:sp>
        <p:nvSpPr>
          <p:cNvPr id="85" name="AutoShape 24"/>
          <p:cNvSpPr>
            <a:spLocks noChangeArrowheads="1"/>
          </p:cNvSpPr>
          <p:nvPr/>
        </p:nvSpPr>
        <p:spPr bwMode="auto">
          <a:xfrm>
            <a:off x="3007895" y="155621"/>
            <a:ext cx="3417243" cy="1361639"/>
          </a:xfrm>
          <a:prstGeom prst="wedgeRoundRectCallout">
            <a:avLst>
              <a:gd name="adj1" fmla="val 46780"/>
              <a:gd name="adj2" fmla="val 88996"/>
              <a:gd name="adj3" fmla="val 16667"/>
            </a:avLst>
          </a:prstGeom>
          <a:solidFill>
            <a:srgbClr val="CCFF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700" dirty="0"/>
              <a:t>Our new initializer list explicitly calls both </a:t>
            </a:r>
            <a:r>
              <a:rPr lang="en-US" sz="1700" dirty="0">
                <a:solidFill>
                  <a:srgbClr val="FF0000"/>
                </a:solidFill>
              </a:rPr>
              <a:t>Stomach’s </a:t>
            </a:r>
            <a:r>
              <a:rPr lang="en-US" sz="1700" dirty="0"/>
              <a:t>and </a:t>
            </a:r>
            <a:r>
              <a:rPr lang="en-US" sz="1700" dirty="0">
                <a:solidFill>
                  <a:srgbClr val="FF0000"/>
                </a:solidFill>
              </a:rPr>
              <a:t>Brain’s</a:t>
            </a:r>
            <a:r>
              <a:rPr lang="en-US" sz="1700" dirty="0"/>
              <a:t> constructors with parameters!</a:t>
            </a:r>
          </a:p>
        </p:txBody>
      </p:sp>
      <p:sp>
        <p:nvSpPr>
          <p:cNvPr id="86" name="Line 57"/>
          <p:cNvSpPr>
            <a:spLocks noChangeShapeType="1"/>
          </p:cNvSpPr>
          <p:nvPr/>
        </p:nvSpPr>
        <p:spPr bwMode="auto">
          <a:xfrm>
            <a:off x="4766516" y="189543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6" name="Rectangle 5"/>
          <p:cNvSpPr/>
          <p:nvPr/>
        </p:nvSpPr>
        <p:spPr bwMode="auto">
          <a:xfrm>
            <a:off x="4609814" y="3362365"/>
            <a:ext cx="4378486" cy="1600475"/>
          </a:xfrm>
          <a:prstGeom prst="rect">
            <a:avLst/>
          </a:prstGeom>
          <a:solidFill>
            <a:srgbClr val="FFFFFF">
              <a:alpha val="94902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grpSp>
        <p:nvGrpSpPr>
          <p:cNvPr id="87" name="Group 42"/>
          <p:cNvGrpSpPr>
            <a:grpSpLocks/>
          </p:cNvGrpSpPr>
          <p:nvPr/>
        </p:nvGrpSpPr>
        <p:grpSpPr bwMode="auto">
          <a:xfrm>
            <a:off x="5369249" y="3362366"/>
            <a:ext cx="2684463" cy="1575436"/>
            <a:chOff x="4110" y="264"/>
            <a:chExt cx="1691" cy="1295"/>
          </a:xfrm>
        </p:grpSpPr>
        <p:sp>
          <p:nvSpPr>
            <p:cNvPr id="88" name="Rectangle 43"/>
            <p:cNvSpPr>
              <a:spLocks noChangeArrowheads="1"/>
            </p:cNvSpPr>
            <p:nvPr/>
          </p:nvSpPr>
          <p:spPr bwMode="auto">
            <a:xfrm>
              <a:off x="4636" y="384"/>
              <a:ext cx="1165" cy="117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sz="2400" b="1"/>
                <a:t> </a:t>
              </a:r>
            </a:p>
            <a:p>
              <a:pPr algn="ctr"/>
              <a:endParaRPr lang="en-US" sz="2400" b="1"/>
            </a:p>
            <a:p>
              <a:pPr algn="ctr"/>
              <a:endParaRPr lang="en-US" sz="2400" b="1"/>
            </a:p>
            <a:p>
              <a:pPr algn="ctr"/>
              <a:endParaRPr lang="en-US" sz="2400" b="1"/>
            </a:p>
            <a:p>
              <a:pPr algn="ctr"/>
              <a:endParaRPr lang="en-US" sz="2400" b="1"/>
            </a:p>
          </p:txBody>
        </p:sp>
        <p:sp>
          <p:nvSpPr>
            <p:cNvPr id="89" name="Text Box 47"/>
            <p:cNvSpPr txBox="1">
              <a:spLocks noChangeArrowheads="1"/>
            </p:cNvSpPr>
            <p:nvPr/>
          </p:nvSpPr>
          <p:spPr bwMode="auto">
            <a:xfrm>
              <a:off x="4110" y="264"/>
              <a:ext cx="678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dirty="0" err="1"/>
                <a:t>carey</a:t>
              </a:r>
              <a:r>
                <a:rPr lang="en-US" dirty="0"/>
                <a:t>   </a:t>
              </a:r>
            </a:p>
          </p:txBody>
        </p:sp>
      </p:grpSp>
      <p:grpSp>
        <p:nvGrpSpPr>
          <p:cNvPr id="90" name="Group 89"/>
          <p:cNvGrpSpPr/>
          <p:nvPr/>
        </p:nvGrpSpPr>
        <p:grpSpPr>
          <a:xfrm>
            <a:off x="6197086" y="3496777"/>
            <a:ext cx="1767366" cy="686226"/>
            <a:chOff x="4615719" y="6383787"/>
            <a:chExt cx="1767366" cy="686226"/>
          </a:xfrm>
        </p:grpSpPr>
        <p:grpSp>
          <p:nvGrpSpPr>
            <p:cNvPr id="91" name="Group 42"/>
            <p:cNvGrpSpPr>
              <a:grpSpLocks/>
            </p:cNvGrpSpPr>
            <p:nvPr/>
          </p:nvGrpSpPr>
          <p:grpSpPr bwMode="auto">
            <a:xfrm>
              <a:off x="4615719" y="6393611"/>
              <a:ext cx="1755778" cy="676402"/>
              <a:chOff x="4098" y="344"/>
              <a:chExt cx="1106" cy="556"/>
            </a:xfrm>
          </p:grpSpPr>
          <p:sp>
            <p:nvSpPr>
              <p:cNvPr id="95" name="Rectangle 43"/>
              <p:cNvSpPr>
                <a:spLocks noChangeArrowheads="1"/>
              </p:cNvSpPr>
              <p:nvPr/>
            </p:nvSpPr>
            <p:spPr bwMode="auto">
              <a:xfrm>
                <a:off x="4636" y="384"/>
                <a:ext cx="568" cy="516"/>
              </a:xfrm>
              <a:prstGeom prst="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sz="2400" b="1" dirty="0"/>
                  <a:t> </a:t>
                </a:r>
              </a:p>
              <a:p>
                <a:pPr algn="ctr"/>
                <a:endParaRPr lang="en-US" sz="2400" b="1" dirty="0"/>
              </a:p>
              <a:p>
                <a:pPr algn="ctr"/>
                <a:endParaRPr lang="en-US" sz="2400" b="1" dirty="0"/>
              </a:p>
              <a:p>
                <a:pPr algn="ctr"/>
                <a:endParaRPr lang="en-US" sz="2400" b="1" dirty="0"/>
              </a:p>
              <a:p>
                <a:pPr algn="ctr"/>
                <a:endParaRPr lang="en-US" sz="2400" b="1" dirty="0"/>
              </a:p>
            </p:txBody>
          </p:sp>
          <p:sp>
            <p:nvSpPr>
              <p:cNvPr id="96" name="Text Box 47"/>
              <p:cNvSpPr txBox="1">
                <a:spLocks noChangeArrowheads="1"/>
              </p:cNvSpPr>
              <p:nvPr/>
            </p:nvSpPr>
            <p:spPr bwMode="auto">
              <a:xfrm>
                <a:off x="4098" y="344"/>
                <a:ext cx="575" cy="27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600" dirty="0" err="1"/>
                  <a:t>myBelly</a:t>
                </a:r>
                <a:endParaRPr lang="en-US" dirty="0"/>
              </a:p>
            </p:txBody>
          </p:sp>
        </p:grpSp>
        <p:grpSp>
          <p:nvGrpSpPr>
            <p:cNvPr id="92" name="Group 91"/>
            <p:cNvGrpSpPr/>
            <p:nvPr/>
          </p:nvGrpSpPr>
          <p:grpSpPr>
            <a:xfrm>
              <a:off x="5510730" y="6383787"/>
              <a:ext cx="872355" cy="625155"/>
              <a:chOff x="8477232" y="6321101"/>
              <a:chExt cx="872355" cy="625155"/>
            </a:xfrm>
          </p:grpSpPr>
          <p:sp>
            <p:nvSpPr>
              <p:cNvPr id="93" name="Rectangle 43"/>
              <p:cNvSpPr>
                <a:spLocks noChangeArrowheads="1"/>
              </p:cNvSpPr>
              <p:nvPr/>
            </p:nvSpPr>
            <p:spPr bwMode="auto">
              <a:xfrm>
                <a:off x="8602208" y="6632386"/>
                <a:ext cx="578774" cy="313870"/>
              </a:xfrm>
              <a:prstGeom prst="rect">
                <a:avLst/>
              </a:prstGeom>
              <a:solidFill>
                <a:srgbClr val="FEE4CE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/>
            </p:spPr>
            <p:txBody>
              <a:bodyPr wrap="none" anchor="ctr"/>
              <a:lstStyle/>
              <a:p>
                <a:pPr algn="ctr"/>
                <a:r>
                  <a:rPr lang="en-US" sz="2400" b="1" dirty="0"/>
                  <a:t> </a:t>
                </a:r>
              </a:p>
              <a:p>
                <a:pPr algn="ctr"/>
                <a:endParaRPr lang="en-US" sz="2400" b="1" dirty="0"/>
              </a:p>
              <a:p>
                <a:pPr algn="ctr"/>
                <a:endParaRPr lang="en-US" sz="2400" b="1" dirty="0"/>
              </a:p>
              <a:p>
                <a:pPr algn="ctr"/>
                <a:endParaRPr lang="en-US" sz="2400" b="1" dirty="0"/>
              </a:p>
              <a:p>
                <a:pPr algn="ctr"/>
                <a:endParaRPr lang="en-US" sz="2400" b="1" dirty="0"/>
              </a:p>
            </p:txBody>
          </p:sp>
          <p:sp>
            <p:nvSpPr>
              <p:cNvPr id="94" name="Text Box 47"/>
              <p:cNvSpPr txBox="1">
                <a:spLocks noChangeArrowheads="1"/>
              </p:cNvSpPr>
              <p:nvPr/>
            </p:nvSpPr>
            <p:spPr bwMode="auto">
              <a:xfrm>
                <a:off x="8477232" y="6321101"/>
                <a:ext cx="872355" cy="3693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800" dirty="0" err="1"/>
                  <a:t>myGas</a:t>
                </a:r>
                <a:endParaRPr lang="en-US" sz="1800" dirty="0"/>
              </a:p>
            </p:txBody>
          </p:sp>
        </p:grpSp>
      </p:grpSp>
      <p:sp>
        <p:nvSpPr>
          <p:cNvPr id="97" name="Rectangle 96"/>
          <p:cNvSpPr/>
          <p:nvPr/>
        </p:nvSpPr>
        <p:spPr>
          <a:xfrm>
            <a:off x="7227801" y="3716312"/>
            <a:ext cx="56618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10</a:t>
            </a:r>
            <a:endParaRPr lang="en-US" sz="2800" dirty="0"/>
          </a:p>
        </p:txBody>
      </p:sp>
      <p:grpSp>
        <p:nvGrpSpPr>
          <p:cNvPr id="98" name="Group 97"/>
          <p:cNvGrpSpPr/>
          <p:nvPr/>
        </p:nvGrpSpPr>
        <p:grpSpPr>
          <a:xfrm>
            <a:off x="6172922" y="4193232"/>
            <a:ext cx="1773241" cy="686226"/>
            <a:chOff x="4598257" y="6383787"/>
            <a:chExt cx="1773241" cy="686226"/>
          </a:xfrm>
        </p:grpSpPr>
        <p:grpSp>
          <p:nvGrpSpPr>
            <p:cNvPr id="99" name="Group 42"/>
            <p:cNvGrpSpPr>
              <a:grpSpLocks/>
            </p:cNvGrpSpPr>
            <p:nvPr/>
          </p:nvGrpSpPr>
          <p:grpSpPr bwMode="auto">
            <a:xfrm>
              <a:off x="4598257" y="6393611"/>
              <a:ext cx="1773241" cy="676402"/>
              <a:chOff x="4087" y="344"/>
              <a:chExt cx="1117" cy="556"/>
            </a:xfrm>
          </p:grpSpPr>
          <p:sp>
            <p:nvSpPr>
              <p:cNvPr id="103" name="Rectangle 43"/>
              <p:cNvSpPr>
                <a:spLocks noChangeArrowheads="1"/>
              </p:cNvSpPr>
              <p:nvPr/>
            </p:nvSpPr>
            <p:spPr bwMode="auto">
              <a:xfrm>
                <a:off x="4636" y="384"/>
                <a:ext cx="568" cy="516"/>
              </a:xfrm>
              <a:prstGeom prst="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sz="2400" b="1" dirty="0"/>
                  <a:t> </a:t>
                </a:r>
              </a:p>
              <a:p>
                <a:pPr algn="ctr"/>
                <a:endParaRPr lang="en-US" sz="2400" b="1" dirty="0"/>
              </a:p>
              <a:p>
                <a:pPr algn="ctr"/>
                <a:endParaRPr lang="en-US" sz="2400" b="1" dirty="0"/>
              </a:p>
              <a:p>
                <a:pPr algn="ctr"/>
                <a:endParaRPr lang="en-US" sz="2400" b="1" dirty="0"/>
              </a:p>
              <a:p>
                <a:pPr algn="ctr"/>
                <a:endParaRPr lang="en-US" sz="2400" b="1" dirty="0"/>
              </a:p>
            </p:txBody>
          </p:sp>
          <p:sp>
            <p:nvSpPr>
              <p:cNvPr id="104" name="Text Box 47"/>
              <p:cNvSpPr txBox="1">
                <a:spLocks noChangeArrowheads="1"/>
              </p:cNvSpPr>
              <p:nvPr/>
            </p:nvSpPr>
            <p:spPr bwMode="auto">
              <a:xfrm>
                <a:off x="4087" y="344"/>
                <a:ext cx="599" cy="27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600" dirty="0" err="1"/>
                  <a:t>myBrain</a:t>
                </a:r>
                <a:endParaRPr lang="en-US" dirty="0"/>
              </a:p>
            </p:txBody>
          </p:sp>
        </p:grpSp>
        <p:grpSp>
          <p:nvGrpSpPr>
            <p:cNvPr id="100" name="Group 99"/>
            <p:cNvGrpSpPr/>
            <p:nvPr/>
          </p:nvGrpSpPr>
          <p:grpSpPr>
            <a:xfrm>
              <a:off x="5540386" y="6383787"/>
              <a:ext cx="813044" cy="625155"/>
              <a:chOff x="8506888" y="6321101"/>
              <a:chExt cx="813044" cy="625155"/>
            </a:xfrm>
          </p:grpSpPr>
          <p:sp>
            <p:nvSpPr>
              <p:cNvPr id="101" name="Rectangle 43"/>
              <p:cNvSpPr>
                <a:spLocks noChangeArrowheads="1"/>
              </p:cNvSpPr>
              <p:nvPr/>
            </p:nvSpPr>
            <p:spPr bwMode="auto">
              <a:xfrm>
                <a:off x="8602208" y="6632386"/>
                <a:ext cx="578774" cy="313870"/>
              </a:xfrm>
              <a:prstGeom prst="rect">
                <a:avLst/>
              </a:prstGeom>
              <a:solidFill>
                <a:srgbClr val="FEE4CE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/>
            </p:spPr>
            <p:txBody>
              <a:bodyPr wrap="none" anchor="ctr"/>
              <a:lstStyle/>
              <a:p>
                <a:pPr algn="ctr"/>
                <a:r>
                  <a:rPr lang="en-US" sz="2400" b="1" dirty="0"/>
                  <a:t> </a:t>
                </a:r>
              </a:p>
              <a:p>
                <a:pPr algn="ctr"/>
                <a:endParaRPr lang="en-US" sz="2400" b="1" dirty="0"/>
              </a:p>
              <a:p>
                <a:pPr algn="ctr"/>
                <a:endParaRPr lang="en-US" sz="2400" b="1" dirty="0"/>
              </a:p>
              <a:p>
                <a:pPr algn="ctr"/>
                <a:endParaRPr lang="en-US" sz="2400" b="1" dirty="0"/>
              </a:p>
              <a:p>
                <a:pPr algn="ctr"/>
                <a:endParaRPr lang="en-US" sz="2400" b="1" dirty="0"/>
              </a:p>
            </p:txBody>
          </p:sp>
          <p:sp>
            <p:nvSpPr>
              <p:cNvPr id="102" name="Text Box 47"/>
              <p:cNvSpPr txBox="1">
                <a:spLocks noChangeArrowheads="1"/>
              </p:cNvSpPr>
              <p:nvPr/>
            </p:nvSpPr>
            <p:spPr bwMode="auto">
              <a:xfrm>
                <a:off x="8506888" y="6321101"/>
                <a:ext cx="813044" cy="3693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800" dirty="0" err="1"/>
                  <a:t>myIQ</a:t>
                </a:r>
                <a:endParaRPr lang="en-US" sz="1800" dirty="0"/>
              </a:p>
            </p:txBody>
          </p:sp>
        </p:grpSp>
      </p:grpSp>
      <p:sp>
        <p:nvSpPr>
          <p:cNvPr id="105" name="Rectangle 104"/>
          <p:cNvSpPr/>
          <p:nvPr/>
        </p:nvSpPr>
        <p:spPr>
          <a:xfrm>
            <a:off x="7103672" y="4426603"/>
            <a:ext cx="7857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150</a:t>
            </a:r>
            <a:endParaRPr lang="en-US" sz="2800" dirty="0"/>
          </a:p>
        </p:txBody>
      </p:sp>
      <p:sp>
        <p:nvSpPr>
          <p:cNvPr id="106" name="Line 57"/>
          <p:cNvSpPr>
            <a:spLocks noChangeShapeType="1"/>
          </p:cNvSpPr>
          <p:nvPr/>
        </p:nvSpPr>
        <p:spPr bwMode="auto">
          <a:xfrm>
            <a:off x="5064449" y="2158691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07" name="Rectangle 106"/>
          <p:cNvSpPr/>
          <p:nvPr/>
        </p:nvSpPr>
        <p:spPr>
          <a:xfrm>
            <a:off x="6192091" y="1948436"/>
            <a:ext cx="45717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10</a:t>
            </a:r>
            <a:endParaRPr lang="en-US" dirty="0"/>
          </a:p>
        </p:txBody>
      </p:sp>
      <p:sp>
        <p:nvSpPr>
          <p:cNvPr id="108" name="Line 57"/>
          <p:cNvSpPr>
            <a:spLocks noChangeShapeType="1"/>
          </p:cNvSpPr>
          <p:nvPr/>
        </p:nvSpPr>
        <p:spPr bwMode="auto">
          <a:xfrm>
            <a:off x="243815" y="1777244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09" name="Line 57"/>
          <p:cNvSpPr>
            <a:spLocks noChangeShapeType="1"/>
          </p:cNvSpPr>
          <p:nvPr/>
        </p:nvSpPr>
        <p:spPr bwMode="auto">
          <a:xfrm>
            <a:off x="531965" y="231054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10" name="Line 57"/>
          <p:cNvSpPr>
            <a:spLocks noChangeShapeType="1"/>
          </p:cNvSpPr>
          <p:nvPr/>
        </p:nvSpPr>
        <p:spPr bwMode="auto">
          <a:xfrm>
            <a:off x="243815" y="2574427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11" name="Line 57"/>
          <p:cNvSpPr>
            <a:spLocks noChangeShapeType="1"/>
          </p:cNvSpPr>
          <p:nvPr/>
        </p:nvSpPr>
        <p:spPr bwMode="auto">
          <a:xfrm>
            <a:off x="7123836" y="1763145"/>
            <a:ext cx="205992" cy="26458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endParaRPr lang="en-US"/>
          </a:p>
        </p:txBody>
      </p:sp>
      <p:sp>
        <p:nvSpPr>
          <p:cNvPr id="112" name="Rectangle 111"/>
          <p:cNvSpPr/>
          <p:nvPr/>
        </p:nvSpPr>
        <p:spPr>
          <a:xfrm>
            <a:off x="7607268" y="1940123"/>
            <a:ext cx="61427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150</a:t>
            </a:r>
            <a:endParaRPr lang="en-US" dirty="0"/>
          </a:p>
        </p:txBody>
      </p:sp>
      <p:sp>
        <p:nvSpPr>
          <p:cNvPr id="113" name="Line 57"/>
          <p:cNvSpPr>
            <a:spLocks noChangeShapeType="1"/>
          </p:cNvSpPr>
          <p:nvPr/>
        </p:nvSpPr>
        <p:spPr bwMode="auto">
          <a:xfrm>
            <a:off x="540302" y="500323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14" name="Line 57"/>
          <p:cNvSpPr>
            <a:spLocks noChangeShapeType="1"/>
          </p:cNvSpPr>
          <p:nvPr/>
        </p:nvSpPr>
        <p:spPr bwMode="auto">
          <a:xfrm>
            <a:off x="836765" y="558156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15" name="Line 57"/>
          <p:cNvSpPr>
            <a:spLocks noChangeShapeType="1"/>
          </p:cNvSpPr>
          <p:nvPr/>
        </p:nvSpPr>
        <p:spPr bwMode="auto">
          <a:xfrm>
            <a:off x="622635" y="5897576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16" name="Line 57"/>
          <p:cNvSpPr>
            <a:spLocks noChangeShapeType="1"/>
          </p:cNvSpPr>
          <p:nvPr/>
        </p:nvSpPr>
        <p:spPr bwMode="auto">
          <a:xfrm>
            <a:off x="4766516" y="2340233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17" name="AutoShape 24"/>
          <p:cNvSpPr>
            <a:spLocks noChangeArrowheads="1"/>
          </p:cNvSpPr>
          <p:nvPr/>
        </p:nvSpPr>
        <p:spPr bwMode="auto">
          <a:xfrm>
            <a:off x="1043078" y="3530786"/>
            <a:ext cx="3472995" cy="1292912"/>
          </a:xfrm>
          <a:prstGeom prst="wedgeRoundRectCallout">
            <a:avLst>
              <a:gd name="adj1" fmla="val 70945"/>
              <a:gd name="adj2" fmla="val -121026"/>
              <a:gd name="adj3" fmla="val 16667"/>
            </a:avLst>
          </a:prstGeom>
          <a:solidFill>
            <a:srgbClr val="CCFF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700" dirty="0"/>
              <a:t>Finally, once all of our embedded objects have been constructed, C++ will run the outer constructor’s body!</a:t>
            </a:r>
          </a:p>
        </p:txBody>
      </p:sp>
      <p:sp>
        <p:nvSpPr>
          <p:cNvPr id="118" name="Line 57"/>
          <p:cNvSpPr>
            <a:spLocks noChangeShapeType="1"/>
          </p:cNvSpPr>
          <p:nvPr/>
        </p:nvSpPr>
        <p:spPr bwMode="auto">
          <a:xfrm>
            <a:off x="4999468" y="2605423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19" name="AutoShape 24"/>
          <p:cNvSpPr>
            <a:spLocks noChangeArrowheads="1"/>
          </p:cNvSpPr>
          <p:nvPr/>
        </p:nvSpPr>
        <p:spPr bwMode="auto">
          <a:xfrm>
            <a:off x="3434942" y="2916487"/>
            <a:ext cx="3118338" cy="1008056"/>
          </a:xfrm>
          <a:prstGeom prst="wedgeRoundRectCallout">
            <a:avLst>
              <a:gd name="adj1" fmla="val 52307"/>
              <a:gd name="adj2" fmla="val -111545"/>
              <a:gd name="adj3" fmla="val 16667"/>
            </a:avLst>
          </a:prstGeom>
          <a:solidFill>
            <a:srgbClr val="CCFF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700" dirty="0"/>
              <a:t>We just separate each member object and its parameters with a </a:t>
            </a:r>
            <a:r>
              <a:rPr lang="en-US" sz="1700" dirty="0">
                <a:solidFill>
                  <a:srgbClr val="FF0000"/>
                </a:solidFill>
              </a:rPr>
              <a:t>comma</a:t>
            </a:r>
            <a:r>
              <a:rPr lang="en-US" sz="1700" dirty="0"/>
              <a:t>.</a:t>
            </a:r>
            <a:endParaRPr lang="en-US" sz="700" dirty="0"/>
          </a:p>
        </p:txBody>
      </p:sp>
    </p:spTree>
    <p:extLst>
      <p:ext uri="{BB962C8B-B14F-4D97-AF65-F5344CB8AC3E}">
        <p14:creationId xmlns:p14="http://schemas.microsoft.com/office/powerpoint/2010/main" val="1780316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7.40741E-7 L 1.66667E-6 0.4125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062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8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8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1.85185E-6 L -4.72222E-6 -0.05209 " pathEditMode="relative" rAng="0" ptsTypes="AA">
                                      <p:cBhvr>
                                        <p:cTn id="59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6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-7.40741E-7 L 0.16997 0.00046 " pathEditMode="relative" rAng="0" ptsTypes="AA">
                                      <p:cBhvr>
                                        <p:cTn id="68" dur="2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490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-2.32192E-6 L -0.42535 -0.09736 " pathEditMode="relative" rAng="0" ptsTypes="AA">
                                      <p:cBhvr>
                                        <p:cTn id="119" dur="2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267" y="-488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6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2.96296E-6 L -0.59444 0.38264 " pathEditMode="relative" rAng="0" ptsTypes="AA">
                                      <p:cBhvr>
                                        <p:cTn id="167" dur="2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722" y="1912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" fill="hold">
                      <p:stCondLst>
                        <p:cond delay="indefinite"/>
                      </p:stCondLst>
                      <p:childTnLst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>
                      <p:stCondLst>
                        <p:cond delay="indefinite"/>
                      </p:stCondLst>
                      <p:childTnLst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3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4" fill="hold">
                      <p:stCondLst>
                        <p:cond delay="indefinite"/>
                      </p:stCondLst>
                      <p:childTnLst>
                        <p:par>
                          <p:cTn id="195" fill="hold">
                            <p:stCondLst>
                              <p:cond delay="0"/>
                            </p:stCondLst>
                            <p:childTnLst>
                              <p:par>
                                <p:cTn id="19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8" fill="hold">
                      <p:stCondLst>
                        <p:cond delay="indefinite"/>
                      </p:stCondLst>
                      <p:childTnLst>
                        <p:par>
                          <p:cTn id="199" fill="hold">
                            <p:stCondLst>
                              <p:cond delay="0"/>
                            </p:stCondLst>
                            <p:childTnLst>
                              <p:par>
                                <p:cTn id="20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2" fill="hold">
                      <p:stCondLst>
                        <p:cond delay="indefinite"/>
                      </p:stCondLst>
                      <p:childTnLst>
                        <p:par>
                          <p:cTn id="203" fill="hold">
                            <p:stCondLst>
                              <p:cond delay="0"/>
                            </p:stCondLst>
                            <p:childTnLst>
                              <p:par>
                                <p:cTn id="20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6" fill="hold">
                      <p:stCondLst>
                        <p:cond delay="indefinite"/>
                      </p:stCondLst>
                      <p:childTnLst>
                        <p:par>
                          <p:cTn id="207" fill="hold">
                            <p:stCondLst>
                              <p:cond delay="0"/>
                            </p:stCondLst>
                            <p:childTnLst>
                              <p:par>
                                <p:cTn id="20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0" fill="hold">
                      <p:stCondLst>
                        <p:cond delay="indefinite"/>
                      </p:stCondLst>
                      <p:childTnLst>
                        <p:par>
                          <p:cTn id="211" fill="hold">
                            <p:stCondLst>
                              <p:cond delay="0"/>
                            </p:stCondLst>
                            <p:childTnLst>
                              <p:par>
                                <p:cTn id="21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4" fill="hold">
                      <p:stCondLst>
                        <p:cond delay="indefinite"/>
                      </p:stCondLst>
                      <p:childTnLst>
                        <p:par>
                          <p:cTn id="215" fill="hold">
                            <p:stCondLst>
                              <p:cond delay="0"/>
                            </p:stCondLst>
                            <p:childTnLst>
                              <p:par>
                                <p:cTn id="2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8" fill="hold">
                      <p:stCondLst>
                        <p:cond delay="indefinite"/>
                      </p:stCondLst>
                      <p:childTnLst>
                        <p:par>
                          <p:cTn id="219" fill="hold">
                            <p:stCondLst>
                              <p:cond delay="0"/>
                            </p:stCondLst>
                            <p:childTnLst>
                              <p:par>
                                <p:cTn id="2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2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3" fill="hold">
                      <p:stCondLst>
                        <p:cond delay="indefinite"/>
                      </p:stCondLst>
                      <p:childTnLst>
                        <p:par>
                          <p:cTn id="224" fill="hold">
                            <p:stCondLst>
                              <p:cond delay="0"/>
                            </p:stCondLst>
                            <p:childTnLst>
                              <p:par>
                                <p:cTn id="225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1.82828E-6 L -1.94444E-6 0.07406 " pathEditMode="relative" rAng="0" ptsTypes="AA">
                                      <p:cBhvr>
                                        <p:cTn id="226" dur="2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70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7" fill="hold">
                      <p:stCondLst>
                        <p:cond delay="indefinite"/>
                      </p:stCondLst>
                      <p:childTnLst>
                        <p:par>
                          <p:cTn id="228" fill="hold">
                            <p:stCondLst>
                              <p:cond delay="0"/>
                            </p:stCondLst>
                            <p:childTnLst>
                              <p:par>
                                <p:cTn id="2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21" grpId="0"/>
      <p:bldP spid="36" grpId="0" animBg="1"/>
      <p:bldP spid="36" grpId="1" animBg="1"/>
      <p:bldP spid="82" grpId="0" animBg="1"/>
      <p:bldP spid="82" grpId="1" animBg="1"/>
      <p:bldP spid="83" grpId="0" uiExpand="1" build="p" animBg="1"/>
      <p:bldP spid="83" grpId="1" build="allAtOnce" animBg="1"/>
      <p:bldP spid="84" grpId="0"/>
      <p:bldP spid="85" grpId="0" animBg="1"/>
      <p:bldP spid="85" grpId="1" animBg="1"/>
      <p:bldP spid="85" grpId="2" animBg="1"/>
      <p:bldP spid="86" grpId="0" animBg="1"/>
      <p:bldP spid="86" grpId="1" animBg="1"/>
      <p:bldP spid="6" grpId="0" animBg="1"/>
      <p:bldP spid="97" grpId="0"/>
      <p:bldP spid="105" grpId="0"/>
      <p:bldP spid="106" grpId="0" animBg="1"/>
      <p:bldP spid="106" grpId="1" animBg="1"/>
      <p:bldP spid="107" grpId="0"/>
      <p:bldP spid="107" grpId="1"/>
      <p:bldP spid="108" grpId="0" animBg="1"/>
      <p:bldP spid="108" grpId="1" animBg="1"/>
      <p:bldP spid="109" grpId="0" animBg="1"/>
      <p:bldP spid="109" grpId="1" animBg="1"/>
      <p:bldP spid="110" grpId="0" animBg="1"/>
      <p:bldP spid="110" grpId="1" animBg="1"/>
      <p:bldP spid="111" grpId="0" animBg="1"/>
      <p:bldP spid="111" grpId="1" animBg="1"/>
      <p:bldP spid="112" grpId="0"/>
      <p:bldP spid="112" grpId="1"/>
      <p:bldP spid="113" grpId="0" animBg="1"/>
      <p:bldP spid="113" grpId="1" animBg="1"/>
      <p:bldP spid="114" grpId="0" animBg="1"/>
      <p:bldP spid="114" grpId="1" animBg="1"/>
      <p:bldP spid="115" grpId="0" animBg="1"/>
      <p:bldP spid="115" grpId="1" animBg="1"/>
      <p:bldP spid="116" grpId="0" animBg="1"/>
      <p:bldP spid="116" grpId="1" animBg="1"/>
      <p:bldP spid="117" grpId="0" animBg="1"/>
      <p:bldP spid="117" grpId="1" animBg="1"/>
      <p:bldP spid="118" grpId="0" animBg="1"/>
      <p:bldP spid="118" grpId="1" animBg="1"/>
      <p:bldP spid="119" grpId="0" uiExpand="1" animBg="1"/>
      <p:bldP spid="119" grpId="1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-76200"/>
            <a:ext cx="7772400" cy="1143000"/>
          </a:xfrm>
        </p:spPr>
        <p:txBody>
          <a:bodyPr/>
          <a:lstStyle/>
          <a:p>
            <a:r>
              <a:rPr lang="en-US" dirty="0"/>
              <a:t>Initializer Lists</a:t>
            </a:r>
          </a:p>
        </p:txBody>
      </p:sp>
      <p:sp>
        <p:nvSpPr>
          <p:cNvPr id="116741" name="Text Box 5"/>
          <p:cNvSpPr txBox="1">
            <a:spLocks noChangeArrowheads="1"/>
          </p:cNvSpPr>
          <p:nvPr/>
        </p:nvSpPr>
        <p:spPr bwMode="auto">
          <a:xfrm>
            <a:off x="0" y="960438"/>
            <a:ext cx="922655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CCFFC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You </a:t>
            </a:r>
            <a:r>
              <a:rPr lang="en-US" dirty="0">
                <a:solidFill>
                  <a:srgbClr val="FF0000"/>
                </a:solidFill>
              </a:rPr>
              <a:t>must</a:t>
            </a:r>
            <a:r>
              <a:rPr lang="en-US" dirty="0">
                <a:solidFill>
                  <a:schemeClr val="tx2"/>
                </a:solidFill>
              </a:rPr>
              <a:t> always add your initializer list to your actual </a:t>
            </a:r>
            <a:r>
              <a:rPr lang="en-US" dirty="0">
                <a:solidFill>
                  <a:srgbClr val="FF0000"/>
                </a:solidFill>
              </a:rPr>
              <a:t>constructor definition </a:t>
            </a:r>
            <a:r>
              <a:rPr lang="en-US" dirty="0">
                <a:solidFill>
                  <a:schemeClr val="tx2"/>
                </a:solidFill>
              </a:rPr>
              <a:t>(whether it’s defined 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inside</a:t>
            </a:r>
            <a:r>
              <a:rPr lang="en-US" dirty="0">
                <a:solidFill>
                  <a:schemeClr val="tx2"/>
                </a:solidFill>
              </a:rPr>
              <a:t> or </a:t>
            </a:r>
            <a:r>
              <a:rPr lang="en-US" dirty="0">
                <a:solidFill>
                  <a:srgbClr val="7030A0"/>
                </a:solidFill>
              </a:rPr>
              <a:t>outside</a:t>
            </a:r>
            <a:r>
              <a:rPr lang="en-US" dirty="0">
                <a:solidFill>
                  <a:schemeClr val="tx2"/>
                </a:solidFill>
              </a:rPr>
              <a:t> your class).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01600" y="2209800"/>
            <a:ext cx="6357815" cy="4524378"/>
            <a:chOff x="101600" y="2209800"/>
            <a:chExt cx="6357815" cy="4524378"/>
          </a:xfrm>
        </p:grpSpPr>
        <p:grpSp>
          <p:nvGrpSpPr>
            <p:cNvPr id="116752" name="Group 16"/>
            <p:cNvGrpSpPr>
              <a:grpSpLocks/>
            </p:cNvGrpSpPr>
            <p:nvPr/>
          </p:nvGrpSpPr>
          <p:grpSpPr bwMode="auto">
            <a:xfrm>
              <a:off x="101600" y="2209800"/>
              <a:ext cx="6357815" cy="4524378"/>
              <a:chOff x="64" y="1392"/>
              <a:chExt cx="3408" cy="2850"/>
            </a:xfrm>
          </p:grpSpPr>
          <p:sp>
            <p:nvSpPr>
              <p:cNvPr id="116739" name="Rectangle 3"/>
              <p:cNvSpPr>
                <a:spLocks noChangeArrowheads="1"/>
              </p:cNvSpPr>
              <p:nvPr/>
            </p:nvSpPr>
            <p:spPr bwMode="auto">
              <a:xfrm>
                <a:off x="64" y="1413"/>
                <a:ext cx="2418" cy="2829"/>
              </a:xfrm>
              <a:prstGeom prst="rect">
                <a:avLst/>
              </a:prstGeom>
              <a:solidFill>
                <a:srgbClr val="FFFF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740" name="Rectangle 4"/>
              <p:cNvSpPr>
                <a:spLocks noChangeArrowheads="1"/>
              </p:cNvSpPr>
              <p:nvPr/>
            </p:nvSpPr>
            <p:spPr bwMode="auto">
              <a:xfrm>
                <a:off x="112" y="1392"/>
                <a:ext cx="3360" cy="28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28575">
                    <a:solidFill>
                      <a:srgbClr val="CCFFCC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eaLnBrk="0" hangingPunct="0">
                  <a:tabLst>
                    <a:tab pos="228600" algn="l"/>
                  </a:tabLst>
                </a:pPr>
                <a:r>
                  <a:rPr lang="en-US" sz="1800" b="1" dirty="0">
                    <a:latin typeface="Courier New" pitchFamily="49" charset="0"/>
                    <a:cs typeface="Courier New" pitchFamily="49" charset="0"/>
                  </a:rPr>
                  <a:t>class </a:t>
                </a:r>
                <a:r>
                  <a:rPr lang="en-US" sz="1800" b="1" dirty="0" err="1">
                    <a:latin typeface="Courier New" pitchFamily="49" charset="0"/>
                    <a:cs typeface="Courier New" pitchFamily="49" charset="0"/>
                  </a:rPr>
                  <a:t>HungryNerd</a:t>
                </a:r>
                <a:endParaRPr lang="en-US" sz="1800" b="1" dirty="0">
                  <a:latin typeface="Courier New" pitchFamily="49" charset="0"/>
                  <a:cs typeface="Courier New" pitchFamily="49" charset="0"/>
                </a:endParaRPr>
              </a:p>
              <a:p>
                <a:pPr eaLnBrk="0" hangingPunct="0">
                  <a:tabLst>
                    <a:tab pos="228600" algn="l"/>
                  </a:tabLst>
                </a:pPr>
                <a:r>
                  <a:rPr lang="en-US" sz="1800" b="1" dirty="0">
                    <a:latin typeface="Courier New" pitchFamily="49" charset="0"/>
                    <a:cs typeface="Courier New" pitchFamily="49" charset="0"/>
                  </a:rPr>
                  <a:t>{</a:t>
                </a:r>
              </a:p>
              <a:p>
                <a:pPr eaLnBrk="0" hangingPunct="0">
                  <a:tabLst>
                    <a:tab pos="228600" algn="l"/>
                  </a:tabLst>
                </a:pPr>
                <a:r>
                  <a:rPr lang="en-US" sz="1800" b="1" dirty="0">
                    <a:latin typeface="Courier New" pitchFamily="49" charset="0"/>
                    <a:cs typeface="Courier New" pitchFamily="49" charset="0"/>
                  </a:rPr>
                  <a:t>public:</a:t>
                </a:r>
              </a:p>
              <a:p>
                <a:pPr eaLnBrk="0" hangingPunct="0">
                  <a:tabLst>
                    <a:tab pos="228600" algn="l"/>
                  </a:tabLst>
                </a:pPr>
                <a:endParaRPr lang="en-US" sz="1800" b="1" dirty="0">
                  <a:latin typeface="Courier New" pitchFamily="49" charset="0"/>
                  <a:cs typeface="Courier New" pitchFamily="49" charset="0"/>
                </a:endParaRPr>
              </a:p>
              <a:p>
                <a:pPr eaLnBrk="0" hangingPunct="0">
                  <a:tabLst>
                    <a:tab pos="228600" algn="l"/>
                  </a:tabLst>
                </a:pPr>
                <a:r>
                  <a:rPr lang="en-US" sz="1800" b="1" dirty="0">
                    <a:latin typeface="Courier New" pitchFamily="49" charset="0"/>
                    <a:cs typeface="Courier New" pitchFamily="49" charset="0"/>
                  </a:rPr>
                  <a:t> </a:t>
                </a:r>
                <a:r>
                  <a:rPr lang="en-US" sz="1800" b="1" dirty="0" err="1">
                    <a:solidFill>
                      <a:schemeClr val="accent5">
                        <a:lumMod val="50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HungryNerd</a:t>
                </a:r>
                <a:r>
                  <a:rPr lang="en-US" sz="1800" b="1" dirty="0">
                    <a:solidFill>
                      <a:schemeClr val="accent5">
                        <a:lumMod val="50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()</a:t>
                </a:r>
                <a:br>
                  <a:rPr lang="en-US" sz="1800" b="1" dirty="0">
                    <a:solidFill>
                      <a:schemeClr val="accent5">
                        <a:lumMod val="50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</a:br>
                <a:endParaRPr lang="en-US" sz="1800" dirty="0">
                  <a:solidFill>
                    <a:schemeClr val="accent5">
                      <a:lumMod val="50000"/>
                    </a:schemeClr>
                  </a:solidFill>
                  <a:latin typeface="Courier New" pitchFamily="49" charset="0"/>
                </a:endParaRPr>
              </a:p>
              <a:p>
                <a:pPr eaLnBrk="0" hangingPunct="0">
                  <a:tabLst>
                    <a:tab pos="228600" algn="l"/>
                  </a:tabLst>
                </a:pPr>
                <a:r>
                  <a:rPr lang="en-US" sz="1800" b="1" dirty="0">
                    <a:latin typeface="Courier New" pitchFamily="49" charset="0"/>
                    <a:cs typeface="Courier New" pitchFamily="49" charset="0"/>
                  </a:rPr>
                  <a:t> {</a:t>
                </a:r>
                <a:endParaRPr lang="en-US" sz="1800" dirty="0">
                  <a:latin typeface="Courier New" pitchFamily="49" charset="0"/>
                </a:endParaRPr>
              </a:p>
              <a:p>
                <a:pPr eaLnBrk="0" hangingPunct="0">
                  <a:tabLst>
                    <a:tab pos="228600" algn="l"/>
                  </a:tabLst>
                </a:pPr>
                <a:endParaRPr lang="en-US" sz="1800" b="1" dirty="0">
                  <a:solidFill>
                    <a:schemeClr val="accent5">
                      <a:lumMod val="50000"/>
                    </a:schemeClr>
                  </a:solidFill>
                  <a:latin typeface="Courier New" pitchFamily="49" charset="0"/>
                  <a:cs typeface="Courier New" pitchFamily="49" charset="0"/>
                </a:endParaRPr>
              </a:p>
              <a:p>
                <a:pPr eaLnBrk="0" hangingPunct="0">
                  <a:tabLst>
                    <a:tab pos="228600" algn="l"/>
                  </a:tabLst>
                </a:pPr>
                <a:endParaRPr lang="en-US" sz="1800" b="1" dirty="0">
                  <a:solidFill>
                    <a:schemeClr val="accent5">
                      <a:lumMod val="50000"/>
                    </a:schemeClr>
                  </a:solidFill>
                  <a:latin typeface="Courier New" pitchFamily="49" charset="0"/>
                  <a:cs typeface="Courier New" pitchFamily="49" charset="0"/>
                </a:endParaRPr>
              </a:p>
              <a:p>
                <a:pPr eaLnBrk="0" hangingPunct="0">
                  <a:tabLst>
                    <a:tab pos="228600" algn="l"/>
                  </a:tabLst>
                </a:pPr>
                <a:r>
                  <a:rPr lang="en-US" sz="1800" b="1" dirty="0">
                    <a:latin typeface="Courier New" pitchFamily="49" charset="0"/>
                    <a:cs typeface="Courier New" pitchFamily="49" charset="0"/>
                  </a:rPr>
                  <a:t> }</a:t>
                </a:r>
              </a:p>
              <a:p>
                <a:pPr eaLnBrk="0" hangingPunct="0">
                  <a:tabLst>
                    <a:tab pos="228600" algn="l"/>
                  </a:tabLst>
                </a:pPr>
                <a:endParaRPr lang="en-US" sz="1800" b="1" dirty="0">
                  <a:latin typeface="Courier New" pitchFamily="49" charset="0"/>
                  <a:cs typeface="Courier New" pitchFamily="49" charset="0"/>
                </a:endParaRPr>
              </a:p>
              <a:p>
                <a:pPr eaLnBrk="0" hangingPunct="0">
                  <a:tabLst>
                    <a:tab pos="228600" algn="l"/>
                  </a:tabLst>
                </a:pPr>
                <a:r>
                  <a:rPr lang="en-US" sz="1800" b="1" dirty="0">
                    <a:latin typeface="Courier New" pitchFamily="49" charset="0"/>
                    <a:cs typeface="Courier New" pitchFamily="49" charset="0"/>
                  </a:rPr>
                  <a:t>private:</a:t>
                </a:r>
              </a:p>
              <a:p>
                <a:pPr eaLnBrk="0" hangingPunct="0">
                  <a:tabLst>
                    <a:tab pos="228600" algn="l"/>
                  </a:tabLst>
                </a:pPr>
                <a:r>
                  <a:rPr lang="en-US" sz="1800" b="1" dirty="0">
                    <a:latin typeface="Courier New" pitchFamily="49" charset="0"/>
                    <a:cs typeface="Courier New" pitchFamily="49" charset="0"/>
                  </a:rPr>
                  <a:t>  Belly </a:t>
                </a:r>
                <a:r>
                  <a:rPr lang="en-US" sz="1800" b="1" dirty="0" err="1">
                    <a:latin typeface="Courier New" pitchFamily="49" charset="0"/>
                    <a:cs typeface="Courier New" pitchFamily="49" charset="0"/>
                  </a:rPr>
                  <a:t>myBelly</a:t>
                </a:r>
                <a:r>
                  <a:rPr lang="en-US" sz="1800" b="1" dirty="0">
                    <a:latin typeface="Courier New" pitchFamily="49" charset="0"/>
                    <a:cs typeface="Courier New" pitchFamily="49" charset="0"/>
                  </a:rPr>
                  <a:t>;</a:t>
                </a:r>
              </a:p>
              <a:p>
                <a:pPr eaLnBrk="0" hangingPunct="0">
                  <a:tabLst>
                    <a:tab pos="228600" algn="l"/>
                  </a:tabLst>
                </a:pPr>
                <a:r>
                  <a:rPr lang="en-US" sz="1800" b="1" dirty="0">
                    <a:latin typeface="Courier New" pitchFamily="49" charset="0"/>
                    <a:cs typeface="Courier New" pitchFamily="49" charset="0"/>
                  </a:rPr>
                  <a:t>  Brain </a:t>
                </a:r>
                <a:r>
                  <a:rPr lang="en-US" sz="1800" b="1" dirty="0" err="1">
                    <a:latin typeface="Courier New" pitchFamily="49" charset="0"/>
                    <a:cs typeface="Courier New" pitchFamily="49" charset="0"/>
                  </a:rPr>
                  <a:t>myBrain</a:t>
                </a:r>
                <a:r>
                  <a:rPr lang="en-US" sz="1800" b="1" dirty="0">
                    <a:latin typeface="Courier New" pitchFamily="49" charset="0"/>
                    <a:cs typeface="Courier New" pitchFamily="49" charset="0"/>
                  </a:rPr>
                  <a:t>;</a:t>
                </a:r>
              </a:p>
              <a:p>
                <a:pPr eaLnBrk="0" hangingPunct="0">
                  <a:tabLst>
                    <a:tab pos="228600" algn="l"/>
                  </a:tabLst>
                </a:pPr>
                <a:r>
                  <a:rPr lang="en-US" sz="1800" b="1" dirty="0">
                    <a:latin typeface="Courier New" pitchFamily="49" charset="0"/>
                    <a:cs typeface="Courier New" pitchFamily="49" charset="0"/>
                  </a:rPr>
                  <a:t>  </a:t>
                </a:r>
                <a:r>
                  <a:rPr lang="en-US" sz="1800" b="1" dirty="0" err="1">
                    <a:latin typeface="Courier New" pitchFamily="49" charset="0"/>
                    <a:cs typeface="Courier New" pitchFamily="49" charset="0"/>
                  </a:rPr>
                  <a:t>int</a:t>
                </a:r>
                <a:r>
                  <a:rPr lang="en-US" sz="1800" b="1" dirty="0">
                    <a:latin typeface="Courier New" pitchFamily="49" charset="0"/>
                    <a:cs typeface="Courier New" pitchFamily="49" charset="0"/>
                  </a:rPr>
                  <a:t>   </a:t>
                </a:r>
                <a:r>
                  <a:rPr lang="en-US" sz="1800" b="1" dirty="0" err="1">
                    <a:latin typeface="Courier New" pitchFamily="49" charset="0"/>
                    <a:cs typeface="Courier New" pitchFamily="49" charset="0"/>
                  </a:rPr>
                  <a:t>myAge</a:t>
                </a:r>
                <a:r>
                  <a:rPr lang="en-US" sz="1800" b="1" dirty="0">
                    <a:latin typeface="Courier New" pitchFamily="49" charset="0"/>
                    <a:cs typeface="Courier New" pitchFamily="49" charset="0"/>
                  </a:rPr>
                  <a:t>;</a:t>
                </a:r>
              </a:p>
              <a:p>
                <a:pPr eaLnBrk="0" hangingPunct="0">
                  <a:tabLst>
                    <a:tab pos="228600" algn="l"/>
                  </a:tabLst>
                </a:pPr>
                <a:r>
                  <a:rPr lang="en-US" sz="1800" b="1" dirty="0">
                    <a:latin typeface="Courier New" pitchFamily="49" charset="0"/>
                    <a:cs typeface="Courier New" pitchFamily="49" charset="0"/>
                  </a:rPr>
                  <a:t>};</a:t>
                </a:r>
              </a:p>
            </p:txBody>
          </p:sp>
        </p:grpSp>
        <p:sp>
          <p:nvSpPr>
            <p:cNvPr id="2" name="Rectangle 1"/>
            <p:cNvSpPr/>
            <p:nvPr/>
          </p:nvSpPr>
          <p:spPr>
            <a:xfrm>
              <a:off x="592105" y="4159236"/>
              <a:ext cx="4572000" cy="707886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eaLnBrk="0" hangingPunct="0">
                <a:tabLst>
                  <a:tab pos="228600" algn="l"/>
                </a:tabLst>
              </a:pPr>
              <a:r>
                <a:rPr lang="en-US" b="1" dirty="0" err="1">
                  <a:solidFill>
                    <a:schemeClr val="accent5">
                      <a:lumMod val="50000"/>
                    </a:schemeClr>
                  </a:solidFill>
                  <a:latin typeface="Courier New" pitchFamily="49" charset="0"/>
                  <a:cs typeface="Courier New" pitchFamily="49" charset="0"/>
                </a:rPr>
                <a:t>myBelly.eat</a:t>
              </a:r>
              <a:r>
                <a:rPr lang="en-US" b="1" dirty="0">
                  <a:solidFill>
                    <a:schemeClr val="accent5">
                      <a:lumMod val="50000"/>
                    </a:schemeClr>
                  </a:solidFill>
                  <a:latin typeface="Courier New" pitchFamily="49" charset="0"/>
                  <a:cs typeface="Courier New" pitchFamily="49" charset="0"/>
                </a:rPr>
                <a:t>();</a:t>
              </a:r>
            </a:p>
            <a:p>
              <a:pPr eaLnBrk="0" hangingPunct="0">
                <a:tabLst>
                  <a:tab pos="228600" algn="l"/>
                </a:tabLst>
              </a:pPr>
              <a:r>
                <a:rPr lang="en-US" b="1" dirty="0" err="1">
                  <a:solidFill>
                    <a:schemeClr val="accent5">
                      <a:lumMod val="50000"/>
                    </a:schemeClr>
                  </a:solidFill>
                  <a:latin typeface="Courier New" pitchFamily="49" charset="0"/>
                  <a:cs typeface="Courier New" pitchFamily="49" charset="0"/>
                </a:rPr>
                <a:t>m_age</a:t>
              </a:r>
              <a:r>
                <a:rPr lang="en-US" b="1" dirty="0">
                  <a:solidFill>
                    <a:schemeClr val="accent5">
                      <a:lumMod val="50000"/>
                    </a:schemeClr>
                  </a:solidFill>
                  <a:latin typeface="Courier New" pitchFamily="49" charset="0"/>
                  <a:cs typeface="Courier New" pitchFamily="49" charset="0"/>
                </a:rPr>
                <a:t> = 19;	</a:t>
              </a:r>
              <a:endParaRPr lang="en-US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</p:grpSp>
      <p:sp>
        <p:nvSpPr>
          <p:cNvPr id="30" name="Rectangle 29"/>
          <p:cNvSpPr/>
          <p:nvPr/>
        </p:nvSpPr>
        <p:spPr>
          <a:xfrm>
            <a:off x="439705" y="3584806"/>
            <a:ext cx="4572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0" hangingPunct="0">
              <a:tabLst>
                <a:tab pos="228600" algn="l"/>
              </a:tabLst>
            </a:pP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: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>
                <a:solidFill>
                  <a:schemeClr val="accent6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myBelly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10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), </a:t>
            </a:r>
            <a:r>
              <a:rPr lang="en-US" b="1" dirty="0" err="1">
                <a:solidFill>
                  <a:schemeClr val="accent6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myBrain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150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)</a:t>
            </a:r>
            <a:endParaRPr lang="en-US" dirty="0"/>
          </a:p>
        </p:txBody>
      </p:sp>
      <p:grpSp>
        <p:nvGrpSpPr>
          <p:cNvPr id="15" name="Group 14"/>
          <p:cNvGrpSpPr/>
          <p:nvPr/>
        </p:nvGrpSpPr>
        <p:grpSpPr>
          <a:xfrm>
            <a:off x="4764915" y="2209800"/>
            <a:ext cx="6357815" cy="4571271"/>
            <a:chOff x="101600" y="2209800"/>
            <a:chExt cx="6357815" cy="4571271"/>
          </a:xfrm>
        </p:grpSpPr>
        <p:grpSp>
          <p:nvGrpSpPr>
            <p:cNvPr id="16" name="Group 16"/>
            <p:cNvGrpSpPr>
              <a:grpSpLocks/>
            </p:cNvGrpSpPr>
            <p:nvPr/>
          </p:nvGrpSpPr>
          <p:grpSpPr bwMode="auto">
            <a:xfrm>
              <a:off x="101600" y="2209800"/>
              <a:ext cx="6357815" cy="4524378"/>
              <a:chOff x="64" y="1392"/>
              <a:chExt cx="3408" cy="2850"/>
            </a:xfrm>
          </p:grpSpPr>
          <p:sp>
            <p:nvSpPr>
              <p:cNvPr id="18" name="Rectangle 3"/>
              <p:cNvSpPr>
                <a:spLocks noChangeArrowheads="1"/>
              </p:cNvSpPr>
              <p:nvPr/>
            </p:nvSpPr>
            <p:spPr bwMode="auto">
              <a:xfrm>
                <a:off x="64" y="1413"/>
                <a:ext cx="2307" cy="2829"/>
              </a:xfrm>
              <a:prstGeom prst="rect">
                <a:avLst/>
              </a:prstGeom>
              <a:solidFill>
                <a:srgbClr val="FFFF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" name="Rectangle 4"/>
              <p:cNvSpPr>
                <a:spLocks noChangeArrowheads="1"/>
              </p:cNvSpPr>
              <p:nvPr/>
            </p:nvSpPr>
            <p:spPr bwMode="auto">
              <a:xfrm>
                <a:off x="112" y="1392"/>
                <a:ext cx="3360" cy="182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28575">
                    <a:solidFill>
                      <a:srgbClr val="CCFFCC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eaLnBrk="0" hangingPunct="0">
                  <a:tabLst>
                    <a:tab pos="228600" algn="l"/>
                  </a:tabLst>
                </a:pPr>
                <a:r>
                  <a:rPr lang="en-US" sz="1800" b="1" dirty="0">
                    <a:latin typeface="Courier New" pitchFamily="49" charset="0"/>
                    <a:cs typeface="Courier New" pitchFamily="49" charset="0"/>
                  </a:rPr>
                  <a:t>class </a:t>
                </a:r>
                <a:r>
                  <a:rPr lang="en-US" sz="1800" b="1" dirty="0" err="1">
                    <a:latin typeface="Courier New" pitchFamily="49" charset="0"/>
                    <a:cs typeface="Courier New" pitchFamily="49" charset="0"/>
                  </a:rPr>
                  <a:t>HungryNerd</a:t>
                </a:r>
                <a:endParaRPr lang="en-US" sz="1800" b="1" dirty="0">
                  <a:latin typeface="Courier New" pitchFamily="49" charset="0"/>
                  <a:cs typeface="Courier New" pitchFamily="49" charset="0"/>
                </a:endParaRPr>
              </a:p>
              <a:p>
                <a:pPr eaLnBrk="0" hangingPunct="0">
                  <a:tabLst>
                    <a:tab pos="228600" algn="l"/>
                  </a:tabLst>
                </a:pPr>
                <a:r>
                  <a:rPr lang="en-US" sz="1800" b="1" dirty="0">
                    <a:latin typeface="Courier New" pitchFamily="49" charset="0"/>
                    <a:cs typeface="Courier New" pitchFamily="49" charset="0"/>
                  </a:rPr>
                  <a:t>{</a:t>
                </a:r>
              </a:p>
              <a:p>
                <a:pPr eaLnBrk="0" hangingPunct="0">
                  <a:tabLst>
                    <a:tab pos="228600" algn="l"/>
                  </a:tabLst>
                </a:pPr>
                <a:r>
                  <a:rPr lang="en-US" sz="1800" b="1" dirty="0">
                    <a:latin typeface="Courier New" pitchFamily="49" charset="0"/>
                    <a:cs typeface="Courier New" pitchFamily="49" charset="0"/>
                  </a:rPr>
                  <a:t>public:</a:t>
                </a:r>
              </a:p>
              <a:p>
                <a:pPr eaLnBrk="0" hangingPunct="0">
                  <a:tabLst>
                    <a:tab pos="228600" algn="l"/>
                  </a:tabLst>
                </a:pPr>
                <a:endParaRPr lang="en-US" sz="900" b="1" dirty="0">
                  <a:latin typeface="Courier New" pitchFamily="49" charset="0"/>
                  <a:cs typeface="Courier New" pitchFamily="49" charset="0"/>
                </a:endParaRPr>
              </a:p>
              <a:p>
                <a:pPr eaLnBrk="0" hangingPunct="0">
                  <a:tabLst>
                    <a:tab pos="228600" algn="l"/>
                  </a:tabLst>
                </a:pPr>
                <a:r>
                  <a:rPr lang="en-US" sz="1800" b="1" dirty="0">
                    <a:latin typeface="Courier New" pitchFamily="49" charset="0"/>
                    <a:cs typeface="Courier New" pitchFamily="49" charset="0"/>
                  </a:rPr>
                  <a:t> </a:t>
                </a:r>
                <a:r>
                  <a:rPr lang="en-US" sz="1800" b="1" dirty="0" err="1">
                    <a:solidFill>
                      <a:schemeClr val="accent5">
                        <a:lumMod val="50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HungryNerd</a:t>
                </a:r>
                <a:r>
                  <a:rPr lang="en-US" sz="1800" b="1" dirty="0">
                    <a:solidFill>
                      <a:schemeClr val="accent5">
                        <a:lumMod val="50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();</a:t>
                </a:r>
                <a:br>
                  <a:rPr lang="en-US" sz="1800" b="1" dirty="0">
                    <a:solidFill>
                      <a:schemeClr val="accent5">
                        <a:lumMod val="50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</a:br>
                <a:endParaRPr lang="en-US" sz="1050" dirty="0">
                  <a:solidFill>
                    <a:schemeClr val="accent5">
                      <a:lumMod val="50000"/>
                    </a:schemeClr>
                  </a:solidFill>
                  <a:latin typeface="Courier New" pitchFamily="49" charset="0"/>
                </a:endParaRPr>
              </a:p>
              <a:p>
                <a:pPr eaLnBrk="0" hangingPunct="0">
                  <a:tabLst>
                    <a:tab pos="228600" algn="l"/>
                  </a:tabLst>
                </a:pPr>
                <a:r>
                  <a:rPr lang="en-US" sz="1800" b="1" dirty="0">
                    <a:latin typeface="Courier New" pitchFamily="49" charset="0"/>
                    <a:cs typeface="Courier New" pitchFamily="49" charset="0"/>
                  </a:rPr>
                  <a:t>private:</a:t>
                </a:r>
              </a:p>
              <a:p>
                <a:pPr eaLnBrk="0" hangingPunct="0">
                  <a:tabLst>
                    <a:tab pos="228600" algn="l"/>
                  </a:tabLst>
                </a:pPr>
                <a:r>
                  <a:rPr lang="en-US" sz="1800" b="1" dirty="0">
                    <a:latin typeface="Courier New" pitchFamily="49" charset="0"/>
                    <a:cs typeface="Courier New" pitchFamily="49" charset="0"/>
                  </a:rPr>
                  <a:t>  Belly </a:t>
                </a:r>
                <a:r>
                  <a:rPr lang="en-US" sz="1800" b="1" dirty="0" err="1">
                    <a:latin typeface="Courier New" pitchFamily="49" charset="0"/>
                    <a:cs typeface="Courier New" pitchFamily="49" charset="0"/>
                  </a:rPr>
                  <a:t>myBelly</a:t>
                </a:r>
                <a:r>
                  <a:rPr lang="en-US" sz="1800" b="1" dirty="0">
                    <a:latin typeface="Courier New" pitchFamily="49" charset="0"/>
                    <a:cs typeface="Courier New" pitchFamily="49" charset="0"/>
                  </a:rPr>
                  <a:t>;</a:t>
                </a:r>
              </a:p>
              <a:p>
                <a:pPr eaLnBrk="0" hangingPunct="0">
                  <a:tabLst>
                    <a:tab pos="228600" algn="l"/>
                  </a:tabLst>
                </a:pPr>
                <a:r>
                  <a:rPr lang="en-US" sz="1800" b="1" dirty="0">
                    <a:latin typeface="Courier New" pitchFamily="49" charset="0"/>
                    <a:cs typeface="Courier New" pitchFamily="49" charset="0"/>
                  </a:rPr>
                  <a:t>  Brain </a:t>
                </a:r>
                <a:r>
                  <a:rPr lang="en-US" sz="1800" b="1" dirty="0" err="1">
                    <a:latin typeface="Courier New" pitchFamily="49" charset="0"/>
                    <a:cs typeface="Courier New" pitchFamily="49" charset="0"/>
                  </a:rPr>
                  <a:t>myBrain</a:t>
                </a:r>
                <a:r>
                  <a:rPr lang="en-US" sz="1800" b="1" dirty="0">
                    <a:latin typeface="Courier New" pitchFamily="49" charset="0"/>
                    <a:cs typeface="Courier New" pitchFamily="49" charset="0"/>
                  </a:rPr>
                  <a:t>;</a:t>
                </a:r>
              </a:p>
              <a:p>
                <a:pPr eaLnBrk="0" hangingPunct="0">
                  <a:tabLst>
                    <a:tab pos="228600" algn="l"/>
                  </a:tabLst>
                </a:pPr>
                <a:r>
                  <a:rPr lang="en-US" sz="1800" b="1" dirty="0">
                    <a:latin typeface="Courier New" pitchFamily="49" charset="0"/>
                    <a:cs typeface="Courier New" pitchFamily="49" charset="0"/>
                  </a:rPr>
                  <a:t>  </a:t>
                </a:r>
                <a:r>
                  <a:rPr lang="en-US" sz="1800" b="1" dirty="0" err="1">
                    <a:latin typeface="Courier New" pitchFamily="49" charset="0"/>
                    <a:cs typeface="Courier New" pitchFamily="49" charset="0"/>
                  </a:rPr>
                  <a:t>int</a:t>
                </a:r>
                <a:r>
                  <a:rPr lang="en-US" sz="1800" b="1" dirty="0">
                    <a:latin typeface="Courier New" pitchFamily="49" charset="0"/>
                    <a:cs typeface="Courier New" pitchFamily="49" charset="0"/>
                  </a:rPr>
                  <a:t>   </a:t>
                </a:r>
                <a:r>
                  <a:rPr lang="en-US" sz="1800" b="1" dirty="0" err="1">
                    <a:latin typeface="Courier New" pitchFamily="49" charset="0"/>
                    <a:cs typeface="Courier New" pitchFamily="49" charset="0"/>
                  </a:rPr>
                  <a:t>myAge</a:t>
                </a:r>
                <a:r>
                  <a:rPr lang="en-US" sz="1800" b="1" dirty="0">
                    <a:latin typeface="Courier New" pitchFamily="49" charset="0"/>
                    <a:cs typeface="Courier New" pitchFamily="49" charset="0"/>
                  </a:rPr>
                  <a:t>;</a:t>
                </a:r>
              </a:p>
              <a:p>
                <a:pPr eaLnBrk="0" hangingPunct="0">
                  <a:tabLst>
                    <a:tab pos="228600" algn="l"/>
                  </a:tabLst>
                </a:pPr>
                <a:r>
                  <a:rPr lang="en-US" sz="1800" b="1" dirty="0">
                    <a:latin typeface="Courier New" pitchFamily="49" charset="0"/>
                    <a:cs typeface="Courier New" pitchFamily="49" charset="0"/>
                  </a:rPr>
                  <a:t>};</a:t>
                </a:r>
              </a:p>
            </p:txBody>
          </p:sp>
        </p:grpSp>
        <p:sp>
          <p:nvSpPr>
            <p:cNvPr id="17" name="Rectangle 16"/>
            <p:cNvSpPr/>
            <p:nvPr/>
          </p:nvSpPr>
          <p:spPr>
            <a:xfrm>
              <a:off x="204100" y="5026745"/>
              <a:ext cx="4572000" cy="1754326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eaLnBrk="0" hangingPunct="0">
                <a:tabLst>
                  <a:tab pos="228600" algn="l"/>
                </a:tabLst>
              </a:pPr>
              <a:r>
                <a:rPr lang="en-US" sz="1800" b="1" dirty="0" err="1">
                  <a:solidFill>
                    <a:schemeClr val="accent5">
                      <a:lumMod val="50000"/>
                    </a:schemeClr>
                  </a:solidFill>
                  <a:latin typeface="Courier New" pitchFamily="49" charset="0"/>
                  <a:cs typeface="Courier New" pitchFamily="49" charset="0"/>
                </a:rPr>
                <a:t>HungryNerd</a:t>
              </a:r>
              <a:r>
                <a:rPr lang="en-US" sz="1800" b="1" dirty="0">
                  <a:solidFill>
                    <a:schemeClr val="accent5">
                      <a:lumMod val="50000"/>
                    </a:schemeClr>
                  </a:solidFill>
                  <a:latin typeface="Courier New" pitchFamily="49" charset="0"/>
                  <a:cs typeface="Courier New" pitchFamily="49" charset="0"/>
                </a:rPr>
                <a:t>::</a:t>
              </a:r>
              <a:r>
                <a:rPr lang="en-US" sz="1800" b="1" dirty="0" err="1">
                  <a:solidFill>
                    <a:schemeClr val="accent5">
                      <a:lumMod val="50000"/>
                    </a:schemeClr>
                  </a:solidFill>
                  <a:latin typeface="Courier New" pitchFamily="49" charset="0"/>
                  <a:cs typeface="Courier New" pitchFamily="49" charset="0"/>
                </a:rPr>
                <a:t>HungryNerd</a:t>
              </a:r>
              <a:r>
                <a:rPr lang="en-US" sz="1800" b="1" dirty="0">
                  <a:solidFill>
                    <a:schemeClr val="accent5">
                      <a:lumMod val="50000"/>
                    </a:schemeClr>
                  </a:solidFill>
                  <a:latin typeface="Courier New" pitchFamily="49" charset="0"/>
                  <a:cs typeface="Courier New" pitchFamily="49" charset="0"/>
                </a:rPr>
                <a:t>()</a:t>
              </a:r>
            </a:p>
            <a:p>
              <a:pPr eaLnBrk="0" hangingPunct="0">
                <a:tabLst>
                  <a:tab pos="228600" algn="l"/>
                </a:tabLst>
              </a:pPr>
              <a:endParaRPr lang="en-US" sz="1800" b="1" dirty="0">
                <a:solidFill>
                  <a:schemeClr val="accent5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endParaRPr>
            </a:p>
            <a:p>
              <a:pPr eaLnBrk="0" hangingPunct="0">
                <a:tabLst>
                  <a:tab pos="228600" algn="l"/>
                </a:tabLst>
              </a:pPr>
              <a:r>
                <a:rPr lang="en-US" sz="1800" b="1" dirty="0">
                  <a:solidFill>
                    <a:schemeClr val="accent5">
                      <a:lumMod val="50000"/>
                    </a:schemeClr>
                  </a:solidFill>
                  <a:latin typeface="Courier New" pitchFamily="49" charset="0"/>
                  <a:cs typeface="Courier New" pitchFamily="49" charset="0"/>
                </a:rPr>
                <a:t>{</a:t>
              </a:r>
            </a:p>
            <a:p>
              <a:pPr eaLnBrk="0" hangingPunct="0">
                <a:tabLst>
                  <a:tab pos="228600" algn="l"/>
                </a:tabLst>
              </a:pPr>
              <a:r>
                <a:rPr lang="en-US" sz="1800" b="1" dirty="0">
                  <a:solidFill>
                    <a:schemeClr val="accent5">
                      <a:lumMod val="50000"/>
                    </a:schemeClr>
                  </a:solidFill>
                  <a:latin typeface="Courier New" pitchFamily="49" charset="0"/>
                  <a:cs typeface="Courier New" pitchFamily="49" charset="0"/>
                </a:rPr>
                <a:t>   </a:t>
              </a:r>
              <a:r>
                <a:rPr lang="en-US" sz="1800" b="1" dirty="0" err="1">
                  <a:solidFill>
                    <a:schemeClr val="accent5">
                      <a:lumMod val="50000"/>
                    </a:schemeClr>
                  </a:solidFill>
                  <a:latin typeface="Courier New" pitchFamily="49" charset="0"/>
                  <a:cs typeface="Courier New" pitchFamily="49" charset="0"/>
                </a:rPr>
                <a:t>myBelly.eat</a:t>
              </a:r>
              <a:r>
                <a:rPr lang="en-US" sz="1800" b="1" dirty="0">
                  <a:solidFill>
                    <a:schemeClr val="accent5">
                      <a:lumMod val="50000"/>
                    </a:schemeClr>
                  </a:solidFill>
                  <a:latin typeface="Courier New" pitchFamily="49" charset="0"/>
                  <a:cs typeface="Courier New" pitchFamily="49" charset="0"/>
                </a:rPr>
                <a:t>();</a:t>
              </a:r>
            </a:p>
            <a:p>
              <a:pPr eaLnBrk="0" hangingPunct="0">
                <a:tabLst>
                  <a:tab pos="228600" algn="l"/>
                </a:tabLst>
              </a:pPr>
              <a:r>
                <a:rPr lang="en-US" sz="1800" b="1" dirty="0">
                  <a:solidFill>
                    <a:schemeClr val="accent5">
                      <a:lumMod val="50000"/>
                    </a:schemeClr>
                  </a:solidFill>
                  <a:latin typeface="Courier New" pitchFamily="49" charset="0"/>
                  <a:cs typeface="Courier New" pitchFamily="49" charset="0"/>
                </a:rPr>
                <a:t>   </a:t>
              </a:r>
              <a:r>
                <a:rPr lang="en-US" sz="1800" b="1" dirty="0" err="1">
                  <a:solidFill>
                    <a:schemeClr val="accent5">
                      <a:lumMod val="50000"/>
                    </a:schemeClr>
                  </a:solidFill>
                  <a:latin typeface="Courier New" pitchFamily="49" charset="0"/>
                  <a:cs typeface="Courier New" pitchFamily="49" charset="0"/>
                </a:rPr>
                <a:t>m_age</a:t>
              </a:r>
              <a:r>
                <a:rPr lang="en-US" sz="1800" b="1" dirty="0">
                  <a:solidFill>
                    <a:schemeClr val="accent5">
                      <a:lumMod val="50000"/>
                    </a:schemeClr>
                  </a:solidFill>
                  <a:latin typeface="Courier New" pitchFamily="49" charset="0"/>
                  <a:cs typeface="Courier New" pitchFamily="49" charset="0"/>
                </a:rPr>
                <a:t> = 19;	</a:t>
              </a:r>
            </a:p>
            <a:p>
              <a:pPr eaLnBrk="0" hangingPunct="0">
                <a:tabLst>
                  <a:tab pos="228600" algn="l"/>
                </a:tabLst>
              </a:pPr>
              <a:r>
                <a:rPr lang="en-US" sz="1800" b="1" dirty="0">
                  <a:solidFill>
                    <a:schemeClr val="accent5">
                      <a:lumMod val="50000"/>
                    </a:schemeClr>
                  </a:solidFill>
                  <a:latin typeface="Courier New" pitchFamily="49" charset="0"/>
                  <a:cs typeface="Courier New" pitchFamily="49" charset="0"/>
                </a:rPr>
                <a:t>}</a:t>
              </a:r>
            </a:p>
          </p:txBody>
        </p:sp>
      </p:grpSp>
      <p:sp>
        <p:nvSpPr>
          <p:cNvPr id="29" name="Rectangle 28"/>
          <p:cNvSpPr/>
          <p:nvPr/>
        </p:nvSpPr>
        <p:spPr>
          <a:xfrm>
            <a:off x="439711" y="3586036"/>
            <a:ext cx="4572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0" hangingPunct="0">
              <a:tabLst>
                <a:tab pos="228600" algn="l"/>
              </a:tabLst>
            </a:pP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: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>
                <a:solidFill>
                  <a:schemeClr val="accent6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myBelly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10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), </a:t>
            </a:r>
            <a:r>
              <a:rPr lang="en-US" b="1" dirty="0" err="1">
                <a:solidFill>
                  <a:schemeClr val="accent6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myBrain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150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)</a:t>
            </a:r>
            <a:endParaRPr lang="en-US" dirty="0"/>
          </a:p>
        </p:txBody>
      </p:sp>
      <p:sp>
        <p:nvSpPr>
          <p:cNvPr id="23" name="AutoShape 28"/>
          <p:cNvSpPr>
            <a:spLocks noChangeArrowheads="1"/>
          </p:cNvSpPr>
          <p:nvPr/>
        </p:nvSpPr>
        <p:spPr bwMode="auto">
          <a:xfrm>
            <a:off x="6005683" y="1672205"/>
            <a:ext cx="3063070" cy="1178930"/>
          </a:xfrm>
          <a:prstGeom prst="wedgeRoundRectCallout">
            <a:avLst>
              <a:gd name="adj1" fmla="val -60019"/>
              <a:gd name="adj2" fmla="val 81320"/>
              <a:gd name="adj3" fmla="val 16667"/>
            </a:avLst>
          </a:prstGeom>
          <a:solidFill>
            <a:srgbClr val="FFEFF7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800" dirty="0">
                <a:solidFill>
                  <a:schemeClr val="tx2"/>
                </a:solidFill>
              </a:rPr>
              <a:t>So if you define the body of your constructor </a:t>
            </a:r>
            <a:r>
              <a:rPr lang="en-US" sz="1800" dirty="0">
                <a:solidFill>
                  <a:srgbClr val="FF0000"/>
                </a:solidFill>
              </a:rPr>
              <a:t>OUTSIDE</a:t>
            </a:r>
            <a:r>
              <a:rPr lang="en-US" sz="1800" dirty="0">
                <a:solidFill>
                  <a:schemeClr val="tx2"/>
                </a:solidFill>
              </a:rPr>
              <a:t> of your class definition…</a:t>
            </a:r>
          </a:p>
        </p:txBody>
      </p:sp>
      <p:sp>
        <p:nvSpPr>
          <p:cNvPr id="24" name="AutoShape 28"/>
          <p:cNvSpPr>
            <a:spLocks noChangeArrowheads="1"/>
          </p:cNvSpPr>
          <p:nvPr/>
        </p:nvSpPr>
        <p:spPr bwMode="auto">
          <a:xfrm>
            <a:off x="1346570" y="5939375"/>
            <a:ext cx="3063070" cy="794803"/>
          </a:xfrm>
          <a:prstGeom prst="wedgeRoundRectCallout">
            <a:avLst>
              <a:gd name="adj1" fmla="val 69098"/>
              <a:gd name="adj2" fmla="val -110900"/>
              <a:gd name="adj3" fmla="val 16667"/>
            </a:avLst>
          </a:prstGeom>
          <a:solidFill>
            <a:srgbClr val="FFEFF7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800" dirty="0">
                <a:solidFill>
                  <a:schemeClr val="tx2"/>
                </a:solidFill>
              </a:rPr>
              <a:t>Then you must have your initializer list here.</a:t>
            </a:r>
            <a:endParaRPr lang="en-US" sz="1800" dirty="0">
              <a:solidFill>
                <a:srgbClr val="6600CC"/>
              </a:solidFill>
            </a:endParaRPr>
          </a:p>
        </p:txBody>
      </p:sp>
      <p:sp>
        <p:nvSpPr>
          <p:cNvPr id="32" name="AutoShape 28"/>
          <p:cNvSpPr>
            <a:spLocks noChangeArrowheads="1"/>
          </p:cNvSpPr>
          <p:nvPr/>
        </p:nvSpPr>
        <p:spPr bwMode="auto">
          <a:xfrm>
            <a:off x="6524425" y="1841613"/>
            <a:ext cx="2472314" cy="401525"/>
          </a:xfrm>
          <a:prstGeom prst="wedgeRoundRectCallout">
            <a:avLst>
              <a:gd name="adj1" fmla="val -44079"/>
              <a:gd name="adj2" fmla="val 308905"/>
              <a:gd name="adj3" fmla="val 16667"/>
            </a:avLst>
          </a:prstGeom>
          <a:solidFill>
            <a:srgbClr val="FFEFF7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800" dirty="0">
                <a:solidFill>
                  <a:schemeClr val="tx2"/>
                </a:solidFill>
              </a:rPr>
              <a:t>And </a:t>
            </a:r>
            <a:r>
              <a:rPr lang="en-US" sz="1800" dirty="0">
                <a:solidFill>
                  <a:srgbClr val="FF0000"/>
                </a:solidFill>
              </a:rPr>
              <a:t>NOT </a:t>
            </a:r>
            <a:r>
              <a:rPr lang="en-US" sz="1800" dirty="0">
                <a:solidFill>
                  <a:schemeClr val="tx2"/>
                </a:solidFill>
              </a:rPr>
              <a:t>here.</a:t>
            </a:r>
          </a:p>
        </p:txBody>
      </p:sp>
    </p:spTree>
    <p:extLst>
      <p:ext uri="{BB962C8B-B14F-4D97-AF65-F5344CB8AC3E}">
        <p14:creationId xmlns:p14="http://schemas.microsoft.com/office/powerpoint/2010/main" val="3020814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0 L 4.44444E-6 0.26435 " pathEditMode="relative" rAng="0" ptsTypes="AA">
                                      <p:cBhvr>
                                        <p:cTn id="27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321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-3.33333E-6 L 0.48819 0.24769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410" y="1238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6741" grpId="0"/>
      <p:bldP spid="30" grpId="0"/>
      <p:bldP spid="29" grpId="0"/>
      <p:bldP spid="29" grpId="1"/>
      <p:bldP spid="23" grpId="0" animBg="1"/>
      <p:bldP spid="23" grpId="1" animBg="1"/>
      <p:bldP spid="23" grpId="2" animBg="1"/>
      <p:bldP spid="24" grpId="0" animBg="1"/>
      <p:bldP spid="24" grpId="1" animBg="1"/>
      <p:bldP spid="32" grpId="0" animBg="1"/>
      <p:bldP spid="32" grpId="1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 Box 5"/>
          <p:cNvSpPr txBox="1">
            <a:spLocks noChangeArrowheads="1"/>
          </p:cNvSpPr>
          <p:nvPr/>
        </p:nvSpPr>
        <p:spPr bwMode="auto">
          <a:xfrm>
            <a:off x="6321199" y="3448384"/>
            <a:ext cx="2730137" cy="1631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CCFFC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Feel free to use the initializer list for scalars if you like, but it’s not required either way.</a:t>
            </a:r>
          </a:p>
        </p:txBody>
      </p:sp>
      <p:sp>
        <p:nvSpPr>
          <p:cNvPr id="116741" name="Text Box 5"/>
          <p:cNvSpPr txBox="1">
            <a:spLocks noChangeArrowheads="1"/>
          </p:cNvSpPr>
          <p:nvPr/>
        </p:nvSpPr>
        <p:spPr bwMode="auto">
          <a:xfrm>
            <a:off x="313783" y="949473"/>
            <a:ext cx="826851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CCFFC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If you like, you </a:t>
            </a:r>
            <a:r>
              <a:rPr lang="en-US" dirty="0">
                <a:solidFill>
                  <a:srgbClr val="FF0000"/>
                </a:solidFill>
              </a:rPr>
              <a:t>may </a:t>
            </a:r>
            <a:r>
              <a:rPr lang="en-US" dirty="0">
                <a:solidFill>
                  <a:schemeClr val="tx2"/>
                </a:solidFill>
              </a:rPr>
              <a:t>also use the initializer list </a:t>
            </a:r>
            <a:br>
              <a:rPr lang="en-US" dirty="0">
                <a:solidFill>
                  <a:schemeClr val="tx2"/>
                </a:solidFill>
              </a:rPr>
            </a:br>
            <a:r>
              <a:rPr lang="en-US" dirty="0">
                <a:solidFill>
                  <a:schemeClr val="tx2"/>
                </a:solidFill>
              </a:rPr>
              <a:t>to </a:t>
            </a:r>
            <a:r>
              <a:rPr lang="en-US" dirty="0">
                <a:solidFill>
                  <a:srgbClr val="FF0000"/>
                </a:solidFill>
              </a:rPr>
              <a:t>initialize</a:t>
            </a:r>
            <a:r>
              <a:rPr lang="en-US" dirty="0">
                <a:solidFill>
                  <a:schemeClr val="tx2"/>
                </a:solidFill>
              </a:rPr>
              <a:t> your </a:t>
            </a:r>
            <a:r>
              <a:rPr lang="en-US" dirty="0">
                <a:solidFill>
                  <a:srgbClr val="FF0000"/>
                </a:solidFill>
              </a:rPr>
              <a:t>scalar member variables </a:t>
            </a:r>
            <a:r>
              <a:rPr lang="en-US" dirty="0">
                <a:solidFill>
                  <a:schemeClr val="tx2"/>
                </a:solidFill>
              </a:rPr>
              <a:t>too.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01601" y="2209800"/>
            <a:ext cx="6312262" cy="4524378"/>
            <a:chOff x="101600" y="2209800"/>
            <a:chExt cx="6357815" cy="4524378"/>
          </a:xfrm>
        </p:grpSpPr>
        <p:grpSp>
          <p:nvGrpSpPr>
            <p:cNvPr id="116752" name="Group 16"/>
            <p:cNvGrpSpPr>
              <a:grpSpLocks/>
            </p:cNvGrpSpPr>
            <p:nvPr/>
          </p:nvGrpSpPr>
          <p:grpSpPr bwMode="auto">
            <a:xfrm>
              <a:off x="101600" y="2209800"/>
              <a:ext cx="6357815" cy="4524378"/>
              <a:chOff x="64" y="1392"/>
              <a:chExt cx="3408" cy="2850"/>
            </a:xfrm>
          </p:grpSpPr>
          <p:sp>
            <p:nvSpPr>
              <p:cNvPr id="116739" name="Rectangle 3"/>
              <p:cNvSpPr>
                <a:spLocks noChangeArrowheads="1"/>
              </p:cNvSpPr>
              <p:nvPr/>
            </p:nvSpPr>
            <p:spPr bwMode="auto">
              <a:xfrm>
                <a:off x="64" y="1413"/>
                <a:ext cx="3408" cy="2829"/>
              </a:xfrm>
              <a:prstGeom prst="rect">
                <a:avLst/>
              </a:prstGeom>
              <a:solidFill>
                <a:srgbClr val="FFFF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740" name="Rectangle 4"/>
              <p:cNvSpPr>
                <a:spLocks noChangeArrowheads="1"/>
              </p:cNvSpPr>
              <p:nvPr/>
            </p:nvSpPr>
            <p:spPr bwMode="auto">
              <a:xfrm>
                <a:off x="112" y="1392"/>
                <a:ext cx="3360" cy="28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28575">
                    <a:solidFill>
                      <a:srgbClr val="CCFFCC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eaLnBrk="0" hangingPunct="0">
                  <a:tabLst>
                    <a:tab pos="228600" algn="l"/>
                  </a:tabLst>
                </a:pPr>
                <a:r>
                  <a:rPr lang="en-US" sz="1800" b="1" dirty="0">
                    <a:latin typeface="Courier New" pitchFamily="49" charset="0"/>
                    <a:cs typeface="Courier New" pitchFamily="49" charset="0"/>
                  </a:rPr>
                  <a:t>class </a:t>
                </a:r>
                <a:r>
                  <a:rPr lang="en-US" sz="1800" b="1" dirty="0" err="1">
                    <a:latin typeface="Courier New" pitchFamily="49" charset="0"/>
                    <a:cs typeface="Courier New" pitchFamily="49" charset="0"/>
                  </a:rPr>
                  <a:t>HungryNerd</a:t>
                </a:r>
                <a:endParaRPr lang="en-US" sz="1800" b="1" dirty="0">
                  <a:latin typeface="Courier New" pitchFamily="49" charset="0"/>
                  <a:cs typeface="Courier New" pitchFamily="49" charset="0"/>
                </a:endParaRPr>
              </a:p>
              <a:p>
                <a:pPr eaLnBrk="0" hangingPunct="0">
                  <a:tabLst>
                    <a:tab pos="228600" algn="l"/>
                  </a:tabLst>
                </a:pPr>
                <a:r>
                  <a:rPr lang="en-US" sz="1800" b="1" dirty="0">
                    <a:latin typeface="Courier New" pitchFamily="49" charset="0"/>
                    <a:cs typeface="Courier New" pitchFamily="49" charset="0"/>
                  </a:rPr>
                  <a:t>{</a:t>
                </a:r>
              </a:p>
              <a:p>
                <a:pPr eaLnBrk="0" hangingPunct="0">
                  <a:tabLst>
                    <a:tab pos="228600" algn="l"/>
                  </a:tabLst>
                </a:pPr>
                <a:r>
                  <a:rPr lang="en-US" sz="1800" b="1" dirty="0">
                    <a:latin typeface="Courier New" pitchFamily="49" charset="0"/>
                    <a:cs typeface="Courier New" pitchFamily="49" charset="0"/>
                  </a:rPr>
                  <a:t>public:</a:t>
                </a:r>
              </a:p>
              <a:p>
                <a:pPr eaLnBrk="0" hangingPunct="0">
                  <a:tabLst>
                    <a:tab pos="228600" algn="l"/>
                  </a:tabLst>
                </a:pPr>
                <a:endParaRPr lang="en-US" sz="1800" b="1" dirty="0">
                  <a:latin typeface="Courier New" pitchFamily="49" charset="0"/>
                  <a:cs typeface="Courier New" pitchFamily="49" charset="0"/>
                </a:endParaRPr>
              </a:p>
              <a:p>
                <a:pPr eaLnBrk="0" hangingPunct="0">
                  <a:tabLst>
                    <a:tab pos="228600" algn="l"/>
                  </a:tabLst>
                </a:pPr>
                <a:r>
                  <a:rPr lang="en-US" sz="1800" b="1" dirty="0">
                    <a:latin typeface="Courier New" pitchFamily="49" charset="0"/>
                    <a:cs typeface="Courier New" pitchFamily="49" charset="0"/>
                  </a:rPr>
                  <a:t> </a:t>
                </a:r>
                <a:r>
                  <a:rPr lang="en-US" sz="1800" b="1" dirty="0" err="1">
                    <a:solidFill>
                      <a:schemeClr val="accent5">
                        <a:lumMod val="50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HungryNerd</a:t>
                </a:r>
                <a:r>
                  <a:rPr lang="en-US" sz="1800" b="1" dirty="0">
                    <a:solidFill>
                      <a:schemeClr val="accent5">
                        <a:lumMod val="50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()</a:t>
                </a:r>
                <a:br>
                  <a:rPr lang="en-US" sz="1800" b="1" dirty="0">
                    <a:solidFill>
                      <a:schemeClr val="accent5">
                        <a:lumMod val="50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</a:br>
                <a:endParaRPr lang="en-US" sz="1800" dirty="0">
                  <a:solidFill>
                    <a:schemeClr val="accent5">
                      <a:lumMod val="50000"/>
                    </a:schemeClr>
                  </a:solidFill>
                  <a:latin typeface="Courier New" pitchFamily="49" charset="0"/>
                </a:endParaRPr>
              </a:p>
              <a:p>
                <a:pPr eaLnBrk="0" hangingPunct="0">
                  <a:tabLst>
                    <a:tab pos="228600" algn="l"/>
                  </a:tabLst>
                </a:pPr>
                <a:r>
                  <a:rPr lang="en-US" sz="1800" b="1" dirty="0">
                    <a:latin typeface="Courier New" pitchFamily="49" charset="0"/>
                    <a:cs typeface="Courier New" pitchFamily="49" charset="0"/>
                  </a:rPr>
                  <a:t> {</a:t>
                </a:r>
                <a:endParaRPr lang="en-US" sz="1800" dirty="0">
                  <a:latin typeface="Courier New" pitchFamily="49" charset="0"/>
                </a:endParaRPr>
              </a:p>
              <a:p>
                <a:pPr eaLnBrk="0" hangingPunct="0">
                  <a:tabLst>
                    <a:tab pos="228600" algn="l"/>
                  </a:tabLst>
                </a:pPr>
                <a:endParaRPr lang="en-US" sz="1800" b="1" dirty="0">
                  <a:solidFill>
                    <a:schemeClr val="accent5">
                      <a:lumMod val="50000"/>
                    </a:schemeClr>
                  </a:solidFill>
                  <a:latin typeface="Courier New" pitchFamily="49" charset="0"/>
                  <a:cs typeface="Courier New" pitchFamily="49" charset="0"/>
                </a:endParaRPr>
              </a:p>
              <a:p>
                <a:pPr eaLnBrk="0" hangingPunct="0">
                  <a:tabLst>
                    <a:tab pos="228600" algn="l"/>
                  </a:tabLst>
                </a:pPr>
                <a:endParaRPr lang="en-US" sz="1800" b="1" dirty="0">
                  <a:solidFill>
                    <a:schemeClr val="accent5">
                      <a:lumMod val="50000"/>
                    </a:schemeClr>
                  </a:solidFill>
                  <a:latin typeface="Courier New" pitchFamily="49" charset="0"/>
                  <a:cs typeface="Courier New" pitchFamily="49" charset="0"/>
                </a:endParaRPr>
              </a:p>
              <a:p>
                <a:pPr eaLnBrk="0" hangingPunct="0">
                  <a:tabLst>
                    <a:tab pos="228600" algn="l"/>
                  </a:tabLst>
                </a:pPr>
                <a:r>
                  <a:rPr lang="en-US" sz="1800" b="1" dirty="0">
                    <a:latin typeface="Courier New" pitchFamily="49" charset="0"/>
                    <a:cs typeface="Courier New" pitchFamily="49" charset="0"/>
                  </a:rPr>
                  <a:t> }</a:t>
                </a:r>
              </a:p>
              <a:p>
                <a:pPr eaLnBrk="0" hangingPunct="0">
                  <a:tabLst>
                    <a:tab pos="228600" algn="l"/>
                  </a:tabLst>
                </a:pPr>
                <a:endParaRPr lang="en-US" sz="1800" b="1" dirty="0">
                  <a:latin typeface="Courier New" pitchFamily="49" charset="0"/>
                  <a:cs typeface="Courier New" pitchFamily="49" charset="0"/>
                </a:endParaRPr>
              </a:p>
              <a:p>
                <a:pPr eaLnBrk="0" hangingPunct="0">
                  <a:tabLst>
                    <a:tab pos="228600" algn="l"/>
                  </a:tabLst>
                </a:pPr>
                <a:r>
                  <a:rPr lang="en-US" sz="1800" b="1" dirty="0">
                    <a:latin typeface="Courier New" pitchFamily="49" charset="0"/>
                    <a:cs typeface="Courier New" pitchFamily="49" charset="0"/>
                  </a:rPr>
                  <a:t>private:</a:t>
                </a:r>
              </a:p>
              <a:p>
                <a:pPr eaLnBrk="0" hangingPunct="0">
                  <a:tabLst>
                    <a:tab pos="228600" algn="l"/>
                  </a:tabLst>
                </a:pPr>
                <a:r>
                  <a:rPr lang="en-US" sz="1800" b="1" dirty="0">
                    <a:latin typeface="Courier New" pitchFamily="49" charset="0"/>
                    <a:cs typeface="Courier New" pitchFamily="49" charset="0"/>
                  </a:rPr>
                  <a:t>  Belly </a:t>
                </a:r>
                <a:r>
                  <a:rPr lang="en-US" sz="1800" b="1" dirty="0" err="1">
                    <a:latin typeface="Courier New" pitchFamily="49" charset="0"/>
                    <a:cs typeface="Courier New" pitchFamily="49" charset="0"/>
                  </a:rPr>
                  <a:t>myBelly</a:t>
                </a:r>
                <a:r>
                  <a:rPr lang="en-US" sz="1800" b="1" dirty="0">
                    <a:latin typeface="Courier New" pitchFamily="49" charset="0"/>
                    <a:cs typeface="Courier New" pitchFamily="49" charset="0"/>
                  </a:rPr>
                  <a:t>;</a:t>
                </a:r>
              </a:p>
              <a:p>
                <a:pPr eaLnBrk="0" hangingPunct="0">
                  <a:tabLst>
                    <a:tab pos="228600" algn="l"/>
                  </a:tabLst>
                </a:pPr>
                <a:r>
                  <a:rPr lang="en-US" sz="1800" b="1" dirty="0">
                    <a:latin typeface="Courier New" pitchFamily="49" charset="0"/>
                    <a:cs typeface="Courier New" pitchFamily="49" charset="0"/>
                  </a:rPr>
                  <a:t>  Brain </a:t>
                </a:r>
                <a:r>
                  <a:rPr lang="en-US" sz="1800" b="1" dirty="0" err="1">
                    <a:latin typeface="Courier New" pitchFamily="49" charset="0"/>
                    <a:cs typeface="Courier New" pitchFamily="49" charset="0"/>
                  </a:rPr>
                  <a:t>myBrain</a:t>
                </a:r>
                <a:r>
                  <a:rPr lang="en-US" sz="1800" b="1" dirty="0">
                    <a:latin typeface="Courier New" pitchFamily="49" charset="0"/>
                    <a:cs typeface="Courier New" pitchFamily="49" charset="0"/>
                  </a:rPr>
                  <a:t>;</a:t>
                </a:r>
              </a:p>
              <a:p>
                <a:pPr eaLnBrk="0" hangingPunct="0">
                  <a:tabLst>
                    <a:tab pos="228600" algn="l"/>
                  </a:tabLst>
                </a:pPr>
                <a:r>
                  <a:rPr lang="en-US" sz="1800" b="1" dirty="0">
                    <a:latin typeface="Courier New" pitchFamily="49" charset="0"/>
                    <a:cs typeface="Courier New" pitchFamily="49" charset="0"/>
                  </a:rPr>
                  <a:t>  </a:t>
                </a:r>
                <a:r>
                  <a:rPr lang="en-US" sz="1800" b="1" dirty="0" err="1">
                    <a:latin typeface="Courier New" pitchFamily="49" charset="0"/>
                    <a:cs typeface="Courier New" pitchFamily="49" charset="0"/>
                  </a:rPr>
                  <a:t>int</a:t>
                </a:r>
                <a:r>
                  <a:rPr lang="en-US" sz="1800" b="1" dirty="0">
                    <a:latin typeface="Courier New" pitchFamily="49" charset="0"/>
                    <a:cs typeface="Courier New" pitchFamily="49" charset="0"/>
                  </a:rPr>
                  <a:t>   </a:t>
                </a:r>
                <a:r>
                  <a:rPr lang="en-US" sz="1800" b="1" dirty="0" err="1">
                    <a:latin typeface="Courier New" pitchFamily="49" charset="0"/>
                    <a:cs typeface="Courier New" pitchFamily="49" charset="0"/>
                  </a:rPr>
                  <a:t>myAge</a:t>
                </a:r>
                <a:r>
                  <a:rPr lang="en-US" sz="1800" b="1" dirty="0">
                    <a:latin typeface="Courier New" pitchFamily="49" charset="0"/>
                    <a:cs typeface="Courier New" pitchFamily="49" charset="0"/>
                  </a:rPr>
                  <a:t>;</a:t>
                </a:r>
              </a:p>
              <a:p>
                <a:pPr eaLnBrk="0" hangingPunct="0">
                  <a:tabLst>
                    <a:tab pos="228600" algn="l"/>
                  </a:tabLst>
                </a:pPr>
                <a:r>
                  <a:rPr lang="en-US" sz="1800" b="1" dirty="0">
                    <a:latin typeface="Courier New" pitchFamily="49" charset="0"/>
                    <a:cs typeface="Courier New" pitchFamily="49" charset="0"/>
                  </a:rPr>
                  <a:t>};</a:t>
                </a:r>
              </a:p>
            </p:txBody>
          </p:sp>
        </p:grpSp>
        <p:sp>
          <p:nvSpPr>
            <p:cNvPr id="2" name="Rectangle 1"/>
            <p:cNvSpPr/>
            <p:nvPr/>
          </p:nvSpPr>
          <p:spPr>
            <a:xfrm>
              <a:off x="592105" y="4159236"/>
              <a:ext cx="4572000" cy="40011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eaLnBrk="0" hangingPunct="0">
                <a:tabLst>
                  <a:tab pos="228600" algn="l"/>
                </a:tabLst>
              </a:pPr>
              <a:r>
                <a:rPr lang="en-US" b="1" dirty="0" err="1">
                  <a:solidFill>
                    <a:schemeClr val="accent5">
                      <a:lumMod val="50000"/>
                    </a:schemeClr>
                  </a:solidFill>
                  <a:latin typeface="Courier New" pitchFamily="49" charset="0"/>
                  <a:cs typeface="Courier New" pitchFamily="49" charset="0"/>
                </a:rPr>
                <a:t>myBelly.eat</a:t>
              </a:r>
              <a:r>
                <a:rPr lang="en-US" b="1" dirty="0">
                  <a:solidFill>
                    <a:schemeClr val="accent5">
                      <a:lumMod val="50000"/>
                    </a:schemeClr>
                  </a:solidFill>
                  <a:latin typeface="Courier New" pitchFamily="49" charset="0"/>
                  <a:cs typeface="Courier New" pitchFamily="49" charset="0"/>
                </a:rPr>
                <a:t>();</a:t>
              </a:r>
            </a:p>
          </p:txBody>
        </p:sp>
      </p:grpSp>
      <p:sp>
        <p:nvSpPr>
          <p:cNvPr id="30" name="Rectangle 29"/>
          <p:cNvSpPr/>
          <p:nvPr/>
        </p:nvSpPr>
        <p:spPr>
          <a:xfrm>
            <a:off x="439705" y="3584806"/>
            <a:ext cx="4572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0" hangingPunct="0">
              <a:tabLst>
                <a:tab pos="228600" algn="l"/>
              </a:tabLst>
            </a:pP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: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>
                <a:solidFill>
                  <a:schemeClr val="accent6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myBelly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10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), </a:t>
            </a:r>
            <a:r>
              <a:rPr lang="en-US" b="1" dirty="0" err="1">
                <a:solidFill>
                  <a:schemeClr val="accent6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myBrain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150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)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625375" y="4437629"/>
            <a:ext cx="95410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>
              <a:tabLst>
                <a:tab pos="228600" algn="l"/>
              </a:tabLst>
            </a:pPr>
            <a:r>
              <a:rPr lang="en-US" b="1" dirty="0" err="1">
                <a:solidFill>
                  <a:schemeClr val="accent5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myAge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525830" y="4437629"/>
            <a:ext cx="33855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>
              <a:tabLst>
                <a:tab pos="228600" algn="l"/>
              </a:tabLst>
            </a:pPr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=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1842068" y="4437629"/>
            <a:ext cx="84058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>
              <a:tabLst>
                <a:tab pos="228600" algn="l"/>
              </a:tabLst>
            </a:pPr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19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2158399" y="4437629"/>
            <a:ext cx="33855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>
              <a:tabLst>
                <a:tab pos="228600" algn="l"/>
              </a:tabLst>
            </a:pPr>
            <a:r>
              <a:rPr lang="en-US" b="1">
                <a:solidFill>
                  <a:schemeClr val="accent5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;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27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-76200"/>
            <a:ext cx="7772400" cy="1143000"/>
          </a:xfrm>
        </p:spPr>
        <p:txBody>
          <a:bodyPr/>
          <a:lstStyle/>
          <a:p>
            <a:r>
              <a:rPr lang="en-US" dirty="0"/>
              <a:t>Initializer Lists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507917" y="3584806"/>
            <a:ext cx="8002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ourier New" pitchFamily="49" charset="0"/>
                <a:cs typeface="Courier New" pitchFamily="49" charset="0"/>
              </a:rPr>
              <a:t>(  )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515595" y="3607322"/>
            <a:ext cx="3385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ourier New" pitchFamily="49" charset="0"/>
                <a:cs typeface="Courier New" pitchFamily="49" charset="0"/>
              </a:rPr>
              <a:t>,</a:t>
            </a:r>
          </a:p>
        </p:txBody>
      </p:sp>
      <p:sp>
        <p:nvSpPr>
          <p:cNvPr id="31" name="AutoShape 28"/>
          <p:cNvSpPr>
            <a:spLocks noChangeArrowheads="1"/>
          </p:cNvSpPr>
          <p:nvPr/>
        </p:nvSpPr>
        <p:spPr bwMode="auto">
          <a:xfrm>
            <a:off x="5908026" y="4476858"/>
            <a:ext cx="3063070" cy="1309988"/>
          </a:xfrm>
          <a:prstGeom prst="wedgeRoundRectCallout">
            <a:avLst>
              <a:gd name="adj1" fmla="val -60445"/>
              <a:gd name="adj2" fmla="val -93748"/>
              <a:gd name="adj3" fmla="val 16667"/>
            </a:avLst>
          </a:prstGeom>
          <a:solidFill>
            <a:srgbClr val="FFEFF7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800" dirty="0">
                <a:solidFill>
                  <a:schemeClr val="tx2"/>
                </a:solidFill>
              </a:rPr>
              <a:t>This will initialize your scalar variable(s) before the body of your constructor runs.</a:t>
            </a:r>
          </a:p>
        </p:txBody>
      </p:sp>
      <p:sp>
        <p:nvSpPr>
          <p:cNvPr id="34" name="AutoShape 28"/>
          <p:cNvSpPr>
            <a:spLocks noChangeArrowheads="1"/>
          </p:cNvSpPr>
          <p:nvPr/>
        </p:nvSpPr>
        <p:spPr bwMode="auto">
          <a:xfrm>
            <a:off x="2319380" y="5460434"/>
            <a:ext cx="3262350" cy="1063757"/>
          </a:xfrm>
          <a:prstGeom prst="wedgeRoundRectCallout">
            <a:avLst>
              <a:gd name="adj1" fmla="val -54038"/>
              <a:gd name="adj2" fmla="val -116872"/>
              <a:gd name="adj3" fmla="val 16667"/>
            </a:avLst>
          </a:prstGeom>
          <a:solidFill>
            <a:srgbClr val="FFEFF7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800" dirty="0">
                <a:solidFill>
                  <a:schemeClr val="tx2"/>
                </a:solidFill>
              </a:rPr>
              <a:t>Instead of initializing your scalar variables </a:t>
            </a:r>
            <a:r>
              <a:rPr lang="en-US" sz="1800" dirty="0">
                <a:solidFill>
                  <a:srgbClr val="FF0000"/>
                </a:solidFill>
              </a:rPr>
              <a:t>here </a:t>
            </a:r>
            <a:r>
              <a:rPr lang="en-US" sz="1800" dirty="0"/>
              <a:t>in your </a:t>
            </a:r>
            <a:r>
              <a:rPr lang="en-US" sz="1800" dirty="0">
                <a:solidFill>
                  <a:srgbClr val="FF0000"/>
                </a:solidFill>
              </a:rPr>
              <a:t>constructor body</a:t>
            </a:r>
            <a:r>
              <a:rPr lang="en-US" sz="1800" dirty="0">
                <a:solidFill>
                  <a:schemeClr val="tx2"/>
                </a:solidFill>
              </a:rPr>
              <a:t>…</a:t>
            </a:r>
          </a:p>
        </p:txBody>
      </p:sp>
      <p:sp>
        <p:nvSpPr>
          <p:cNvPr id="35" name="AutoShape 28"/>
          <p:cNvSpPr>
            <a:spLocks noChangeArrowheads="1"/>
          </p:cNvSpPr>
          <p:nvPr/>
        </p:nvSpPr>
        <p:spPr bwMode="auto">
          <a:xfrm>
            <a:off x="5708746" y="1901487"/>
            <a:ext cx="3262350" cy="847354"/>
          </a:xfrm>
          <a:prstGeom prst="wedgeRoundRectCallout">
            <a:avLst>
              <a:gd name="adj1" fmla="val -65250"/>
              <a:gd name="adj2" fmla="val 146743"/>
              <a:gd name="adj3" fmla="val 16667"/>
            </a:avLst>
          </a:prstGeom>
          <a:solidFill>
            <a:srgbClr val="FFEFF7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800" dirty="0">
                <a:solidFill>
                  <a:schemeClr val="tx2"/>
                </a:solidFill>
              </a:rPr>
              <a:t>You may do it </a:t>
            </a:r>
            <a:r>
              <a:rPr lang="en-US" sz="1800" dirty="0">
                <a:solidFill>
                  <a:srgbClr val="FF0000"/>
                </a:solidFill>
              </a:rPr>
              <a:t>here</a:t>
            </a:r>
            <a:r>
              <a:rPr lang="en-US" sz="1800" dirty="0">
                <a:solidFill>
                  <a:schemeClr val="tx2"/>
                </a:solidFill>
              </a:rPr>
              <a:t> in your initializer list…</a:t>
            </a:r>
          </a:p>
        </p:txBody>
      </p:sp>
    </p:spTree>
    <p:extLst>
      <p:ext uri="{BB962C8B-B14F-4D97-AF65-F5344CB8AC3E}">
        <p14:creationId xmlns:p14="http://schemas.microsoft.com/office/powerpoint/2010/main" val="2826463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2.59259E-6 L 0.45 -0.12616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500" y="-6319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9.25712E-7 L 0.41753 -0.12474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868" y="-6249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1.48148E-6 L -0.54305 0.02639 " pathEditMode="relative" rAng="0" ptsTypes="AA">
                                      <p:cBhvr>
                                        <p:cTn id="46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153" y="13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116741" grpId="0"/>
      <p:bldP spid="20" grpId="0"/>
      <p:bldP spid="21" grpId="0"/>
      <p:bldP spid="22" grpId="0"/>
      <p:bldP spid="26" grpId="0"/>
      <p:bldP spid="6" grpId="0"/>
      <p:bldP spid="28" grpId="0"/>
      <p:bldP spid="31" grpId="0" animBg="1"/>
      <p:bldP spid="31" grpId="1" animBg="1"/>
      <p:bldP spid="31" grpId="2" animBg="1"/>
      <p:bldP spid="34" grpId="0" animBg="1"/>
      <p:bldP spid="34" grpId="1" animBg="1"/>
      <p:bldP spid="35" grpId="0" animBg="1"/>
      <p:bldP spid="35" grpId="1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/>
          <p:cNvGrpSpPr/>
          <p:nvPr/>
        </p:nvGrpSpPr>
        <p:grpSpPr>
          <a:xfrm>
            <a:off x="4634753" y="899531"/>
            <a:ext cx="4191000" cy="4063310"/>
            <a:chOff x="4634753" y="899531"/>
            <a:chExt cx="4191000" cy="4063310"/>
          </a:xfrm>
        </p:grpSpPr>
        <p:grpSp>
          <p:nvGrpSpPr>
            <p:cNvPr id="31" name="Group 17"/>
            <p:cNvGrpSpPr>
              <a:grpSpLocks/>
            </p:cNvGrpSpPr>
            <p:nvPr/>
          </p:nvGrpSpPr>
          <p:grpSpPr bwMode="auto">
            <a:xfrm>
              <a:off x="4634753" y="899531"/>
              <a:ext cx="4191000" cy="4063310"/>
              <a:chOff x="2928" y="712"/>
              <a:chExt cx="2640" cy="2896"/>
            </a:xfrm>
          </p:grpSpPr>
          <p:sp>
            <p:nvSpPr>
              <p:cNvPr id="33" name="Rectangle 7"/>
              <p:cNvSpPr>
                <a:spLocks noChangeArrowheads="1"/>
              </p:cNvSpPr>
              <p:nvPr/>
            </p:nvSpPr>
            <p:spPr bwMode="auto">
              <a:xfrm>
                <a:off x="2928" y="719"/>
                <a:ext cx="2640" cy="2825"/>
              </a:xfrm>
              <a:prstGeom prst="rect">
                <a:avLst/>
              </a:prstGeom>
              <a:solidFill>
                <a:srgbClr val="FFFF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" name="Text Box 8"/>
              <p:cNvSpPr txBox="1">
                <a:spLocks noChangeArrowheads="1"/>
              </p:cNvSpPr>
              <p:nvPr/>
            </p:nvSpPr>
            <p:spPr bwMode="auto">
              <a:xfrm>
                <a:off x="3011" y="712"/>
                <a:ext cx="1370" cy="28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1800" dirty="0"/>
                  <a:t>class </a:t>
                </a:r>
                <a:r>
                  <a:rPr lang="en-US" sz="1800" dirty="0" err="1">
                    <a:solidFill>
                      <a:srgbClr val="6600CC"/>
                    </a:solidFill>
                  </a:rPr>
                  <a:t>HungryNerd</a:t>
                </a:r>
                <a:r>
                  <a:rPr lang="en-US" sz="1800" dirty="0">
                    <a:solidFill>
                      <a:srgbClr val="6600CC"/>
                    </a:solidFill>
                  </a:rPr>
                  <a:t> </a:t>
                </a:r>
                <a:endParaRPr lang="en-US" sz="1800" dirty="0"/>
              </a:p>
              <a:p>
                <a:r>
                  <a:rPr lang="en-US" sz="1800" dirty="0"/>
                  <a:t>{</a:t>
                </a:r>
              </a:p>
              <a:p>
                <a:r>
                  <a:rPr lang="en-US" sz="1800" dirty="0">
                    <a:solidFill>
                      <a:srgbClr val="6600CC"/>
                    </a:solidFill>
                  </a:rPr>
                  <a:t>public:</a:t>
                </a:r>
              </a:p>
              <a:p>
                <a:r>
                  <a:rPr lang="en-US" sz="1800" dirty="0">
                    <a:solidFill>
                      <a:schemeClr val="accent2"/>
                    </a:solidFill>
                  </a:rPr>
                  <a:t>   </a:t>
                </a:r>
                <a:r>
                  <a:rPr lang="en-US" sz="1800" dirty="0" err="1">
                    <a:solidFill>
                      <a:schemeClr val="accent2"/>
                    </a:solidFill>
                  </a:rPr>
                  <a:t>HungryNerd</a:t>
                </a:r>
                <a:r>
                  <a:rPr lang="en-US" sz="1800" dirty="0">
                    <a:solidFill>
                      <a:schemeClr val="accent2"/>
                    </a:solidFill>
                  </a:rPr>
                  <a:t>( </a:t>
                </a:r>
              </a:p>
              <a:p>
                <a:r>
                  <a:rPr lang="en-US" sz="1800" dirty="0"/>
                  <a:t> </a:t>
                </a:r>
              </a:p>
              <a:p>
                <a:r>
                  <a:rPr lang="en-US" sz="1800" dirty="0">
                    <a:solidFill>
                      <a:srgbClr val="FF0000"/>
                    </a:solidFill>
                  </a:rPr>
                  <a:t> </a:t>
                </a:r>
                <a:br>
                  <a:rPr lang="en-US" sz="1800" dirty="0">
                    <a:solidFill>
                      <a:srgbClr val="FF0000"/>
                    </a:solidFill>
                  </a:rPr>
                </a:br>
                <a:r>
                  <a:rPr lang="en-US" sz="1800" dirty="0">
                    <a:solidFill>
                      <a:srgbClr val="FF0000"/>
                    </a:solidFill>
                  </a:rPr>
                  <a:t> </a:t>
                </a:r>
                <a:br>
                  <a:rPr lang="en-US" sz="1800" dirty="0">
                    <a:solidFill>
                      <a:srgbClr val="FF0000"/>
                    </a:solidFill>
                  </a:rPr>
                </a:br>
                <a:r>
                  <a:rPr lang="en-US" sz="1800" dirty="0"/>
                  <a:t> </a:t>
                </a:r>
              </a:p>
              <a:p>
                <a:r>
                  <a:rPr lang="en-US" sz="1000" dirty="0"/>
                  <a:t> </a:t>
                </a:r>
                <a:endParaRPr lang="en-US" sz="1050" dirty="0"/>
              </a:p>
              <a:p>
                <a:r>
                  <a:rPr lang="en-US" sz="1100" dirty="0"/>
                  <a:t>     </a:t>
                </a:r>
                <a:r>
                  <a:rPr lang="en-US" sz="3200" dirty="0"/>
                  <a:t> </a:t>
                </a:r>
                <a:endParaRPr lang="en-US" sz="1100" dirty="0"/>
              </a:p>
              <a:p>
                <a:r>
                  <a:rPr lang="en-US" sz="1800" dirty="0">
                    <a:solidFill>
                      <a:srgbClr val="6600CC"/>
                    </a:solidFill>
                  </a:rPr>
                  <a:t>private:</a:t>
                </a:r>
              </a:p>
              <a:p>
                <a:r>
                  <a:rPr lang="en-US" sz="1800" dirty="0">
                    <a:solidFill>
                      <a:srgbClr val="FF0000"/>
                    </a:solidFill>
                  </a:rPr>
                  <a:t>    </a:t>
                </a:r>
              </a:p>
              <a:p>
                <a:r>
                  <a:rPr lang="en-US" sz="1800" dirty="0"/>
                  <a:t>   Brain </a:t>
                </a:r>
                <a:r>
                  <a:rPr lang="en-US" sz="1800" dirty="0" err="1"/>
                  <a:t>myBrain</a:t>
                </a:r>
                <a:r>
                  <a:rPr lang="en-US" sz="1800" dirty="0"/>
                  <a:t>;</a:t>
                </a:r>
              </a:p>
              <a:p>
                <a:r>
                  <a:rPr lang="en-US" sz="1200" b="1" dirty="0"/>
                  <a:t>};</a:t>
                </a:r>
              </a:p>
            </p:txBody>
          </p:sp>
        </p:grpSp>
        <p:sp>
          <p:nvSpPr>
            <p:cNvPr id="32" name="Rectangle 31"/>
            <p:cNvSpPr/>
            <p:nvPr/>
          </p:nvSpPr>
          <p:spPr>
            <a:xfrm>
              <a:off x="4950405" y="4011116"/>
              <a:ext cx="208101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800" dirty="0">
                  <a:solidFill>
                    <a:srgbClr val="FF0000"/>
                  </a:solidFill>
                </a:rPr>
                <a:t>Stomach </a:t>
              </a:r>
              <a:r>
                <a:rPr lang="en-US" sz="1800" dirty="0" err="1">
                  <a:solidFill>
                    <a:srgbClr val="FF0000"/>
                  </a:solidFill>
                </a:rPr>
                <a:t>myBelly</a:t>
              </a:r>
              <a:r>
                <a:rPr lang="en-US" sz="1800" dirty="0">
                  <a:solidFill>
                    <a:srgbClr val="FF0000"/>
                  </a:solidFill>
                </a:rPr>
                <a:t>;</a:t>
              </a:r>
            </a:p>
          </p:txBody>
        </p:sp>
      </p:grpSp>
      <p:sp>
        <p:nvSpPr>
          <p:cNvPr id="96279" name="Rectangle 23"/>
          <p:cNvSpPr>
            <a:spLocks noChangeArrowheads="1"/>
          </p:cNvSpPr>
          <p:nvPr/>
        </p:nvSpPr>
        <p:spPr bwMode="auto">
          <a:xfrm>
            <a:off x="-152400" y="-762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4400" dirty="0">
                <a:solidFill>
                  <a:schemeClr val="tx2"/>
                </a:solidFill>
              </a:rPr>
              <a:t>Advanced Class Composition</a:t>
            </a:r>
          </a:p>
        </p:txBody>
      </p:sp>
      <p:sp>
        <p:nvSpPr>
          <p:cNvPr id="22" name="Rectangle 21"/>
          <p:cNvSpPr/>
          <p:nvPr/>
        </p:nvSpPr>
        <p:spPr>
          <a:xfrm>
            <a:off x="224494" y="4489426"/>
            <a:ext cx="2372235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Finally, there’s no reason why the parameters to your initializer list have to be </a:t>
            </a:r>
            <a:r>
              <a:rPr lang="en-US" dirty="0">
                <a:solidFill>
                  <a:srgbClr val="FF0000"/>
                </a:solidFill>
              </a:rPr>
              <a:t>constants</a:t>
            </a:r>
            <a:r>
              <a:rPr lang="en-US" dirty="0"/>
              <a:t>…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187324" y="899531"/>
            <a:ext cx="4277097" cy="3411212"/>
            <a:chOff x="187324" y="899531"/>
            <a:chExt cx="4749433" cy="3411212"/>
          </a:xfrm>
        </p:grpSpPr>
        <p:sp>
          <p:nvSpPr>
            <p:cNvPr id="26" name="Rectangle 20"/>
            <p:cNvSpPr>
              <a:spLocks noChangeArrowheads="1"/>
            </p:cNvSpPr>
            <p:nvPr/>
          </p:nvSpPr>
          <p:spPr bwMode="auto">
            <a:xfrm>
              <a:off x="187324" y="899531"/>
              <a:ext cx="4537075" cy="341121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7" name="Text Box 4"/>
            <p:cNvSpPr txBox="1">
              <a:spLocks noChangeArrowheads="1"/>
            </p:cNvSpPr>
            <p:nvPr/>
          </p:nvSpPr>
          <p:spPr bwMode="auto">
            <a:xfrm>
              <a:off x="228599" y="899532"/>
              <a:ext cx="1718740" cy="10772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 dirty="0">
                  <a:solidFill>
                    <a:schemeClr val="accent2"/>
                  </a:solidFill>
                </a:rPr>
                <a:t>class Stomach</a:t>
              </a:r>
            </a:p>
            <a:p>
              <a:r>
                <a:rPr lang="en-US" sz="1600" dirty="0">
                  <a:solidFill>
                    <a:schemeClr val="accent2"/>
                  </a:solidFill>
                </a:rPr>
                <a:t>{</a:t>
              </a:r>
            </a:p>
            <a:p>
              <a:r>
                <a:rPr lang="en-US" sz="1200" b="1" dirty="0">
                  <a:solidFill>
                    <a:srgbClr val="CC0099"/>
                  </a:solidFill>
                </a:rPr>
                <a:t>public:</a:t>
              </a:r>
            </a:p>
            <a:p>
              <a:r>
                <a:rPr lang="en-US" sz="1800" b="1" dirty="0">
                  <a:solidFill>
                    <a:srgbClr val="0000CC"/>
                  </a:solidFill>
                </a:rPr>
                <a:t> </a:t>
              </a:r>
              <a:endParaRPr lang="en-US" sz="1800" dirty="0">
                <a:solidFill>
                  <a:srgbClr val="0000CC"/>
                </a:solidFill>
              </a:endParaRPr>
            </a:p>
          </p:txBody>
        </p:sp>
        <p:sp>
          <p:nvSpPr>
            <p:cNvPr id="28" name="Text Box 4"/>
            <p:cNvSpPr txBox="1">
              <a:spLocks noChangeArrowheads="1"/>
            </p:cNvSpPr>
            <p:nvPr/>
          </p:nvSpPr>
          <p:spPr bwMode="auto">
            <a:xfrm>
              <a:off x="241727" y="2683993"/>
              <a:ext cx="4331166" cy="15850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 dirty="0">
                  <a:solidFill>
                    <a:srgbClr val="0000CC"/>
                  </a:solidFill>
                </a:rPr>
                <a:t>   ~Stomach() { </a:t>
              </a:r>
              <a:r>
                <a:rPr lang="en-US" sz="1800" dirty="0" err="1">
                  <a:solidFill>
                    <a:srgbClr val="FF0000"/>
                  </a:solidFill>
                </a:rPr>
                <a:t>cout</a:t>
              </a:r>
              <a:r>
                <a:rPr lang="en-US" sz="1800" dirty="0">
                  <a:solidFill>
                    <a:srgbClr val="FF0000"/>
                  </a:solidFill>
                </a:rPr>
                <a:t> &lt;&lt; “Fart!\n”; </a:t>
              </a:r>
              <a:r>
                <a:rPr lang="en-US" sz="1800" dirty="0">
                  <a:solidFill>
                    <a:srgbClr val="0000CC"/>
                  </a:solidFill>
                </a:rPr>
                <a:t> }</a:t>
              </a:r>
              <a:endParaRPr lang="en-US" sz="1800" b="1" dirty="0">
                <a:solidFill>
                  <a:srgbClr val="0000CC"/>
                </a:solidFill>
              </a:endParaRPr>
            </a:p>
            <a:p>
              <a:r>
                <a:rPr lang="en-US" sz="1900" dirty="0">
                  <a:solidFill>
                    <a:srgbClr val="000099"/>
                  </a:solidFill>
                </a:rPr>
                <a:t>   void eat()  { </a:t>
              </a:r>
              <a:r>
                <a:rPr lang="en-US" sz="1900" dirty="0" err="1">
                  <a:solidFill>
                    <a:srgbClr val="FF3300"/>
                  </a:solidFill>
                </a:rPr>
                <a:t>myGas</a:t>
              </a:r>
              <a:r>
                <a:rPr lang="en-US" sz="1900" dirty="0">
                  <a:solidFill>
                    <a:srgbClr val="FF3300"/>
                  </a:solidFill>
                </a:rPr>
                <a:t> ++;</a:t>
              </a:r>
              <a:r>
                <a:rPr lang="en-US" sz="1900" dirty="0">
                  <a:solidFill>
                    <a:schemeClr val="accent2"/>
                  </a:solidFill>
                </a:rPr>
                <a:t> </a:t>
              </a:r>
              <a:r>
                <a:rPr lang="en-US" sz="1900" dirty="0">
                  <a:solidFill>
                    <a:srgbClr val="000099"/>
                  </a:solidFill>
                </a:rPr>
                <a:t>}</a:t>
              </a:r>
            </a:p>
            <a:p>
              <a:r>
                <a:rPr lang="en-US" sz="1200" b="1" dirty="0">
                  <a:solidFill>
                    <a:srgbClr val="CC0099"/>
                  </a:solidFill>
                </a:rPr>
                <a:t>private:</a:t>
              </a:r>
            </a:p>
            <a:p>
              <a:r>
                <a:rPr lang="en-US" sz="1800" dirty="0">
                  <a:solidFill>
                    <a:srgbClr val="000099"/>
                  </a:solidFill>
                </a:rPr>
                <a:t>  </a:t>
              </a:r>
              <a:r>
                <a:rPr lang="en-US" sz="1800" dirty="0" err="1">
                  <a:solidFill>
                    <a:srgbClr val="000099"/>
                  </a:solidFill>
                </a:rPr>
                <a:t>int</a:t>
              </a:r>
              <a:r>
                <a:rPr lang="en-US" sz="1800" dirty="0">
                  <a:solidFill>
                    <a:srgbClr val="000099"/>
                  </a:solidFill>
                </a:rPr>
                <a:t> </a:t>
              </a:r>
              <a:r>
                <a:rPr lang="en-US" sz="1800" dirty="0" err="1">
                  <a:solidFill>
                    <a:srgbClr val="000099"/>
                  </a:solidFill>
                </a:rPr>
                <a:t>myGas</a:t>
              </a:r>
              <a:r>
                <a:rPr lang="en-US" sz="1800" dirty="0">
                  <a:solidFill>
                    <a:srgbClr val="000099"/>
                  </a:solidFill>
                </a:rPr>
                <a:t>;</a:t>
              </a:r>
            </a:p>
            <a:p>
              <a:r>
                <a:rPr lang="en-US" sz="1600" dirty="0">
                  <a:solidFill>
                    <a:schemeClr val="accent2"/>
                  </a:solidFill>
                </a:rPr>
                <a:t>};</a:t>
              </a:r>
            </a:p>
            <a:p>
              <a:endParaRPr lang="en-US" sz="1400" dirty="0">
                <a:solidFill>
                  <a:schemeClr val="accent2"/>
                </a:solidFill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364757" y="1589305"/>
              <a:ext cx="4572000" cy="1138773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dirty="0"/>
                <a:t> </a:t>
              </a:r>
              <a:r>
                <a:rPr lang="en-US" dirty="0">
                  <a:solidFill>
                    <a:schemeClr val="accent2"/>
                  </a:solidFill>
                </a:rPr>
                <a:t>Stomach(</a:t>
              </a:r>
              <a:r>
                <a:rPr lang="en-US" dirty="0" err="1">
                  <a:solidFill>
                    <a:srgbClr val="FF3300"/>
                  </a:solidFill>
                </a:rPr>
                <a:t>int</a:t>
              </a:r>
              <a:r>
                <a:rPr lang="en-US" dirty="0">
                  <a:solidFill>
                    <a:schemeClr val="accent2"/>
                  </a:solidFill>
                </a:rPr>
                <a:t> </a:t>
              </a:r>
              <a:r>
                <a:rPr lang="en-US" dirty="0" err="1">
                  <a:solidFill>
                    <a:srgbClr val="FF0000"/>
                  </a:solidFill>
                </a:rPr>
                <a:t>startGas</a:t>
              </a:r>
              <a:r>
                <a:rPr lang="en-US" dirty="0">
                  <a:solidFill>
                    <a:schemeClr val="accent2"/>
                  </a:solidFill>
                </a:rPr>
                <a:t>) </a:t>
              </a:r>
            </a:p>
            <a:p>
              <a:r>
                <a:rPr lang="en-US" sz="1400" dirty="0"/>
                <a:t>  {</a:t>
              </a:r>
            </a:p>
            <a:p>
              <a:r>
                <a:rPr lang="en-US" dirty="0"/>
                <a:t>     </a:t>
              </a:r>
              <a:r>
                <a:rPr lang="en-US" dirty="0" err="1"/>
                <a:t>myGas</a:t>
              </a:r>
              <a:r>
                <a:rPr lang="en-US" dirty="0"/>
                <a:t> = </a:t>
              </a:r>
              <a:r>
                <a:rPr lang="en-US" dirty="0" err="1"/>
                <a:t>startGas</a:t>
              </a:r>
              <a:r>
                <a:rPr lang="en-US" dirty="0"/>
                <a:t>;</a:t>
              </a:r>
            </a:p>
            <a:p>
              <a:r>
                <a:rPr lang="en-US" sz="1400" dirty="0"/>
                <a:t>  }</a:t>
              </a:r>
            </a:p>
          </p:txBody>
        </p:sp>
      </p:grpSp>
      <p:sp>
        <p:nvSpPr>
          <p:cNvPr id="39" name="Rectangle 38"/>
          <p:cNvSpPr/>
          <p:nvPr/>
        </p:nvSpPr>
        <p:spPr>
          <a:xfrm>
            <a:off x="4903169" y="2574427"/>
            <a:ext cx="4572000" cy="116955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b="1" dirty="0"/>
              <a:t> { </a:t>
            </a:r>
          </a:p>
          <a:p>
            <a:r>
              <a:rPr lang="en-US" sz="1800" dirty="0">
                <a:solidFill>
                  <a:srgbClr val="FF0000"/>
                </a:solidFill>
              </a:rPr>
              <a:t>     </a:t>
            </a:r>
            <a:r>
              <a:rPr lang="en-US" sz="1800" dirty="0" err="1">
                <a:solidFill>
                  <a:srgbClr val="FF0000"/>
                </a:solidFill>
              </a:rPr>
              <a:t>myBelly.eat</a:t>
            </a:r>
            <a:r>
              <a:rPr lang="en-US" sz="1800" dirty="0">
                <a:solidFill>
                  <a:srgbClr val="FF0000"/>
                </a:solidFill>
              </a:rPr>
              <a:t>();</a:t>
            </a:r>
            <a:br>
              <a:rPr lang="en-US" sz="1800" dirty="0">
                <a:solidFill>
                  <a:srgbClr val="FF0000"/>
                </a:solidFill>
              </a:rPr>
            </a:br>
            <a:r>
              <a:rPr lang="en-US" sz="1800" dirty="0"/>
              <a:t>     </a:t>
            </a:r>
            <a:r>
              <a:rPr lang="en-US" sz="1800" dirty="0" err="1"/>
              <a:t>myBrain.think</a:t>
            </a:r>
            <a:r>
              <a:rPr lang="en-US" sz="1800" dirty="0"/>
              <a:t>();</a:t>
            </a:r>
            <a:br>
              <a:rPr lang="en-US" sz="1800" dirty="0"/>
            </a:br>
            <a:r>
              <a:rPr lang="en-US" sz="1200" b="1" dirty="0">
                <a:solidFill>
                  <a:srgbClr val="FF0000"/>
                </a:solidFill>
              </a:rPr>
              <a:t> </a:t>
            </a:r>
            <a:r>
              <a:rPr lang="en-US" sz="1200" b="1" dirty="0"/>
              <a:t>}</a:t>
            </a:r>
          </a:p>
          <a:p>
            <a:r>
              <a:rPr lang="en-US" sz="1000" dirty="0"/>
              <a:t> </a:t>
            </a:r>
            <a:endParaRPr lang="en-US" sz="1800" dirty="0"/>
          </a:p>
        </p:txBody>
      </p:sp>
      <p:grpSp>
        <p:nvGrpSpPr>
          <p:cNvPr id="40" name="Group 39"/>
          <p:cNvGrpSpPr/>
          <p:nvPr/>
        </p:nvGrpSpPr>
        <p:grpSpPr>
          <a:xfrm>
            <a:off x="5200680" y="2301140"/>
            <a:ext cx="3543083" cy="338555"/>
            <a:chOff x="5200680" y="2299411"/>
            <a:chExt cx="3543083" cy="338555"/>
          </a:xfrm>
        </p:grpSpPr>
        <p:sp>
          <p:nvSpPr>
            <p:cNvPr id="41" name="Rectangle 40"/>
            <p:cNvSpPr/>
            <p:nvPr/>
          </p:nvSpPr>
          <p:spPr bwMode="auto">
            <a:xfrm>
              <a:off x="5200680" y="2299411"/>
              <a:ext cx="3526539" cy="311189"/>
            </a:xfrm>
            <a:prstGeom prst="rect">
              <a:avLst/>
            </a:prstGeom>
            <a:solidFill>
              <a:srgbClr val="A7E1C8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5263323" y="2299412"/>
              <a:ext cx="34804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Call </a:t>
              </a:r>
              <a:r>
                <a:rPr lang="en-US" sz="1600" dirty="0" err="1">
                  <a:solidFill>
                    <a:srgbClr val="7030A0"/>
                  </a:solidFill>
                </a:rPr>
                <a:t>myBrain‘s</a:t>
              </a:r>
              <a:r>
                <a:rPr lang="en-US" sz="1600" dirty="0">
                  <a:solidFill>
                    <a:srgbClr val="7030A0"/>
                  </a:solidFill>
                </a:rPr>
                <a:t> </a:t>
              </a:r>
              <a:r>
                <a:rPr lang="en-US" sz="700" dirty="0"/>
                <a:t> </a:t>
              </a:r>
              <a:r>
                <a:rPr lang="en-US" sz="1600" dirty="0"/>
                <a:t>default constructor</a:t>
              </a:r>
            </a:p>
          </p:txBody>
        </p:sp>
      </p:grpSp>
      <p:sp>
        <p:nvSpPr>
          <p:cNvPr id="96272" name="Text Box 16"/>
          <p:cNvSpPr txBox="1">
            <a:spLocks noChangeArrowheads="1"/>
          </p:cNvSpPr>
          <p:nvPr/>
        </p:nvSpPr>
        <p:spPr bwMode="auto">
          <a:xfrm>
            <a:off x="5156247" y="1960563"/>
            <a:ext cx="143180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</a:rPr>
              <a:t>: </a:t>
            </a:r>
            <a:r>
              <a:rPr lang="en-US" sz="1800" dirty="0" err="1">
                <a:solidFill>
                  <a:srgbClr val="339933"/>
                </a:solidFill>
              </a:rPr>
              <a:t>myBelly</a:t>
            </a:r>
            <a:r>
              <a:rPr lang="en-US" sz="1800" dirty="0"/>
              <a:t>(</a:t>
            </a:r>
            <a:r>
              <a:rPr lang="en-US" sz="1800" dirty="0">
                <a:solidFill>
                  <a:srgbClr val="FF0000"/>
                </a:solidFill>
              </a:rPr>
              <a:t>   </a:t>
            </a:r>
            <a:endParaRPr lang="en-US" sz="1800" dirty="0"/>
          </a:p>
        </p:txBody>
      </p:sp>
      <p:sp>
        <p:nvSpPr>
          <p:cNvPr id="2" name="Rectangle 1"/>
          <p:cNvSpPr/>
          <p:nvPr/>
        </p:nvSpPr>
        <p:spPr>
          <a:xfrm>
            <a:off x="6458363" y="1718993"/>
            <a:ext cx="2696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chemeClr val="accent2"/>
                </a:solidFill>
              </a:rPr>
              <a:t>)</a:t>
            </a:r>
            <a:endParaRPr lang="en-US" sz="1800" dirty="0"/>
          </a:p>
        </p:txBody>
      </p:sp>
      <p:sp>
        <p:nvSpPr>
          <p:cNvPr id="3" name="Rectangle 2"/>
          <p:cNvSpPr/>
          <p:nvPr/>
        </p:nvSpPr>
        <p:spPr>
          <a:xfrm>
            <a:off x="6202937" y="1960563"/>
            <a:ext cx="45717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10</a:t>
            </a:r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6467070" y="1962834"/>
            <a:ext cx="2696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/>
              <a:t>)</a:t>
            </a:r>
          </a:p>
        </p:txBody>
      </p:sp>
      <p:sp>
        <p:nvSpPr>
          <p:cNvPr id="49" name="AutoShape 28"/>
          <p:cNvSpPr>
            <a:spLocks noChangeArrowheads="1"/>
          </p:cNvSpPr>
          <p:nvPr/>
        </p:nvSpPr>
        <p:spPr bwMode="auto">
          <a:xfrm>
            <a:off x="5787401" y="219446"/>
            <a:ext cx="3262350" cy="847354"/>
          </a:xfrm>
          <a:prstGeom prst="wedgeRoundRectCallout">
            <a:avLst>
              <a:gd name="adj1" fmla="val -30414"/>
              <a:gd name="adj2" fmla="val 165242"/>
              <a:gd name="adj3" fmla="val 16667"/>
            </a:avLst>
          </a:prstGeom>
          <a:solidFill>
            <a:srgbClr val="FFEFF7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800" dirty="0">
                <a:solidFill>
                  <a:schemeClr val="tx2"/>
                </a:solidFill>
              </a:rPr>
              <a:t>We don’t need to have constants here!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12259" y="1729793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/>
              <a:t>int</a:t>
            </a:r>
            <a:r>
              <a:rPr lang="en-US" sz="1800" dirty="0"/>
              <a:t> </a:t>
            </a:r>
            <a:r>
              <a:rPr lang="en-US" sz="1800" dirty="0" err="1"/>
              <a:t>startingGas</a:t>
            </a:r>
            <a:endParaRPr lang="en-US" sz="1800" dirty="0"/>
          </a:p>
        </p:txBody>
      </p:sp>
      <p:sp>
        <p:nvSpPr>
          <p:cNvPr id="5" name="Rectangle 4"/>
          <p:cNvSpPr/>
          <p:nvPr/>
        </p:nvSpPr>
        <p:spPr>
          <a:xfrm>
            <a:off x="6766734" y="1729793"/>
            <a:ext cx="14382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 err="1"/>
              <a:t>startingGas</a:t>
            </a:r>
            <a:endParaRPr lang="en-US" sz="1800" dirty="0"/>
          </a:p>
        </p:txBody>
      </p:sp>
      <p:grpSp>
        <p:nvGrpSpPr>
          <p:cNvPr id="50" name="Group 12"/>
          <p:cNvGrpSpPr>
            <a:grpSpLocks/>
          </p:cNvGrpSpPr>
          <p:nvPr/>
        </p:nvGrpSpPr>
        <p:grpSpPr bwMode="auto">
          <a:xfrm>
            <a:off x="5787897" y="4996298"/>
            <a:ext cx="3334306" cy="2000727"/>
            <a:chOff x="3152" y="942"/>
            <a:chExt cx="2448" cy="1584"/>
          </a:xfrm>
        </p:grpSpPr>
        <p:sp>
          <p:nvSpPr>
            <p:cNvPr id="51" name="Rectangle 13"/>
            <p:cNvSpPr>
              <a:spLocks noChangeArrowheads="1"/>
            </p:cNvSpPr>
            <p:nvPr/>
          </p:nvSpPr>
          <p:spPr bwMode="auto">
            <a:xfrm>
              <a:off x="3168" y="960"/>
              <a:ext cx="2352" cy="1369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" name="Rectangle 14"/>
            <p:cNvSpPr>
              <a:spLocks noChangeArrowheads="1"/>
            </p:cNvSpPr>
            <p:nvPr/>
          </p:nvSpPr>
          <p:spPr bwMode="auto">
            <a:xfrm>
              <a:off x="3152" y="942"/>
              <a:ext cx="2448" cy="15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/>
              <a:r>
                <a:rPr lang="en-US" sz="1800" dirty="0" err="1">
                  <a:cs typeface="Courier New" pitchFamily="49" charset="0"/>
                </a:rPr>
                <a:t>int</a:t>
              </a:r>
              <a:r>
                <a:rPr lang="en-US" sz="1800" dirty="0">
                  <a:cs typeface="Courier New" pitchFamily="49" charset="0"/>
                </a:rPr>
                <a:t> main(void)</a:t>
              </a:r>
              <a:endParaRPr lang="en-US" sz="1800" dirty="0"/>
            </a:p>
            <a:p>
              <a:pPr eaLnBrk="0" hangingPunct="0"/>
              <a:r>
                <a:rPr lang="en-US" sz="1800" dirty="0">
                  <a:cs typeface="Courier New" pitchFamily="49" charset="0"/>
                </a:rPr>
                <a:t>{</a:t>
              </a:r>
            </a:p>
            <a:p>
              <a:pPr eaLnBrk="0" hangingPunct="0"/>
              <a:r>
                <a:rPr lang="en-US" sz="1800" dirty="0">
                  <a:cs typeface="Courier New" pitchFamily="49" charset="0"/>
                </a:rPr>
                <a:t>    </a:t>
              </a:r>
              <a:r>
                <a:rPr lang="en-US" sz="1800" dirty="0" err="1">
                  <a:cs typeface="Courier New" pitchFamily="49" charset="0"/>
                </a:rPr>
                <a:t>HungryNerd</a:t>
              </a:r>
              <a:r>
                <a:rPr lang="en-US" sz="1800" dirty="0">
                  <a:cs typeface="Courier New" pitchFamily="49" charset="0"/>
                </a:rPr>
                <a:t>   </a:t>
              </a:r>
              <a:r>
                <a:rPr lang="en-US" sz="1800" dirty="0" err="1">
                  <a:cs typeface="Courier New" pitchFamily="49" charset="0"/>
                </a:rPr>
                <a:t>carey</a:t>
              </a:r>
              <a:r>
                <a:rPr lang="en-US" sz="1800" dirty="0">
                  <a:cs typeface="Courier New" pitchFamily="49" charset="0"/>
                </a:rPr>
                <a:t>(</a:t>
              </a:r>
              <a:r>
                <a:rPr lang="en-US" sz="1800" dirty="0">
                  <a:solidFill>
                    <a:srgbClr val="FF0000"/>
                  </a:solidFill>
                  <a:cs typeface="Courier New" pitchFamily="49" charset="0"/>
                </a:rPr>
                <a:t>75</a:t>
              </a:r>
              <a:r>
                <a:rPr lang="en-US" sz="1800" dirty="0">
                  <a:cs typeface="Courier New" pitchFamily="49" charset="0"/>
                </a:rPr>
                <a:t>);</a:t>
              </a:r>
            </a:p>
            <a:p>
              <a:pPr eaLnBrk="0" hangingPunct="0"/>
              <a:endParaRPr lang="en-US" sz="1600" dirty="0">
                <a:cs typeface="Courier New" pitchFamily="49" charset="0"/>
              </a:endParaRPr>
            </a:p>
            <a:p>
              <a:pPr eaLnBrk="0" hangingPunct="0"/>
              <a:r>
                <a:rPr lang="en-US" sz="1800" dirty="0"/>
                <a:t>    ...</a:t>
              </a:r>
            </a:p>
            <a:p>
              <a:pPr eaLnBrk="0" hangingPunct="0"/>
              <a:r>
                <a:rPr lang="en-US" sz="1800" dirty="0">
                  <a:cs typeface="Courier New" pitchFamily="49" charset="0"/>
                </a:rPr>
                <a:t>}</a:t>
              </a:r>
              <a:endParaRPr lang="en-US" sz="1800" dirty="0"/>
            </a:p>
            <a:p>
              <a:pPr eaLnBrk="0" hangingPunct="0"/>
              <a:r>
                <a:rPr lang="en-US" sz="1800" dirty="0">
                  <a:cs typeface="Courier New" pitchFamily="49" charset="0"/>
                </a:rPr>
                <a:t> </a:t>
              </a:r>
              <a:endParaRPr lang="en-US" sz="1800" dirty="0"/>
            </a:p>
          </p:txBody>
        </p:sp>
      </p:grpSp>
      <p:sp>
        <p:nvSpPr>
          <p:cNvPr id="53" name="Line 57"/>
          <p:cNvSpPr>
            <a:spLocks noChangeShapeType="1"/>
          </p:cNvSpPr>
          <p:nvPr/>
        </p:nvSpPr>
        <p:spPr bwMode="auto">
          <a:xfrm>
            <a:off x="5828744" y="5733144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54" name="Line 57"/>
          <p:cNvSpPr>
            <a:spLocks noChangeShapeType="1"/>
          </p:cNvSpPr>
          <p:nvPr/>
        </p:nvSpPr>
        <p:spPr bwMode="auto">
          <a:xfrm>
            <a:off x="4750769" y="1914459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55" name="Line 57"/>
          <p:cNvSpPr>
            <a:spLocks noChangeShapeType="1"/>
          </p:cNvSpPr>
          <p:nvPr/>
        </p:nvSpPr>
        <p:spPr bwMode="auto">
          <a:xfrm>
            <a:off x="5048280" y="2158691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8261067" y="5540527"/>
            <a:ext cx="4667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  <a:cs typeface="Courier New" pitchFamily="49" charset="0"/>
              </a:rPr>
              <a:t>75</a:t>
            </a:r>
            <a:endParaRPr lang="en-US" sz="1800" dirty="0"/>
          </a:p>
        </p:txBody>
      </p:sp>
      <p:sp>
        <p:nvSpPr>
          <p:cNvPr id="56" name="AutoShape 28"/>
          <p:cNvSpPr>
            <a:spLocks noChangeArrowheads="1"/>
          </p:cNvSpPr>
          <p:nvPr/>
        </p:nvSpPr>
        <p:spPr bwMode="auto">
          <a:xfrm>
            <a:off x="2321970" y="2824225"/>
            <a:ext cx="3697167" cy="1304584"/>
          </a:xfrm>
          <a:prstGeom prst="wedgeRoundRectCallout">
            <a:avLst>
              <a:gd name="adj1" fmla="val 60128"/>
              <a:gd name="adj2" fmla="val -92673"/>
              <a:gd name="adj3" fmla="val 16667"/>
            </a:avLst>
          </a:prstGeom>
          <a:solidFill>
            <a:srgbClr val="FFEFF7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800" dirty="0">
                <a:solidFill>
                  <a:schemeClr val="tx2"/>
                </a:solidFill>
              </a:rPr>
              <a:t>Now we’ll initialize our </a:t>
            </a:r>
            <a:r>
              <a:rPr lang="en-US" sz="1800" dirty="0" err="1">
                <a:solidFill>
                  <a:schemeClr val="tx2"/>
                </a:solidFill>
              </a:rPr>
              <a:t>myBelly</a:t>
            </a:r>
            <a:r>
              <a:rPr lang="en-US" sz="1800" dirty="0">
                <a:solidFill>
                  <a:schemeClr val="tx2"/>
                </a:solidFill>
              </a:rPr>
              <a:t> member with whatever the user passes in to the </a:t>
            </a:r>
            <a:r>
              <a:rPr lang="en-US" sz="1800" dirty="0" err="1">
                <a:solidFill>
                  <a:schemeClr val="tx2"/>
                </a:solidFill>
              </a:rPr>
              <a:t>HungryNerd</a:t>
            </a:r>
            <a:r>
              <a:rPr lang="en-US" sz="1800" dirty="0">
                <a:solidFill>
                  <a:schemeClr val="tx2"/>
                </a:solidFill>
              </a:rPr>
              <a:t> constructor!</a:t>
            </a:r>
          </a:p>
        </p:txBody>
      </p:sp>
      <p:sp>
        <p:nvSpPr>
          <p:cNvPr id="57" name="Line 57"/>
          <p:cNvSpPr>
            <a:spLocks noChangeShapeType="1"/>
          </p:cNvSpPr>
          <p:nvPr/>
        </p:nvSpPr>
        <p:spPr bwMode="auto">
          <a:xfrm>
            <a:off x="216543" y="1770403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7186018" y="1510267"/>
            <a:ext cx="4667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  <a:cs typeface="Courier New" pitchFamily="49" charset="0"/>
              </a:rPr>
              <a:t>75</a:t>
            </a:r>
            <a:endParaRPr lang="en-US" sz="1800" dirty="0"/>
          </a:p>
        </p:txBody>
      </p:sp>
      <p:grpSp>
        <p:nvGrpSpPr>
          <p:cNvPr id="59" name="Group 42"/>
          <p:cNvGrpSpPr>
            <a:grpSpLocks/>
          </p:cNvGrpSpPr>
          <p:nvPr/>
        </p:nvGrpSpPr>
        <p:grpSpPr bwMode="auto">
          <a:xfrm>
            <a:off x="2952721" y="5172316"/>
            <a:ext cx="2684463" cy="1575436"/>
            <a:chOff x="4110" y="264"/>
            <a:chExt cx="1691" cy="1295"/>
          </a:xfrm>
        </p:grpSpPr>
        <p:sp>
          <p:nvSpPr>
            <p:cNvPr id="60" name="Rectangle 43"/>
            <p:cNvSpPr>
              <a:spLocks noChangeArrowheads="1"/>
            </p:cNvSpPr>
            <p:nvPr/>
          </p:nvSpPr>
          <p:spPr bwMode="auto">
            <a:xfrm>
              <a:off x="4636" y="384"/>
              <a:ext cx="1165" cy="117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sz="2400" b="1"/>
                <a:t> </a:t>
              </a:r>
            </a:p>
            <a:p>
              <a:pPr algn="ctr"/>
              <a:endParaRPr lang="en-US" sz="2400" b="1"/>
            </a:p>
            <a:p>
              <a:pPr algn="ctr"/>
              <a:endParaRPr lang="en-US" sz="2400" b="1"/>
            </a:p>
            <a:p>
              <a:pPr algn="ctr"/>
              <a:endParaRPr lang="en-US" sz="2400" b="1"/>
            </a:p>
            <a:p>
              <a:pPr algn="ctr"/>
              <a:endParaRPr lang="en-US" sz="2400" b="1"/>
            </a:p>
          </p:txBody>
        </p:sp>
        <p:sp>
          <p:nvSpPr>
            <p:cNvPr id="61" name="Text Box 47"/>
            <p:cNvSpPr txBox="1">
              <a:spLocks noChangeArrowheads="1"/>
            </p:cNvSpPr>
            <p:nvPr/>
          </p:nvSpPr>
          <p:spPr bwMode="auto">
            <a:xfrm>
              <a:off x="4110" y="264"/>
              <a:ext cx="678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dirty="0" err="1"/>
                <a:t>carey</a:t>
              </a:r>
              <a:r>
                <a:rPr lang="en-US" dirty="0"/>
                <a:t>   </a:t>
              </a:r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3780558" y="5306727"/>
            <a:ext cx="1767366" cy="686226"/>
            <a:chOff x="4615719" y="6383787"/>
            <a:chExt cx="1767366" cy="686226"/>
          </a:xfrm>
        </p:grpSpPr>
        <p:grpSp>
          <p:nvGrpSpPr>
            <p:cNvPr id="63" name="Group 42"/>
            <p:cNvGrpSpPr>
              <a:grpSpLocks/>
            </p:cNvGrpSpPr>
            <p:nvPr/>
          </p:nvGrpSpPr>
          <p:grpSpPr bwMode="auto">
            <a:xfrm>
              <a:off x="4615719" y="6393611"/>
              <a:ext cx="1755778" cy="676402"/>
              <a:chOff x="4098" y="344"/>
              <a:chExt cx="1106" cy="556"/>
            </a:xfrm>
          </p:grpSpPr>
          <p:sp>
            <p:nvSpPr>
              <p:cNvPr id="67" name="Rectangle 43"/>
              <p:cNvSpPr>
                <a:spLocks noChangeArrowheads="1"/>
              </p:cNvSpPr>
              <p:nvPr/>
            </p:nvSpPr>
            <p:spPr bwMode="auto">
              <a:xfrm>
                <a:off x="4636" y="384"/>
                <a:ext cx="568" cy="516"/>
              </a:xfrm>
              <a:prstGeom prst="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sz="2400" b="1" dirty="0"/>
                  <a:t> </a:t>
                </a:r>
              </a:p>
              <a:p>
                <a:pPr algn="ctr"/>
                <a:endParaRPr lang="en-US" sz="2400" b="1" dirty="0"/>
              </a:p>
              <a:p>
                <a:pPr algn="ctr"/>
                <a:endParaRPr lang="en-US" sz="2400" b="1" dirty="0"/>
              </a:p>
              <a:p>
                <a:pPr algn="ctr"/>
                <a:endParaRPr lang="en-US" sz="2400" b="1" dirty="0"/>
              </a:p>
              <a:p>
                <a:pPr algn="ctr"/>
                <a:endParaRPr lang="en-US" sz="2400" b="1" dirty="0"/>
              </a:p>
            </p:txBody>
          </p:sp>
          <p:sp>
            <p:nvSpPr>
              <p:cNvPr id="68" name="Text Box 47"/>
              <p:cNvSpPr txBox="1">
                <a:spLocks noChangeArrowheads="1"/>
              </p:cNvSpPr>
              <p:nvPr/>
            </p:nvSpPr>
            <p:spPr bwMode="auto">
              <a:xfrm>
                <a:off x="4098" y="344"/>
                <a:ext cx="575" cy="27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600" dirty="0" err="1"/>
                  <a:t>myBelly</a:t>
                </a:r>
                <a:endParaRPr lang="en-US" dirty="0"/>
              </a:p>
            </p:txBody>
          </p:sp>
        </p:grpSp>
        <p:grpSp>
          <p:nvGrpSpPr>
            <p:cNvPr id="64" name="Group 63"/>
            <p:cNvGrpSpPr/>
            <p:nvPr/>
          </p:nvGrpSpPr>
          <p:grpSpPr>
            <a:xfrm>
              <a:off x="5510730" y="6383787"/>
              <a:ext cx="872355" cy="625155"/>
              <a:chOff x="8477232" y="6321101"/>
              <a:chExt cx="872355" cy="625155"/>
            </a:xfrm>
          </p:grpSpPr>
          <p:sp>
            <p:nvSpPr>
              <p:cNvPr id="65" name="Rectangle 43"/>
              <p:cNvSpPr>
                <a:spLocks noChangeArrowheads="1"/>
              </p:cNvSpPr>
              <p:nvPr/>
            </p:nvSpPr>
            <p:spPr bwMode="auto">
              <a:xfrm>
                <a:off x="8602208" y="6632386"/>
                <a:ext cx="578774" cy="313870"/>
              </a:xfrm>
              <a:prstGeom prst="rect">
                <a:avLst/>
              </a:prstGeom>
              <a:solidFill>
                <a:srgbClr val="FEE4CE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/>
            </p:spPr>
            <p:txBody>
              <a:bodyPr wrap="none" anchor="ctr"/>
              <a:lstStyle/>
              <a:p>
                <a:pPr algn="ctr"/>
                <a:r>
                  <a:rPr lang="en-US" sz="2400" b="1" dirty="0"/>
                  <a:t> </a:t>
                </a:r>
              </a:p>
              <a:p>
                <a:pPr algn="ctr"/>
                <a:endParaRPr lang="en-US" sz="2400" b="1" dirty="0"/>
              </a:p>
              <a:p>
                <a:pPr algn="ctr"/>
                <a:endParaRPr lang="en-US" sz="2400" b="1" dirty="0"/>
              </a:p>
              <a:p>
                <a:pPr algn="ctr"/>
                <a:endParaRPr lang="en-US" sz="2400" b="1" dirty="0"/>
              </a:p>
              <a:p>
                <a:pPr algn="ctr"/>
                <a:endParaRPr lang="en-US" sz="2400" b="1" dirty="0"/>
              </a:p>
            </p:txBody>
          </p:sp>
          <p:sp>
            <p:nvSpPr>
              <p:cNvPr id="66" name="Text Box 47"/>
              <p:cNvSpPr txBox="1">
                <a:spLocks noChangeArrowheads="1"/>
              </p:cNvSpPr>
              <p:nvPr/>
            </p:nvSpPr>
            <p:spPr bwMode="auto">
              <a:xfrm>
                <a:off x="8477232" y="6321101"/>
                <a:ext cx="872355" cy="3693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800" dirty="0" err="1"/>
                  <a:t>myGas</a:t>
                </a:r>
                <a:endParaRPr lang="en-US" sz="1800" dirty="0"/>
              </a:p>
            </p:txBody>
          </p:sp>
        </p:grpSp>
      </p:grpSp>
      <p:sp>
        <p:nvSpPr>
          <p:cNvPr id="69" name="Rectangle 68"/>
          <p:cNvSpPr/>
          <p:nvPr/>
        </p:nvSpPr>
        <p:spPr>
          <a:xfrm>
            <a:off x="4787420" y="5534213"/>
            <a:ext cx="62388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75</a:t>
            </a:r>
            <a:endParaRPr lang="en-US" sz="2800" dirty="0"/>
          </a:p>
        </p:txBody>
      </p:sp>
      <p:grpSp>
        <p:nvGrpSpPr>
          <p:cNvPr id="70" name="Group 69"/>
          <p:cNvGrpSpPr/>
          <p:nvPr/>
        </p:nvGrpSpPr>
        <p:grpSpPr>
          <a:xfrm>
            <a:off x="3756394" y="6003182"/>
            <a:ext cx="1773241" cy="686226"/>
            <a:chOff x="4598257" y="6383787"/>
            <a:chExt cx="1773241" cy="686226"/>
          </a:xfrm>
        </p:grpSpPr>
        <p:grpSp>
          <p:nvGrpSpPr>
            <p:cNvPr id="71" name="Group 42"/>
            <p:cNvGrpSpPr>
              <a:grpSpLocks/>
            </p:cNvGrpSpPr>
            <p:nvPr/>
          </p:nvGrpSpPr>
          <p:grpSpPr bwMode="auto">
            <a:xfrm>
              <a:off x="4598257" y="6393611"/>
              <a:ext cx="1773241" cy="676402"/>
              <a:chOff x="4087" y="344"/>
              <a:chExt cx="1117" cy="556"/>
            </a:xfrm>
          </p:grpSpPr>
          <p:sp>
            <p:nvSpPr>
              <p:cNvPr id="75" name="Rectangle 43"/>
              <p:cNvSpPr>
                <a:spLocks noChangeArrowheads="1"/>
              </p:cNvSpPr>
              <p:nvPr/>
            </p:nvSpPr>
            <p:spPr bwMode="auto">
              <a:xfrm>
                <a:off x="4636" y="384"/>
                <a:ext cx="568" cy="516"/>
              </a:xfrm>
              <a:prstGeom prst="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sz="2400" b="1" dirty="0"/>
                  <a:t> </a:t>
                </a:r>
              </a:p>
              <a:p>
                <a:pPr algn="ctr"/>
                <a:endParaRPr lang="en-US" sz="2400" b="1" dirty="0"/>
              </a:p>
              <a:p>
                <a:pPr algn="ctr"/>
                <a:endParaRPr lang="en-US" sz="2400" b="1" dirty="0"/>
              </a:p>
              <a:p>
                <a:pPr algn="ctr"/>
                <a:endParaRPr lang="en-US" sz="2400" b="1" dirty="0"/>
              </a:p>
              <a:p>
                <a:pPr algn="ctr"/>
                <a:endParaRPr lang="en-US" sz="2400" b="1" dirty="0"/>
              </a:p>
            </p:txBody>
          </p:sp>
          <p:sp>
            <p:nvSpPr>
              <p:cNvPr id="76" name="Text Box 47"/>
              <p:cNvSpPr txBox="1">
                <a:spLocks noChangeArrowheads="1"/>
              </p:cNvSpPr>
              <p:nvPr/>
            </p:nvSpPr>
            <p:spPr bwMode="auto">
              <a:xfrm>
                <a:off x="4087" y="344"/>
                <a:ext cx="599" cy="27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600" dirty="0" err="1"/>
                  <a:t>myBrain</a:t>
                </a:r>
                <a:endParaRPr lang="en-US" dirty="0"/>
              </a:p>
            </p:txBody>
          </p:sp>
        </p:grpSp>
        <p:grpSp>
          <p:nvGrpSpPr>
            <p:cNvPr id="72" name="Group 71"/>
            <p:cNvGrpSpPr/>
            <p:nvPr/>
          </p:nvGrpSpPr>
          <p:grpSpPr>
            <a:xfrm>
              <a:off x="5540386" y="6383787"/>
              <a:ext cx="813044" cy="625155"/>
              <a:chOff x="8506888" y="6321101"/>
              <a:chExt cx="813044" cy="625155"/>
            </a:xfrm>
          </p:grpSpPr>
          <p:sp>
            <p:nvSpPr>
              <p:cNvPr id="73" name="Rectangle 43"/>
              <p:cNvSpPr>
                <a:spLocks noChangeArrowheads="1"/>
              </p:cNvSpPr>
              <p:nvPr/>
            </p:nvSpPr>
            <p:spPr bwMode="auto">
              <a:xfrm>
                <a:off x="8602208" y="6632386"/>
                <a:ext cx="578774" cy="313870"/>
              </a:xfrm>
              <a:prstGeom prst="rect">
                <a:avLst/>
              </a:prstGeom>
              <a:solidFill>
                <a:srgbClr val="FEE4CE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/>
            </p:spPr>
            <p:txBody>
              <a:bodyPr wrap="none" anchor="ctr"/>
              <a:lstStyle/>
              <a:p>
                <a:pPr algn="ctr"/>
                <a:r>
                  <a:rPr lang="en-US" sz="2400" b="1" dirty="0"/>
                  <a:t> </a:t>
                </a:r>
              </a:p>
              <a:p>
                <a:pPr algn="ctr"/>
                <a:endParaRPr lang="en-US" sz="2400" b="1" dirty="0"/>
              </a:p>
              <a:p>
                <a:pPr algn="ctr"/>
                <a:endParaRPr lang="en-US" sz="2400" b="1" dirty="0"/>
              </a:p>
              <a:p>
                <a:pPr algn="ctr"/>
                <a:endParaRPr lang="en-US" sz="2400" b="1" dirty="0"/>
              </a:p>
              <a:p>
                <a:pPr algn="ctr"/>
                <a:endParaRPr lang="en-US" sz="2400" b="1" dirty="0"/>
              </a:p>
            </p:txBody>
          </p:sp>
          <p:sp>
            <p:nvSpPr>
              <p:cNvPr id="74" name="Text Box 47"/>
              <p:cNvSpPr txBox="1">
                <a:spLocks noChangeArrowheads="1"/>
              </p:cNvSpPr>
              <p:nvPr/>
            </p:nvSpPr>
            <p:spPr bwMode="auto">
              <a:xfrm>
                <a:off x="8506888" y="6321101"/>
                <a:ext cx="813044" cy="3693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800" dirty="0" err="1"/>
                  <a:t>myIQ</a:t>
                </a:r>
                <a:endParaRPr lang="en-US" sz="1800" dirty="0"/>
              </a:p>
            </p:txBody>
          </p:sp>
        </p:grpSp>
      </p:grpSp>
      <p:sp>
        <p:nvSpPr>
          <p:cNvPr id="77" name="Rectangle 76"/>
          <p:cNvSpPr/>
          <p:nvPr/>
        </p:nvSpPr>
        <p:spPr>
          <a:xfrm>
            <a:off x="4730274" y="6245179"/>
            <a:ext cx="69762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100</a:t>
            </a:r>
            <a:endParaRPr lang="en-US" sz="2400" dirty="0"/>
          </a:p>
        </p:txBody>
      </p:sp>
      <p:sp>
        <p:nvSpPr>
          <p:cNvPr id="78" name="Line 57"/>
          <p:cNvSpPr>
            <a:spLocks noChangeShapeType="1"/>
          </p:cNvSpPr>
          <p:nvPr/>
        </p:nvSpPr>
        <p:spPr bwMode="auto">
          <a:xfrm>
            <a:off x="505441" y="232421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79" name="Line 57"/>
          <p:cNvSpPr>
            <a:spLocks noChangeShapeType="1"/>
          </p:cNvSpPr>
          <p:nvPr/>
        </p:nvSpPr>
        <p:spPr bwMode="auto">
          <a:xfrm>
            <a:off x="236317" y="2586138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80" name="Line 57"/>
          <p:cNvSpPr>
            <a:spLocks noChangeShapeType="1"/>
          </p:cNvSpPr>
          <p:nvPr/>
        </p:nvSpPr>
        <p:spPr bwMode="auto">
          <a:xfrm>
            <a:off x="4994565" y="2473707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6221417" y="1954883"/>
            <a:ext cx="1946248" cy="369332"/>
            <a:chOff x="8261067" y="2832472"/>
            <a:chExt cx="1946248" cy="369332"/>
          </a:xfrm>
        </p:grpSpPr>
        <p:sp>
          <p:nvSpPr>
            <p:cNvPr id="83" name="Rectangle 7"/>
            <p:cNvSpPr>
              <a:spLocks noChangeArrowheads="1"/>
            </p:cNvSpPr>
            <p:nvPr/>
          </p:nvSpPr>
          <p:spPr bwMode="auto">
            <a:xfrm>
              <a:off x="8332626" y="2887546"/>
              <a:ext cx="1874689" cy="284635"/>
            </a:xfrm>
            <a:prstGeom prst="rect">
              <a:avLst/>
            </a:prstGeom>
            <a:solidFill>
              <a:srgbClr val="FFFF99"/>
            </a:solidFill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" name="Rectangle 81"/>
            <p:cNvSpPr/>
            <p:nvPr/>
          </p:nvSpPr>
          <p:spPr>
            <a:xfrm>
              <a:off x="8261067" y="2832472"/>
              <a:ext cx="178606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800" dirty="0" err="1">
                  <a:solidFill>
                    <a:srgbClr val="7030A0"/>
                  </a:solidFill>
                </a:rPr>
                <a:t>startingGas</a:t>
              </a:r>
              <a:r>
                <a:rPr lang="en-US" sz="1800" dirty="0">
                  <a:solidFill>
                    <a:srgbClr val="7030A0"/>
                  </a:solidFill>
                </a:rPr>
                <a:t>*4</a:t>
              </a:r>
              <a:r>
                <a:rPr lang="en-US" sz="1800" dirty="0"/>
                <a:t>)</a:t>
              </a:r>
            </a:p>
          </p:txBody>
        </p:sp>
      </p:grpSp>
      <p:sp>
        <p:nvSpPr>
          <p:cNvPr id="81" name="AutoShape 28"/>
          <p:cNvSpPr>
            <a:spLocks noChangeArrowheads="1"/>
          </p:cNvSpPr>
          <p:nvPr/>
        </p:nvSpPr>
        <p:spPr bwMode="auto">
          <a:xfrm>
            <a:off x="6476791" y="2788496"/>
            <a:ext cx="2572960" cy="955482"/>
          </a:xfrm>
          <a:prstGeom prst="wedgeRoundRectCallout">
            <a:avLst>
              <a:gd name="adj1" fmla="val -40152"/>
              <a:gd name="adj2" fmla="val -109471"/>
              <a:gd name="adj3" fmla="val 16667"/>
            </a:avLst>
          </a:prstGeom>
          <a:solidFill>
            <a:srgbClr val="FFEFF7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800" dirty="0">
                <a:solidFill>
                  <a:schemeClr val="tx2"/>
                </a:solidFill>
              </a:rPr>
              <a:t>And these can even be more </a:t>
            </a:r>
            <a:r>
              <a:rPr lang="en-US" sz="1800" dirty="0">
                <a:solidFill>
                  <a:srgbClr val="7030A0"/>
                </a:solidFill>
              </a:rPr>
              <a:t>interesting</a:t>
            </a:r>
            <a:r>
              <a:rPr lang="en-US" sz="1800" dirty="0">
                <a:solidFill>
                  <a:schemeClr val="tx2"/>
                </a:solidFill>
              </a:rPr>
              <a:t> expressions!</a:t>
            </a:r>
          </a:p>
        </p:txBody>
      </p:sp>
      <p:sp>
        <p:nvSpPr>
          <p:cNvPr id="84" name="Rectangle 83"/>
          <p:cNvSpPr/>
          <p:nvPr/>
        </p:nvSpPr>
        <p:spPr>
          <a:xfrm>
            <a:off x="4702313" y="5549153"/>
            <a:ext cx="74732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300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36903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2.1379E-6 L 0.17691 0.00023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83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-5.34598E-7 L 0.11771 -5.34598E-7 " pathEditMode="relative" rAng="0" ptsTypes="AA">
                                      <p:cBhvr>
                                        <p:cTn id="33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88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-2.05971E-6 L -0.05539 0.03402 " pathEditMode="relative" rAng="0" ptsTypes="AA">
                                      <p:cBhvr>
                                        <p:cTn id="39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78" y="168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-2.95628E-6 L -0.11736 -0.58871 " pathEditMode="relative" rAng="0" ptsTypes="AA">
                                      <p:cBhvr>
                                        <p:cTn id="63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868" y="-294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8 -0.00139 L -0.53281 -0.02221 " pathEditMode="relative" rAng="0" ptsTypes="AA">
                                      <p:cBhvr>
                                        <p:cTn id="99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649" y="-104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4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" grpId="0"/>
      <p:bldP spid="3" grpId="0"/>
      <p:bldP spid="42" grpId="0"/>
      <p:bldP spid="49" grpId="0" animBg="1"/>
      <p:bldP spid="49" grpId="1" animBg="1"/>
      <p:bldP spid="4" grpId="0"/>
      <p:bldP spid="5" grpId="0"/>
      <p:bldP spid="5" grpId="1"/>
      <p:bldP spid="53" grpId="0" animBg="1"/>
      <p:bldP spid="53" grpId="1" animBg="1"/>
      <p:bldP spid="54" grpId="0" animBg="1"/>
      <p:bldP spid="54" grpId="1" animBg="1"/>
      <p:bldP spid="55" grpId="0" animBg="1"/>
      <p:bldP spid="55" grpId="1" animBg="1"/>
      <p:bldP spid="6" grpId="0"/>
      <p:bldP spid="6" grpId="1"/>
      <p:bldP spid="6" grpId="2"/>
      <p:bldP spid="56" grpId="0" animBg="1"/>
      <p:bldP spid="56" grpId="1" animBg="1"/>
      <p:bldP spid="57" grpId="0" animBg="1"/>
      <p:bldP spid="57" grpId="1" animBg="1"/>
      <p:bldP spid="58" grpId="0"/>
      <p:bldP spid="58" grpId="1"/>
      <p:bldP spid="58" grpId="2"/>
      <p:bldP spid="69" grpId="0"/>
      <p:bldP spid="69" grpId="1"/>
      <p:bldP spid="77" grpId="0"/>
      <p:bldP spid="78" grpId="0" animBg="1"/>
      <p:bldP spid="78" grpId="1" animBg="1"/>
      <p:bldP spid="79" grpId="0" animBg="1"/>
      <p:bldP spid="79" grpId="1" animBg="1"/>
      <p:bldP spid="80" grpId="0" animBg="1"/>
      <p:bldP spid="80" grpId="1" animBg="1"/>
      <p:bldP spid="81" grpId="0" animBg="1"/>
      <p:bldP spid="81" grpId="1" animBg="1"/>
      <p:bldP spid="84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3"/>
          <p:cNvSpPr>
            <a:spLocks noChangeArrowheads="1"/>
          </p:cNvSpPr>
          <p:nvPr/>
        </p:nvSpPr>
        <p:spPr bwMode="auto">
          <a:xfrm>
            <a:off x="949164" y="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4400" dirty="0">
                <a:solidFill>
                  <a:schemeClr val="tx2"/>
                </a:solidFill>
              </a:rPr>
              <a:t>Debugging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8630" y="1431983"/>
            <a:ext cx="3873467" cy="458292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CFD0772-64E6-4B46-8C67-1C6188E4D8BA}"/>
              </a:ext>
            </a:extLst>
          </p:cNvPr>
          <p:cNvSpPr txBox="1"/>
          <p:nvPr/>
        </p:nvSpPr>
        <p:spPr>
          <a:xfrm>
            <a:off x="2958636" y="1510018"/>
            <a:ext cx="3794005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300" dirty="0">
                <a:solidFill>
                  <a:schemeClr val="bg1"/>
                </a:solidFill>
                <a:latin typeface="Impact" panose="020B0806030902050204" pitchFamily="34" charset="0"/>
              </a:rPr>
              <a:t>SPENT 54 HOURS DEBUGGING P1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24119E-5E05-4519-943A-C37978FC0BC2}"/>
              </a:ext>
            </a:extLst>
          </p:cNvPr>
          <p:cNvSpPr txBox="1"/>
          <p:nvPr/>
        </p:nvSpPr>
        <p:spPr>
          <a:xfrm>
            <a:off x="2908570" y="5553241"/>
            <a:ext cx="39033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Impact" panose="020B0806030902050204" pitchFamily="34" charset="0"/>
              </a:rPr>
              <a:t>IT’S WORTH 1% OF TOTAL GRADE</a:t>
            </a:r>
          </a:p>
        </p:txBody>
      </p:sp>
    </p:spTree>
    <p:extLst>
      <p:ext uri="{BB962C8B-B14F-4D97-AF65-F5344CB8AC3E}">
        <p14:creationId xmlns:p14="http://schemas.microsoft.com/office/powerpoint/2010/main" val="134869942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auto">
          <a:xfrm>
            <a:off x="509047" y="1279591"/>
            <a:ext cx="6042582" cy="5319172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1629" y="1279591"/>
            <a:ext cx="2402823" cy="130782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54145" y="1533392"/>
            <a:ext cx="55429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You’re lazy, right?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54145" y="2690889"/>
            <a:ext cx="55429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You’d rather not </a:t>
            </a:r>
            <a:r>
              <a:rPr lang="en-US" sz="2800" dirty="0">
                <a:solidFill>
                  <a:srgbClr val="FF0000"/>
                </a:solidFill>
              </a:rPr>
              <a:t>waste </a:t>
            </a:r>
            <a:br>
              <a:rPr lang="en-US" sz="2800" dirty="0">
                <a:solidFill>
                  <a:srgbClr val="FF0000"/>
                </a:solidFill>
              </a:rPr>
            </a:br>
            <a:r>
              <a:rPr lang="en-US" sz="2800" dirty="0">
                <a:solidFill>
                  <a:srgbClr val="FF0000"/>
                </a:solidFill>
              </a:rPr>
              <a:t>2 hours </a:t>
            </a:r>
            <a:r>
              <a:rPr lang="en-US" sz="2800" dirty="0"/>
              <a:t>finding a bug…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54145" y="4045043"/>
            <a:ext cx="55429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When you could find it in </a:t>
            </a:r>
            <a:r>
              <a:rPr lang="en-US" sz="2800" dirty="0">
                <a:solidFill>
                  <a:srgbClr val="FF0000"/>
                </a:solidFill>
              </a:rPr>
              <a:t>30 seconds</a:t>
            </a:r>
            <a:r>
              <a:rPr lang="en-US" sz="2800" dirty="0"/>
              <a:t> with the </a:t>
            </a:r>
            <a:r>
              <a:rPr lang="en-US" sz="2800" dirty="0">
                <a:solidFill>
                  <a:srgbClr val="FF0000"/>
                </a:solidFill>
              </a:rPr>
              <a:t>debugger</a:t>
            </a:r>
            <a:r>
              <a:rPr lang="en-US" sz="2800" dirty="0"/>
              <a:t>.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78890" y="5525645"/>
            <a:ext cx="55429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So pay attention!</a:t>
            </a: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509047" y="37708"/>
            <a:ext cx="8288518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3200" dirty="0">
                <a:solidFill>
                  <a:schemeClr val="tx2"/>
                </a:solidFill>
              </a:rPr>
              <a:t>Learning to Use the C++ Debugger</a:t>
            </a:r>
            <a:br>
              <a:rPr lang="en-US" sz="3200" dirty="0">
                <a:solidFill>
                  <a:schemeClr val="tx2"/>
                </a:solidFill>
              </a:rPr>
            </a:br>
            <a:r>
              <a:rPr lang="en-US" sz="3200" dirty="0">
                <a:solidFill>
                  <a:srgbClr val="FF0000"/>
                </a:solidFill>
              </a:rPr>
              <a:t>Why should you care?</a:t>
            </a:r>
          </a:p>
        </p:txBody>
      </p:sp>
    </p:spTree>
    <p:extLst>
      <p:ext uri="{BB962C8B-B14F-4D97-AF65-F5344CB8AC3E}">
        <p14:creationId xmlns:p14="http://schemas.microsoft.com/office/powerpoint/2010/main" val="202270276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16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395" y="2413399"/>
            <a:ext cx="7023100" cy="4197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3"/>
          <p:cNvSpPr>
            <a:spLocks noChangeArrowheads="1"/>
          </p:cNvSpPr>
          <p:nvPr/>
        </p:nvSpPr>
        <p:spPr bwMode="auto">
          <a:xfrm>
            <a:off x="949164" y="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3600" dirty="0">
                <a:solidFill>
                  <a:schemeClr val="tx2"/>
                </a:solidFill>
              </a:rPr>
              <a:t>Debugging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70517" y="1154083"/>
            <a:ext cx="84143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By default, Visual Studio compiles all programs in </a:t>
            </a:r>
            <a:r>
              <a:rPr lang="en-US" dirty="0">
                <a:solidFill>
                  <a:srgbClr val="0070C0"/>
                </a:solidFill>
              </a:rPr>
              <a:t>“debug mode” </a:t>
            </a:r>
            <a:r>
              <a:rPr lang="en-US" dirty="0"/>
              <a:t>so you can use the debugger with them right away.</a:t>
            </a:r>
          </a:p>
        </p:txBody>
      </p:sp>
      <p:sp>
        <p:nvSpPr>
          <p:cNvPr id="5" name="Rounded Rectangular Callout 4"/>
          <p:cNvSpPr/>
          <p:nvPr/>
        </p:nvSpPr>
        <p:spPr bwMode="auto">
          <a:xfrm>
            <a:off x="5362113" y="3497802"/>
            <a:ext cx="3602647" cy="1328023"/>
          </a:xfrm>
          <a:prstGeom prst="wedgeRoundRectCallout">
            <a:avLst>
              <a:gd name="adj1" fmla="val -61951"/>
              <a:gd name="adj2" fmla="val 105074"/>
              <a:gd name="adj3" fmla="val 16667"/>
            </a:avLst>
          </a:prstGeom>
          <a:solidFill>
            <a:srgbClr val="FFEED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When you compile your program, you should see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 </a:t>
            </a:r>
            <a:b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</a:b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rgbClr val="FF0000"/>
                </a:solidFill>
                <a:effectLst/>
                <a:latin typeface="Comic Sans MS" pitchFamily="66" charset="0"/>
                <a:cs typeface="Times New Roman" pitchFamily="18" charset="0"/>
              </a:rPr>
              <a:t>“Configuration: Debug Win32” 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in the Output window. 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0429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62" name="Rectangle 42"/>
          <p:cNvSpPr>
            <a:spLocks noChangeArrowheads="1"/>
          </p:cNvSpPr>
          <p:nvPr/>
        </p:nvSpPr>
        <p:spPr bwMode="auto">
          <a:xfrm>
            <a:off x="76200" y="57150"/>
            <a:ext cx="4972050" cy="5478423"/>
          </a:xfrm>
          <a:prstGeom prst="rect">
            <a:avLst/>
          </a:prstGeom>
          <a:solidFill>
            <a:srgbClr val="FFFF99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class Gassy </a:t>
            </a:r>
            <a:endParaRPr lang="en-US" sz="1200" dirty="0"/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{</a:t>
            </a:r>
            <a:endParaRPr lang="en-US" sz="1200" dirty="0"/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public:</a:t>
            </a:r>
            <a:endParaRPr lang="en-US" sz="1200" dirty="0"/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	void </a:t>
            </a:r>
            <a:r>
              <a:rPr lang="en-US" sz="1800" b="1" dirty="0" err="1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800" b="1" dirty="0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800" b="1" dirty="0" err="1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800" b="1" dirty="0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 age, bool </a:t>
            </a:r>
            <a:r>
              <a:rPr lang="en-US" sz="1800" b="1" dirty="0" err="1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ateBeans</a:t>
            </a:r>
            <a:r>
              <a:rPr lang="en-US" sz="1800" b="1" dirty="0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)</a:t>
            </a:r>
            <a:endParaRPr lang="en-US" sz="1200" dirty="0">
              <a:solidFill>
                <a:srgbClr val="0000CC"/>
              </a:solidFill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	{</a:t>
            </a:r>
            <a:endParaRPr lang="en-US" sz="1200" dirty="0">
              <a:solidFill>
                <a:srgbClr val="0000CC"/>
              </a:solidFill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800" b="1" dirty="0" err="1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m_age</a:t>
            </a:r>
            <a:r>
              <a:rPr lang="en-US" sz="1800" b="1" dirty="0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 = age;  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800" b="1" dirty="0" err="1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m_ateBeans</a:t>
            </a:r>
            <a:r>
              <a:rPr lang="en-US" sz="1800" b="1" dirty="0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800" b="1" dirty="0" err="1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ateBeans</a:t>
            </a:r>
            <a:r>
              <a:rPr lang="en-US" sz="1800" b="1" dirty="0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;</a:t>
            </a:r>
            <a:endParaRPr lang="en-US" sz="1200" dirty="0">
              <a:solidFill>
                <a:srgbClr val="0000CC"/>
              </a:solidFill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	}</a:t>
            </a:r>
          </a:p>
          <a:p>
            <a:pPr eaLnBrk="0" hangingPunct="0">
              <a:tabLst>
                <a:tab pos="228600" algn="l"/>
              </a:tabLst>
            </a:pPr>
            <a:endParaRPr lang="en-US" sz="800" b="1" dirty="0">
              <a:solidFill>
                <a:srgbClr val="0000CC"/>
              </a:solidFill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getFartsPerHr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(void)</a:t>
            </a:r>
            <a:endParaRPr lang="en-US" sz="1800" b="1" dirty="0">
              <a:latin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	{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if(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m_ateBeans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== true) 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  return(100); 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  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return(3 *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m_age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);</a:t>
            </a:r>
            <a:endParaRPr lang="en-US" sz="1800" b="1" dirty="0">
              <a:latin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	}</a:t>
            </a:r>
            <a:endParaRPr lang="en-US" sz="1800" b="1" dirty="0">
              <a:latin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800" b="1" dirty="0">
              <a:latin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private: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m_age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bool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m_ateBeans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;</a:t>
            </a:r>
            <a:endParaRPr lang="en-US" sz="1200" dirty="0"/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};</a:t>
            </a:r>
            <a:endParaRPr lang="en-US" sz="1200" dirty="0"/>
          </a:p>
          <a:p>
            <a:pPr eaLnBrk="0" hangingPunct="0">
              <a:tabLst>
                <a:tab pos="228600" algn="l"/>
              </a:tabLst>
            </a:pPr>
            <a:r>
              <a:rPr lang="en-US" sz="1000" b="1" dirty="0">
                <a:latin typeface="Times New Roman"/>
                <a:cs typeface="Courier New" pitchFamily="49" charset="0"/>
              </a:rPr>
              <a:t> </a:t>
            </a:r>
            <a:endParaRPr lang="en-US" sz="2400" dirty="0">
              <a:latin typeface="Times New Roman" pitchFamily="18" charset="0"/>
            </a:endParaRPr>
          </a:p>
        </p:txBody>
      </p:sp>
      <p:sp>
        <p:nvSpPr>
          <p:cNvPr id="107523" name="Rectangle 3"/>
          <p:cNvSpPr>
            <a:spLocks noChangeArrowheads="1"/>
          </p:cNvSpPr>
          <p:nvPr/>
        </p:nvSpPr>
        <p:spPr bwMode="auto">
          <a:xfrm>
            <a:off x="5314950" y="-152400"/>
            <a:ext cx="38862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4400">
                <a:solidFill>
                  <a:schemeClr val="tx2"/>
                </a:solidFill>
              </a:rPr>
              <a:t>Constructors</a:t>
            </a:r>
          </a:p>
        </p:txBody>
      </p:sp>
      <p:sp>
        <p:nvSpPr>
          <p:cNvPr id="107559" name="Rectangle 39"/>
          <p:cNvSpPr>
            <a:spLocks noChangeArrowheads="1"/>
          </p:cNvSpPr>
          <p:nvPr/>
        </p:nvSpPr>
        <p:spPr bwMode="auto">
          <a:xfrm>
            <a:off x="5048250" y="993775"/>
            <a:ext cx="4095750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CCFFC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tabLst>
                <a:tab pos="228600" algn="l"/>
              </a:tabLst>
            </a:pPr>
            <a:r>
              <a:rPr lang="en-US" dirty="0">
                <a:cs typeface="Courier New" pitchFamily="49" charset="0"/>
              </a:rPr>
              <a:t>Wouldn’t it be great if </a:t>
            </a:r>
            <a:r>
              <a:rPr lang="en-US" dirty="0">
                <a:solidFill>
                  <a:srgbClr val="6600CC"/>
                </a:solidFill>
                <a:cs typeface="Courier New" pitchFamily="49" charset="0"/>
              </a:rPr>
              <a:t>C++</a:t>
            </a:r>
            <a:r>
              <a:rPr lang="en-US" dirty="0">
                <a:cs typeface="Courier New" pitchFamily="49" charset="0"/>
              </a:rPr>
              <a:t> would </a:t>
            </a:r>
            <a:r>
              <a:rPr lang="en-US" dirty="0">
                <a:solidFill>
                  <a:srgbClr val="6600CC"/>
                </a:solidFill>
                <a:cs typeface="Courier New" pitchFamily="49" charset="0"/>
              </a:rPr>
              <a:t>guarantee</a:t>
            </a:r>
            <a:r>
              <a:rPr lang="en-US" dirty="0">
                <a:cs typeface="Courier New" pitchFamily="49" charset="0"/>
              </a:rPr>
              <a:t> that every time we </a:t>
            </a:r>
            <a:r>
              <a:rPr lang="en-US" dirty="0">
                <a:solidFill>
                  <a:srgbClr val="6600CC"/>
                </a:solidFill>
                <a:cs typeface="Courier New" pitchFamily="49" charset="0"/>
              </a:rPr>
              <a:t>create</a:t>
            </a:r>
            <a:r>
              <a:rPr lang="en-US" dirty="0">
                <a:cs typeface="Courier New" pitchFamily="49" charset="0"/>
              </a:rPr>
              <a:t> a new class </a:t>
            </a:r>
            <a:r>
              <a:rPr lang="en-US" dirty="0">
                <a:solidFill>
                  <a:srgbClr val="6600CC"/>
                </a:solidFill>
                <a:cs typeface="Courier New" pitchFamily="49" charset="0"/>
              </a:rPr>
              <a:t>variable</a:t>
            </a:r>
            <a:r>
              <a:rPr lang="en-US" dirty="0">
                <a:cs typeface="Courier New" pitchFamily="49" charset="0"/>
              </a:rPr>
              <a:t>, it’ll be </a:t>
            </a:r>
            <a:r>
              <a:rPr lang="en-US" dirty="0">
                <a:solidFill>
                  <a:srgbClr val="6600CC"/>
                </a:solidFill>
                <a:cs typeface="Courier New" pitchFamily="49" charset="0"/>
              </a:rPr>
              <a:t>auto-initialized</a:t>
            </a:r>
            <a:r>
              <a:rPr lang="en-US" dirty="0">
                <a:cs typeface="Courier New" pitchFamily="49" charset="0"/>
              </a:rPr>
              <a:t>?</a:t>
            </a:r>
            <a:endParaRPr lang="en-US" dirty="0"/>
          </a:p>
        </p:txBody>
      </p:sp>
      <p:sp>
        <p:nvSpPr>
          <p:cNvPr id="107568" name="Text Box 48"/>
          <p:cNvSpPr txBox="1">
            <a:spLocks noChangeArrowheads="1"/>
          </p:cNvSpPr>
          <p:nvPr/>
        </p:nvSpPr>
        <p:spPr bwMode="auto">
          <a:xfrm>
            <a:off x="5129047" y="2471628"/>
            <a:ext cx="3872077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dirty="0"/>
              <a:t>Well, as it turns out, that’s</a:t>
            </a:r>
            <a:br>
              <a:rPr lang="en-US" dirty="0"/>
            </a:br>
            <a:r>
              <a:rPr lang="en-US" dirty="0"/>
              <a:t>exactly what the </a:t>
            </a:r>
            <a:r>
              <a:rPr lang="en-US" dirty="0">
                <a:solidFill>
                  <a:srgbClr val="6600CC"/>
                </a:solidFill>
              </a:rPr>
              <a:t>C++</a:t>
            </a:r>
            <a:br>
              <a:rPr lang="en-US">
                <a:solidFill>
                  <a:srgbClr val="6600CC"/>
                </a:solidFill>
              </a:rPr>
            </a:br>
            <a:r>
              <a:rPr lang="en-US">
                <a:solidFill>
                  <a:srgbClr val="6600CC"/>
                </a:solidFill>
              </a:rPr>
              <a:t>constructor </a:t>
            </a:r>
            <a:r>
              <a:rPr lang="en-US"/>
              <a:t>does</a:t>
            </a:r>
            <a:r>
              <a:rPr lang="en-US" dirty="0"/>
              <a:t>!</a:t>
            </a:r>
          </a:p>
        </p:txBody>
      </p:sp>
      <p:sp>
        <p:nvSpPr>
          <p:cNvPr id="107569" name="Text Box 49"/>
          <p:cNvSpPr txBox="1">
            <a:spLocks noChangeArrowheads="1"/>
          </p:cNvSpPr>
          <p:nvPr/>
        </p:nvSpPr>
        <p:spPr bwMode="auto">
          <a:xfrm>
            <a:off x="4419600" y="4886325"/>
            <a:ext cx="4581525" cy="1768475"/>
          </a:xfrm>
          <a:prstGeom prst="rect">
            <a:avLst/>
          </a:prstGeom>
          <a:solidFill>
            <a:srgbClr val="F3FFF3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800" b="1" dirty="0" err="1">
                <a:solidFill>
                  <a:schemeClr val="tx2"/>
                </a:solidFill>
                <a:latin typeface="Courier New" pitchFamily="49" charset="0"/>
              </a:rPr>
              <a:t>int</a:t>
            </a:r>
            <a:r>
              <a:rPr lang="en-US" sz="1800" b="1" dirty="0">
                <a:solidFill>
                  <a:schemeClr val="tx2"/>
                </a:solidFill>
                <a:latin typeface="Courier New" pitchFamily="49" charset="0"/>
              </a:rPr>
              <a:t> main()</a:t>
            </a:r>
          </a:p>
          <a:p>
            <a:r>
              <a:rPr lang="en-US" sz="1800" b="1" dirty="0">
                <a:solidFill>
                  <a:schemeClr val="tx2"/>
                </a:solidFill>
                <a:latin typeface="Courier New" pitchFamily="49" charset="0"/>
              </a:rPr>
              <a:t>{</a:t>
            </a:r>
          </a:p>
          <a:p>
            <a:r>
              <a:rPr lang="en-US" sz="1800" b="1" dirty="0">
                <a:solidFill>
                  <a:schemeClr val="tx2"/>
                </a:solidFill>
                <a:latin typeface="Courier New" pitchFamily="49" charset="0"/>
              </a:rPr>
              <a:t>  Gassy  </a:t>
            </a:r>
            <a:r>
              <a:rPr lang="en-US" sz="1800" b="1" dirty="0" err="1">
                <a:solidFill>
                  <a:schemeClr val="tx2"/>
                </a:solidFill>
                <a:latin typeface="Courier New" pitchFamily="49" charset="0"/>
              </a:rPr>
              <a:t>david</a:t>
            </a:r>
            <a:r>
              <a:rPr lang="en-US" sz="1800" b="1" dirty="0">
                <a:solidFill>
                  <a:schemeClr val="tx2"/>
                </a:solidFill>
                <a:latin typeface="Courier New" pitchFamily="49" charset="0"/>
              </a:rPr>
              <a:t>;</a:t>
            </a:r>
          </a:p>
          <a:p>
            <a:r>
              <a:rPr lang="en-US" sz="1800" b="1" dirty="0">
                <a:solidFill>
                  <a:schemeClr val="tx2"/>
                </a:solidFill>
                <a:latin typeface="Courier New" pitchFamily="49" charset="0"/>
              </a:rPr>
              <a:t>  </a:t>
            </a:r>
            <a:r>
              <a:rPr lang="en-US" sz="1800" b="1" dirty="0">
                <a:solidFill>
                  <a:srgbClr val="6600CC"/>
                </a:solidFill>
                <a:latin typeface="Courier New" pitchFamily="49" charset="0"/>
              </a:rPr>
              <a:t> </a:t>
            </a:r>
            <a:endParaRPr lang="en-US" sz="1800" b="1" dirty="0">
              <a:solidFill>
                <a:schemeClr val="tx2"/>
              </a:solidFill>
              <a:latin typeface="Courier New" pitchFamily="49" charset="0"/>
            </a:endParaRPr>
          </a:p>
          <a:p>
            <a:r>
              <a:rPr lang="en-US" sz="1800" b="1" dirty="0">
                <a:solidFill>
                  <a:schemeClr val="tx2"/>
                </a:solidFill>
                <a:latin typeface="Courier New" pitchFamily="49" charset="0"/>
              </a:rPr>
              <a:t>  </a:t>
            </a:r>
            <a:r>
              <a:rPr lang="en-US" sz="1800" b="1" dirty="0" err="1">
                <a:solidFill>
                  <a:schemeClr val="tx2"/>
                </a:solidFill>
                <a:latin typeface="Courier New" pitchFamily="49" charset="0"/>
              </a:rPr>
              <a:t>cout</a:t>
            </a:r>
            <a:r>
              <a:rPr lang="en-US" sz="1800" b="1" dirty="0">
                <a:solidFill>
                  <a:schemeClr val="tx2"/>
                </a:solidFill>
                <a:latin typeface="Courier New" pitchFamily="49" charset="0"/>
              </a:rPr>
              <a:t> &lt;&lt; </a:t>
            </a:r>
            <a:r>
              <a:rPr lang="en-US" sz="1800" b="1" dirty="0" err="1">
                <a:solidFill>
                  <a:schemeClr val="tx2"/>
                </a:solidFill>
                <a:latin typeface="Courier New" pitchFamily="49" charset="0"/>
              </a:rPr>
              <a:t>david.getFartsPerHr</a:t>
            </a:r>
            <a:r>
              <a:rPr lang="en-US" sz="1800" b="1" dirty="0">
                <a:solidFill>
                  <a:schemeClr val="tx2"/>
                </a:solidFill>
                <a:latin typeface="Courier New" pitchFamily="49" charset="0"/>
              </a:rPr>
              <a:t>();</a:t>
            </a:r>
          </a:p>
          <a:p>
            <a:r>
              <a:rPr lang="en-US" sz="1800" b="1" dirty="0">
                <a:solidFill>
                  <a:schemeClr val="tx2"/>
                </a:solidFill>
                <a:latin typeface="Courier New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972650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559" grpId="0" autoUpdateAnimBg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3"/>
          <p:cNvSpPr>
            <a:spLocks noChangeArrowheads="1"/>
          </p:cNvSpPr>
          <p:nvPr/>
        </p:nvSpPr>
        <p:spPr bwMode="auto">
          <a:xfrm>
            <a:off x="949164" y="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3600" dirty="0">
                <a:solidFill>
                  <a:schemeClr val="tx2"/>
                </a:solidFill>
              </a:rPr>
              <a:t>Debugging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70517" y="1083059"/>
            <a:ext cx="84143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You can run your program from start to finish by hitting either </a:t>
            </a:r>
            <a:br>
              <a:rPr lang="en-US" dirty="0"/>
            </a:br>
            <a:r>
              <a:rPr lang="en-US" dirty="0">
                <a:solidFill>
                  <a:srgbClr val="6600CC"/>
                </a:solidFill>
              </a:rPr>
              <a:t>F5</a:t>
            </a:r>
            <a:r>
              <a:rPr lang="en-US" dirty="0"/>
              <a:t> or </a:t>
            </a:r>
            <a:r>
              <a:rPr lang="en-US" dirty="0">
                <a:solidFill>
                  <a:srgbClr val="6600CC"/>
                </a:solidFill>
              </a:rPr>
              <a:t>Ctrl-F5</a:t>
            </a:r>
            <a:r>
              <a:rPr lang="en-US" dirty="0"/>
              <a:t>.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54246" y="2321520"/>
            <a:ext cx="433061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If you run your program by hitting </a:t>
            </a:r>
            <a:r>
              <a:rPr lang="en-US" dirty="0">
                <a:solidFill>
                  <a:srgbClr val="6600CC"/>
                </a:solidFill>
              </a:rPr>
              <a:t>F5</a:t>
            </a:r>
            <a:r>
              <a:rPr lang="en-US" dirty="0"/>
              <a:t>, Visual Studio will immediately close the debug window after your program finishes.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54246" y="4653764"/>
            <a:ext cx="433061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If you run by hitting </a:t>
            </a:r>
            <a:r>
              <a:rPr lang="en-US" dirty="0">
                <a:solidFill>
                  <a:srgbClr val="6600CC"/>
                </a:solidFill>
              </a:rPr>
              <a:t>Ctrl-F5</a:t>
            </a:r>
            <a:r>
              <a:rPr lang="en-US" dirty="0"/>
              <a:t>, Visual Studio will print </a:t>
            </a:r>
            <a:br>
              <a:rPr lang="en-US" dirty="0"/>
            </a:br>
            <a:r>
              <a:rPr lang="en-US" dirty="0">
                <a:solidFill>
                  <a:srgbClr val="FF0000"/>
                </a:solidFill>
              </a:rPr>
              <a:t>“Press any key to continue…” 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/>
              <a:t>and leave the debug window on the screen when your program completes.</a:t>
            </a:r>
          </a:p>
        </p:txBody>
      </p:sp>
      <p:pic>
        <p:nvPicPr>
          <p:cNvPr id="22118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302" y="2091523"/>
            <a:ext cx="3457575" cy="2000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119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264" y="4342383"/>
            <a:ext cx="3743325" cy="2381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63057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2211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1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21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9870" y="2734317"/>
            <a:ext cx="5974552" cy="36571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3"/>
          <p:cNvSpPr>
            <a:spLocks noChangeArrowheads="1"/>
          </p:cNvSpPr>
          <p:nvPr/>
        </p:nvSpPr>
        <p:spPr bwMode="auto">
          <a:xfrm>
            <a:off x="949164" y="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3600" dirty="0">
                <a:solidFill>
                  <a:schemeClr val="tx2"/>
                </a:solidFill>
              </a:rPr>
              <a:t>Debugging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70517" y="1083059"/>
            <a:ext cx="84143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You can step through your program one line at a time using </a:t>
            </a:r>
            <a:br>
              <a:rPr lang="en-US" dirty="0"/>
            </a:br>
            <a:r>
              <a:rPr lang="en-US" dirty="0"/>
              <a:t>the </a:t>
            </a:r>
            <a:r>
              <a:rPr lang="en-US" dirty="0">
                <a:solidFill>
                  <a:srgbClr val="6600CC"/>
                </a:solidFill>
              </a:rPr>
              <a:t>F10 </a:t>
            </a:r>
            <a:r>
              <a:rPr lang="en-US" dirty="0"/>
              <a:t>and </a:t>
            </a:r>
            <a:r>
              <a:rPr lang="en-US" dirty="0">
                <a:solidFill>
                  <a:srgbClr val="6600CC"/>
                </a:solidFill>
              </a:rPr>
              <a:t>F11</a:t>
            </a:r>
            <a:r>
              <a:rPr lang="en-US" dirty="0"/>
              <a:t> keys.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23633" y="2321519"/>
            <a:ext cx="249293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To start your program and debug one line at a time, hit </a:t>
            </a:r>
            <a:r>
              <a:rPr lang="en-US" sz="1800" dirty="0">
                <a:solidFill>
                  <a:srgbClr val="6600CC"/>
                </a:solidFill>
              </a:rPr>
              <a:t>F10</a:t>
            </a:r>
            <a:r>
              <a:rPr lang="en-US" sz="1800" dirty="0"/>
              <a:t> after you finish compiling it.</a:t>
            </a:r>
          </a:p>
        </p:txBody>
      </p:sp>
      <p:sp>
        <p:nvSpPr>
          <p:cNvPr id="9" name="Rounded Rectangular Callout 8"/>
          <p:cNvSpPr/>
          <p:nvPr/>
        </p:nvSpPr>
        <p:spPr bwMode="auto">
          <a:xfrm>
            <a:off x="4580033" y="593524"/>
            <a:ext cx="3602647" cy="2247424"/>
          </a:xfrm>
          <a:prstGeom prst="wedgeRoundRectCallout">
            <a:avLst>
              <a:gd name="adj1" fmla="val -61951"/>
              <a:gd name="adj2" fmla="val 105074"/>
              <a:gd name="adj3" fmla="val 16667"/>
            </a:avLst>
          </a:prstGeom>
          <a:solidFill>
            <a:srgbClr val="FFEED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You’ll see this little yellow arrow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 next to the first line of your program.  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800" baseline="0" dirty="0"/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The arrow points to the line of code that’s ABOUT to execute.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0328" y="4107408"/>
            <a:ext cx="2739542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To run the current line of code, hit </a:t>
            </a:r>
            <a:r>
              <a:rPr lang="en-US" sz="1800" dirty="0">
                <a:solidFill>
                  <a:srgbClr val="6600CC"/>
                </a:solidFill>
              </a:rPr>
              <a:t>F10</a:t>
            </a:r>
            <a:r>
              <a:rPr lang="en-US" sz="1800" dirty="0"/>
              <a:t> or </a:t>
            </a:r>
            <a:r>
              <a:rPr lang="en-US" sz="1800" dirty="0">
                <a:solidFill>
                  <a:srgbClr val="6600CC"/>
                </a:solidFill>
              </a:rPr>
              <a:t>F11</a:t>
            </a:r>
            <a:r>
              <a:rPr lang="en-US" sz="1800" dirty="0"/>
              <a:t>. </a:t>
            </a:r>
            <a:br>
              <a:rPr lang="en-US" sz="1800" dirty="0"/>
            </a:br>
            <a:br>
              <a:rPr lang="en-US" sz="1100" dirty="0"/>
            </a:br>
            <a:r>
              <a:rPr lang="en-US" sz="1800" dirty="0"/>
              <a:t>Let’s do that now.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44718" y="5618766"/>
            <a:ext cx="26951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Let’s hit </a:t>
            </a:r>
            <a:r>
              <a:rPr lang="en-US" sz="1800" dirty="0">
                <a:solidFill>
                  <a:srgbClr val="6600CC"/>
                </a:solidFill>
              </a:rPr>
              <a:t>F10</a:t>
            </a:r>
            <a:r>
              <a:rPr lang="en-US" sz="1800" dirty="0"/>
              <a:t> again and trace over another line. </a:t>
            </a:r>
          </a:p>
        </p:txBody>
      </p:sp>
      <p:pic>
        <p:nvPicPr>
          <p:cNvPr id="22221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9461" y="2743289"/>
            <a:ext cx="5964961" cy="36512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ounded Rectangular Callout 14"/>
          <p:cNvSpPr/>
          <p:nvPr/>
        </p:nvSpPr>
        <p:spPr bwMode="auto">
          <a:xfrm>
            <a:off x="4986285" y="2938730"/>
            <a:ext cx="4232436" cy="1435144"/>
          </a:xfrm>
          <a:prstGeom prst="wedgeRoundRectCallout">
            <a:avLst>
              <a:gd name="adj1" fmla="val -61951"/>
              <a:gd name="adj2" fmla="val 105074"/>
              <a:gd name="adj3" fmla="val 16667"/>
            </a:avLst>
          </a:prstGeom>
          <a:solidFill>
            <a:srgbClr val="FFEED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</a:b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Visual Studio has a sub-window where it displays the values of your 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rgbClr val="FF0000"/>
                </a:solidFill>
                <a:effectLst/>
                <a:latin typeface="Comic Sans MS" pitchFamily="66" charset="0"/>
                <a:cs typeface="Times New Roman" pitchFamily="18" charset="0"/>
              </a:rPr>
              <a:t>active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 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rgbClr val="6600CC"/>
                </a:solidFill>
                <a:effectLst/>
                <a:latin typeface="Comic Sans MS" pitchFamily="66" charset="0"/>
                <a:cs typeface="Times New Roman" pitchFamily="18" charset="0"/>
              </a:rPr>
              <a:t>local variables</a:t>
            </a:r>
            <a:r>
              <a:rPr lang="en-US" sz="1800" dirty="0"/>
              <a:t> – these are called </a:t>
            </a:r>
            <a:r>
              <a:rPr lang="en-US" sz="1800" dirty="0">
                <a:solidFill>
                  <a:srgbClr val="6600CC"/>
                </a:solidFill>
              </a:rPr>
              <a:t>“auto” </a:t>
            </a:r>
            <a:r>
              <a:rPr lang="en-US" sz="1800" dirty="0"/>
              <a:t>variables.</a:t>
            </a:r>
            <a:endParaRPr kumimoji="0" lang="en-US" sz="1800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222214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3046" y="2745666"/>
            <a:ext cx="5961375" cy="36490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Rounded Rectangular Callout 15"/>
          <p:cNvSpPr/>
          <p:nvPr/>
        </p:nvSpPr>
        <p:spPr bwMode="auto">
          <a:xfrm>
            <a:off x="5672829" y="3529776"/>
            <a:ext cx="3311374" cy="1498283"/>
          </a:xfrm>
          <a:prstGeom prst="wedgeRoundRectCallout">
            <a:avLst>
              <a:gd name="adj1" fmla="val -62219"/>
              <a:gd name="adj2" fmla="val 77374"/>
              <a:gd name="adj3" fmla="val 16667"/>
            </a:avLst>
          </a:prstGeom>
          <a:solidFill>
            <a:srgbClr val="FFEED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800" baseline="0" dirty="0"/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Here we can see that </a:t>
            </a:r>
            <a:b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</a:b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rgbClr val="6600CC"/>
                </a:solidFill>
                <a:effectLst/>
                <a:latin typeface="Comic Sans MS" pitchFamily="66" charset="0"/>
                <a:cs typeface="Times New Roman" pitchFamily="18" charset="0"/>
              </a:rPr>
              <a:t>variable a </a:t>
            </a:r>
            <a:r>
              <a:rPr kumimoji="0" lang="en-US" sz="1800" b="0" i="0" u="none" strike="noStrike" cap="none" normalizeH="0" dirty="0">
                <a:ln>
                  <a:noFill/>
                </a:ln>
                <a:effectLst/>
                <a:latin typeface="Comic Sans MS" pitchFamily="66" charset="0"/>
                <a:cs typeface="Times New Roman" pitchFamily="18" charset="0"/>
              </a:rPr>
              <a:t>currently 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has a 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rgbClr val="6600CC"/>
                </a:solidFill>
                <a:effectLst/>
                <a:latin typeface="Comic Sans MS" pitchFamily="66" charset="0"/>
                <a:cs typeface="Times New Roman" pitchFamily="18" charset="0"/>
              </a:rPr>
              <a:t>random value 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since it hasn’t been initialized yet.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2" name="Rounded Rectangular Callout 21"/>
          <p:cNvSpPr/>
          <p:nvPr/>
        </p:nvSpPr>
        <p:spPr bwMode="auto">
          <a:xfrm>
            <a:off x="5318935" y="2390615"/>
            <a:ext cx="3602647" cy="1940957"/>
          </a:xfrm>
          <a:prstGeom prst="wedgeRoundRectCallout">
            <a:avLst>
              <a:gd name="adj1" fmla="val -61951"/>
              <a:gd name="adj2" fmla="val 105074"/>
              <a:gd name="adj3" fmla="val 16667"/>
            </a:avLst>
          </a:prstGeom>
          <a:solidFill>
            <a:srgbClr val="FFEED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Notice that the value of 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rgbClr val="6600CC"/>
                </a:solidFill>
                <a:effectLst/>
                <a:latin typeface="Comic Sans MS" pitchFamily="66" charset="0"/>
                <a:cs typeface="Times New Roman" pitchFamily="18" charset="0"/>
              </a:rPr>
              <a:t>variable a 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has changed.</a:t>
            </a:r>
            <a:b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</a:br>
            <a:b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</a:b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Visual Studio shows this and highlights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 the 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rgbClr val="FF0000"/>
                </a:solidFill>
                <a:effectLst/>
                <a:latin typeface="Comic Sans MS" pitchFamily="66" charset="0"/>
                <a:cs typeface="Times New Roman" pitchFamily="18" charset="0"/>
              </a:rPr>
              <a:t>changed value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 in 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rgbClr val="FF0000"/>
                </a:solidFill>
                <a:effectLst/>
                <a:latin typeface="Comic Sans MS" pitchFamily="66" charset="0"/>
                <a:cs typeface="Times New Roman" pitchFamily="18" charset="0"/>
              </a:rPr>
              <a:t>red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! 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3" name="Rounded Rectangular Callout 22"/>
          <p:cNvSpPr/>
          <p:nvPr/>
        </p:nvSpPr>
        <p:spPr bwMode="auto">
          <a:xfrm>
            <a:off x="5672829" y="2579342"/>
            <a:ext cx="3602647" cy="2247424"/>
          </a:xfrm>
          <a:prstGeom prst="wedgeRoundRectCallout">
            <a:avLst>
              <a:gd name="adj1" fmla="val -60965"/>
              <a:gd name="adj2" fmla="val 81373"/>
              <a:gd name="adj3" fmla="val 16667"/>
            </a:avLst>
          </a:prstGeom>
          <a:solidFill>
            <a:srgbClr val="FFEED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Also notice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 that 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rgbClr val="6600CC"/>
                </a:solidFill>
                <a:effectLst/>
                <a:latin typeface="Comic Sans MS" pitchFamily="66" charset="0"/>
                <a:cs typeface="Times New Roman" pitchFamily="18" charset="0"/>
              </a:rPr>
              <a:t>variable b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 </a:t>
            </a:r>
            <a:b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</a:b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is now 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rgbClr val="FF0000"/>
                </a:solidFill>
                <a:effectLst/>
                <a:latin typeface="Comic Sans MS" pitchFamily="66" charset="0"/>
                <a:cs typeface="Times New Roman" pitchFamily="18" charset="0"/>
              </a:rPr>
              <a:t>active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.  </a:t>
            </a:r>
            <a:b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</a:br>
            <a:b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</a:b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Since we haven’t run the current line of code yet </a:t>
            </a:r>
            <a:r>
              <a:rPr lang="en-US" sz="1800" dirty="0"/>
              <a:t>to 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initialize its value, it is currently 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rgbClr val="FF0000"/>
                </a:solidFill>
                <a:effectLst/>
                <a:latin typeface="Comic Sans MS" pitchFamily="66" charset="0"/>
                <a:cs typeface="Times New Roman" pitchFamily="18" charset="0"/>
              </a:rPr>
              <a:t>random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.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4614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 animBg="1"/>
      <p:bldP spid="9" grpId="1" animBg="1"/>
      <p:bldP spid="11" grpId="0"/>
      <p:bldP spid="17" grpId="0"/>
      <p:bldP spid="15" grpId="0" animBg="1"/>
      <p:bldP spid="15" grpId="1" animBg="1"/>
      <p:bldP spid="16" grpId="0" animBg="1"/>
      <p:bldP spid="16" grpId="1" animBg="1"/>
      <p:bldP spid="22" grpId="0" animBg="1"/>
      <p:bldP spid="22" grpId="1" animBg="1"/>
      <p:bldP spid="23" grpId="0" animBg="1"/>
      <p:bldP spid="23" grpId="1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3"/>
          <p:cNvSpPr>
            <a:spLocks noChangeArrowheads="1"/>
          </p:cNvSpPr>
          <p:nvPr/>
        </p:nvSpPr>
        <p:spPr bwMode="auto">
          <a:xfrm>
            <a:off x="949164" y="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3600" dirty="0">
                <a:solidFill>
                  <a:schemeClr val="tx2"/>
                </a:solidFill>
              </a:rPr>
              <a:t>Debugging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70517" y="1083059"/>
            <a:ext cx="84143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You can step through your program one line at a time using </a:t>
            </a:r>
            <a:br>
              <a:rPr lang="en-US" dirty="0"/>
            </a:br>
            <a:r>
              <a:rPr lang="en-US" dirty="0"/>
              <a:t>the </a:t>
            </a:r>
            <a:r>
              <a:rPr lang="en-US" dirty="0">
                <a:solidFill>
                  <a:srgbClr val="6600CC"/>
                </a:solidFill>
              </a:rPr>
              <a:t>F10 </a:t>
            </a:r>
            <a:r>
              <a:rPr lang="en-US" dirty="0"/>
              <a:t>and </a:t>
            </a:r>
            <a:r>
              <a:rPr lang="en-US" dirty="0">
                <a:solidFill>
                  <a:srgbClr val="6600CC"/>
                </a:solidFill>
              </a:rPr>
              <a:t>F11</a:t>
            </a:r>
            <a:r>
              <a:rPr lang="en-US" dirty="0"/>
              <a:t> keys.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35840" y="2600361"/>
            <a:ext cx="26951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Let’s hit </a:t>
            </a:r>
            <a:r>
              <a:rPr lang="en-US" sz="1800" dirty="0">
                <a:solidFill>
                  <a:srgbClr val="6600CC"/>
                </a:solidFill>
              </a:rPr>
              <a:t>F10</a:t>
            </a:r>
            <a:r>
              <a:rPr lang="en-US" sz="1800" dirty="0"/>
              <a:t> again and trace over another line. </a:t>
            </a:r>
          </a:p>
        </p:txBody>
      </p:sp>
      <p:pic>
        <p:nvPicPr>
          <p:cNvPr id="18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3046" y="2745666"/>
            <a:ext cx="5961375" cy="36490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32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2621" y="2741611"/>
            <a:ext cx="5951800" cy="36431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167469" y="3507363"/>
            <a:ext cx="269515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If you want to watch other variables or expressions, you can do that in the </a:t>
            </a:r>
            <a:r>
              <a:rPr lang="en-US" sz="1800" dirty="0">
                <a:solidFill>
                  <a:srgbClr val="FF0000"/>
                </a:solidFill>
              </a:rPr>
              <a:t>“watch” </a:t>
            </a:r>
            <a:r>
              <a:rPr lang="en-US" sz="1800" dirty="0"/>
              <a:t>sub-window.</a:t>
            </a:r>
          </a:p>
        </p:txBody>
      </p:sp>
      <p:pic>
        <p:nvPicPr>
          <p:cNvPr id="22323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2621" y="2751684"/>
            <a:ext cx="5951799" cy="36431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323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1338" y="2751684"/>
            <a:ext cx="5961374" cy="36490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3237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2621" y="2755482"/>
            <a:ext cx="5964492" cy="36509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6" name="Rounded Rectangular Callout 25"/>
          <p:cNvSpPr/>
          <p:nvPr/>
        </p:nvSpPr>
        <p:spPr bwMode="auto">
          <a:xfrm>
            <a:off x="5156855" y="3494917"/>
            <a:ext cx="3602647" cy="1328023"/>
          </a:xfrm>
          <a:prstGeom prst="wedgeRoundRectCallout">
            <a:avLst>
              <a:gd name="adj1" fmla="val -56529"/>
              <a:gd name="adj2" fmla="val 94469"/>
              <a:gd name="adj3" fmla="val 16667"/>
            </a:avLst>
          </a:prstGeom>
          <a:solidFill>
            <a:srgbClr val="FFEED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And Visual Studio will display the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 value of 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your variable or expression in the “watch” window!</a:t>
            </a:r>
          </a:p>
        </p:txBody>
      </p:sp>
      <p:sp>
        <p:nvSpPr>
          <p:cNvPr id="21" name="Rounded Rectangular Callout 20"/>
          <p:cNvSpPr/>
          <p:nvPr/>
        </p:nvSpPr>
        <p:spPr bwMode="auto">
          <a:xfrm>
            <a:off x="6039242" y="4337113"/>
            <a:ext cx="2606868" cy="1021556"/>
          </a:xfrm>
          <a:prstGeom prst="wedgeRoundRectCallout">
            <a:avLst>
              <a:gd name="adj1" fmla="val -47714"/>
              <a:gd name="adj2" fmla="val 114791"/>
              <a:gd name="adj3" fmla="val 16667"/>
            </a:avLst>
          </a:prstGeom>
          <a:solidFill>
            <a:srgbClr val="FFEED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Click here to activate the 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mic Sans MS" pitchFamily="66" charset="0"/>
                <a:cs typeface="Times New Roman" pitchFamily="18" charset="0"/>
              </a:rPr>
              <a:t>“watch” </a:t>
            </a:r>
            <a:br>
              <a:rPr kumimoji="0" lang="en-US" sz="18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mic Sans MS" pitchFamily="66" charset="0"/>
                <a:cs typeface="Times New Roman" pitchFamily="18" charset="0"/>
              </a:rPr>
            </a:b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sub-window.</a:t>
            </a:r>
          </a:p>
        </p:txBody>
      </p:sp>
      <p:sp>
        <p:nvSpPr>
          <p:cNvPr id="24" name="Rounded Rectangular Callout 23"/>
          <p:cNvSpPr/>
          <p:nvPr/>
        </p:nvSpPr>
        <p:spPr bwMode="auto">
          <a:xfrm>
            <a:off x="5043462" y="3621917"/>
            <a:ext cx="3602647" cy="1021556"/>
          </a:xfrm>
          <a:prstGeom prst="wedgeRoundRectCallout">
            <a:avLst>
              <a:gd name="adj1" fmla="val -66386"/>
              <a:gd name="adj2" fmla="val 125219"/>
              <a:gd name="adj3" fmla="val 16667"/>
            </a:avLst>
          </a:prstGeom>
          <a:solidFill>
            <a:srgbClr val="FFEED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Then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 click the mouse on the 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latin typeface="Comic Sans MS" pitchFamily="66" charset="0"/>
                <a:cs typeface="Times New Roman" pitchFamily="18" charset="0"/>
              </a:rPr>
              <a:t>blue line </a:t>
            </a:r>
            <a:r>
              <a:rPr kumimoji="0" lang="en-US" sz="1800" b="0" i="0" u="none" strike="noStrike" cap="none" normalizeH="0" dirty="0">
                <a:ln>
                  <a:noFill/>
                </a:ln>
                <a:effectLst/>
                <a:latin typeface="Comic Sans MS" pitchFamily="66" charset="0"/>
                <a:cs typeface="Times New Roman" pitchFamily="18" charset="0"/>
              </a:rPr>
              <a:t>and type in 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a 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rgbClr val="FF0000"/>
                </a:solidFill>
                <a:effectLst/>
                <a:latin typeface="Comic Sans MS" pitchFamily="66" charset="0"/>
                <a:cs typeface="Times New Roman" pitchFamily="18" charset="0"/>
              </a:rPr>
              <a:t>variabl</a:t>
            </a:r>
            <a:r>
              <a:rPr lang="en-US" sz="1800" dirty="0">
                <a:solidFill>
                  <a:srgbClr val="FF0000"/>
                </a:solidFill>
              </a:rPr>
              <a:t>e name </a:t>
            </a:r>
            <a:r>
              <a:rPr lang="en-US" sz="1800" dirty="0"/>
              <a:t>or </a:t>
            </a:r>
            <a:r>
              <a:rPr lang="en-US" sz="1800" dirty="0">
                <a:solidFill>
                  <a:srgbClr val="FF0000"/>
                </a:solidFill>
              </a:rPr>
              <a:t>expression</a:t>
            </a:r>
            <a:r>
              <a:rPr lang="en-US" sz="1800" dirty="0"/>
              <a:t> to watch.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5" name="Rounded Rectangular Callout 24"/>
          <p:cNvSpPr/>
          <p:nvPr/>
        </p:nvSpPr>
        <p:spPr bwMode="auto">
          <a:xfrm>
            <a:off x="4595667" y="3709299"/>
            <a:ext cx="3602647" cy="1021556"/>
          </a:xfrm>
          <a:prstGeom prst="wedgeRoundRectCallout">
            <a:avLst>
              <a:gd name="adj1" fmla="val -54558"/>
              <a:gd name="adj2" fmla="val 118267"/>
              <a:gd name="adj3" fmla="val 16667"/>
            </a:avLst>
          </a:prstGeom>
          <a:solidFill>
            <a:srgbClr val="FFEED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Hit enter when you’re done typing in the variable or expression you want to watch.</a:t>
            </a:r>
          </a:p>
        </p:txBody>
      </p:sp>
      <p:sp>
        <p:nvSpPr>
          <p:cNvPr id="19" name="Rounded Rectangular Callout 18"/>
          <p:cNvSpPr/>
          <p:nvPr/>
        </p:nvSpPr>
        <p:spPr bwMode="auto">
          <a:xfrm>
            <a:off x="5541353" y="2600361"/>
            <a:ext cx="3602647" cy="1021556"/>
          </a:xfrm>
          <a:prstGeom prst="wedgeRoundRectCallout">
            <a:avLst>
              <a:gd name="adj1" fmla="val -67125"/>
              <a:gd name="adj2" fmla="val 238194"/>
              <a:gd name="adj3" fmla="val 16667"/>
            </a:avLst>
          </a:prstGeom>
          <a:solidFill>
            <a:srgbClr val="FFEED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Now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 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rgbClr val="6600CC"/>
                </a:solidFill>
                <a:effectLst/>
                <a:latin typeface="Comic Sans MS" pitchFamily="66" charset="0"/>
                <a:cs typeface="Times New Roman" pitchFamily="18" charset="0"/>
              </a:rPr>
              <a:t>variable b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 has 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rgbClr val="FF0000"/>
                </a:solidFill>
                <a:effectLst/>
                <a:latin typeface="Comic Sans MS" pitchFamily="66" charset="0"/>
                <a:cs typeface="Times New Roman" pitchFamily="18" charset="0"/>
              </a:rPr>
              <a:t>changed 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as well and, as such, its 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rgbClr val="FF0000"/>
                </a:solidFill>
                <a:effectLst/>
                <a:latin typeface="Comic Sans MS" pitchFamily="66" charset="0"/>
                <a:cs typeface="Times New Roman" pitchFamily="18" charset="0"/>
              </a:rPr>
              <a:t>new value 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is highlighted in 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rgbClr val="FF0000"/>
                </a:solidFill>
                <a:effectLst/>
                <a:latin typeface="Comic Sans MS" pitchFamily="66" charset="0"/>
                <a:cs typeface="Times New Roman" pitchFamily="18" charset="0"/>
              </a:rPr>
              <a:t>red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.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794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0" grpId="0"/>
      <p:bldP spid="26" grpId="0" animBg="1"/>
      <p:bldP spid="26" grpId="1" animBg="1"/>
      <p:bldP spid="21" grpId="0" animBg="1"/>
      <p:bldP spid="21" grpId="1" animBg="1"/>
      <p:bldP spid="24" grpId="0" animBg="1"/>
      <p:bldP spid="24" grpId="1" animBg="1"/>
      <p:bldP spid="25" grpId="0" animBg="1"/>
      <p:bldP spid="25" grpId="1" animBg="1"/>
      <p:bldP spid="19" grpId="0" animBg="1"/>
      <p:bldP spid="19" grpId="1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3"/>
          <p:cNvSpPr>
            <a:spLocks noChangeArrowheads="1"/>
          </p:cNvSpPr>
          <p:nvPr/>
        </p:nvSpPr>
        <p:spPr bwMode="auto">
          <a:xfrm>
            <a:off x="949164" y="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3600" dirty="0">
                <a:solidFill>
                  <a:schemeClr val="tx2"/>
                </a:solidFill>
              </a:rPr>
              <a:t>Debugging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17873" y="1027182"/>
            <a:ext cx="41014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 </a:t>
            </a:r>
            <a:r>
              <a:rPr lang="en-US" dirty="0">
                <a:solidFill>
                  <a:srgbClr val="6600CC"/>
                </a:solidFill>
              </a:rPr>
              <a:t>F10</a:t>
            </a:r>
            <a:r>
              <a:rPr lang="en-US" dirty="0"/>
              <a:t> and </a:t>
            </a:r>
            <a:r>
              <a:rPr lang="en-US" dirty="0">
                <a:solidFill>
                  <a:srgbClr val="6600CC"/>
                </a:solidFill>
              </a:rPr>
              <a:t>F11</a:t>
            </a:r>
            <a:r>
              <a:rPr lang="en-US" dirty="0"/>
              <a:t> keys actually do slightly different things…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8011" y="2114349"/>
            <a:ext cx="268280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If you hit </a:t>
            </a:r>
            <a:r>
              <a:rPr lang="en-US" dirty="0">
                <a:solidFill>
                  <a:srgbClr val="6600CC"/>
                </a:solidFill>
              </a:rPr>
              <a:t>F10</a:t>
            </a:r>
            <a:r>
              <a:rPr lang="en-US" dirty="0"/>
              <a:t> while on a function call line, Visual Studio will run the entire function in one step. You won’t be able to trace line-by-line through it.</a:t>
            </a:r>
          </a:p>
        </p:txBody>
      </p:sp>
      <p:pic>
        <p:nvPicPr>
          <p:cNvPr id="22426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8573" y="2335476"/>
            <a:ext cx="6110434" cy="43316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425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0"/>
            <a:ext cx="4505325" cy="2762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426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8573" y="2335476"/>
            <a:ext cx="6110434" cy="4331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4262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6531" y="0"/>
            <a:ext cx="4505325" cy="2762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7" name="Rounded Rectangular Callout 26"/>
          <p:cNvSpPr/>
          <p:nvPr/>
        </p:nvSpPr>
        <p:spPr bwMode="auto">
          <a:xfrm>
            <a:off x="5316360" y="1603571"/>
            <a:ext cx="3602647" cy="1021556"/>
          </a:xfrm>
          <a:prstGeom prst="wedgeRoundRectCallout">
            <a:avLst>
              <a:gd name="adj1" fmla="val -47412"/>
              <a:gd name="adj2" fmla="val -145383"/>
              <a:gd name="adj3" fmla="val 16667"/>
            </a:avLst>
          </a:prstGeom>
          <a:solidFill>
            <a:srgbClr val="FFEED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Notice that Visual Studio ran the entire 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rgbClr val="6600CC"/>
                </a:solidFill>
                <a:effectLst/>
                <a:latin typeface="Comic Sans MS" pitchFamily="66" charset="0"/>
                <a:cs typeface="Times New Roman" pitchFamily="18" charset="0"/>
              </a:rPr>
              <a:t>foo()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rgbClr val="6600CC"/>
                </a:solidFill>
                <a:effectLst/>
                <a:latin typeface="Comic Sans MS" pitchFamily="66" charset="0"/>
                <a:cs typeface="Times New Roman" pitchFamily="18" charset="0"/>
              </a:rPr>
              <a:t> 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function from start to finish…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3" name="Rounded Rectangular Callout 22"/>
          <p:cNvSpPr/>
          <p:nvPr/>
        </p:nvSpPr>
        <p:spPr bwMode="auto">
          <a:xfrm>
            <a:off x="5403534" y="2749539"/>
            <a:ext cx="3602647" cy="1838801"/>
          </a:xfrm>
          <a:prstGeom prst="wedgeRoundRectCallout">
            <a:avLst>
              <a:gd name="adj1" fmla="val -64661"/>
              <a:gd name="adj2" fmla="val 64987"/>
              <a:gd name="adj3" fmla="val 16667"/>
            </a:avLst>
          </a:prstGeom>
          <a:solidFill>
            <a:srgbClr val="FFEED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Let’s imagine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 we’ve been tracing a program and are about to execute this line:</a:t>
            </a:r>
            <a:b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</a:br>
            <a:endParaRPr kumimoji="0" lang="en-US" sz="1200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baseline="0" dirty="0">
                <a:solidFill>
                  <a:srgbClr val="6600CC"/>
                </a:solidFill>
              </a:rPr>
              <a:t>foo();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dirty="0">
              <a:ln>
                <a:noFill/>
              </a:ln>
              <a:solidFill>
                <a:srgbClr val="6600CC"/>
              </a:solidFill>
              <a:effectLst/>
            </a:endParaRPr>
          </a:p>
        </p:txBody>
      </p:sp>
      <p:sp>
        <p:nvSpPr>
          <p:cNvPr id="29" name="Rounded Rectangular Callout 28"/>
          <p:cNvSpPr/>
          <p:nvPr/>
        </p:nvSpPr>
        <p:spPr bwMode="auto">
          <a:xfrm>
            <a:off x="7031979" y="3697521"/>
            <a:ext cx="1974201" cy="1498283"/>
          </a:xfrm>
          <a:prstGeom prst="wedgeRoundRectCallout">
            <a:avLst>
              <a:gd name="adj1" fmla="val -158526"/>
              <a:gd name="adj2" fmla="val 28396"/>
              <a:gd name="adj3" fmla="val 16667"/>
            </a:avLst>
          </a:prstGeom>
          <a:solidFill>
            <a:srgbClr val="FFEED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800" dirty="0"/>
              <a:t>And then we hit </a:t>
            </a:r>
            <a:r>
              <a:rPr lang="en-US" sz="1800" dirty="0">
                <a:solidFill>
                  <a:srgbClr val="6600CC"/>
                </a:solidFill>
              </a:rPr>
              <a:t>F10</a:t>
            </a:r>
            <a:r>
              <a:rPr lang="en-US" sz="1800" dirty="0"/>
              <a:t>...</a:t>
            </a:r>
          </a:p>
          <a:p>
            <a:pPr algn="ctr"/>
            <a:endParaRPr lang="en-US" sz="1000" dirty="0"/>
          </a:p>
          <a:p>
            <a:pPr algn="ctr"/>
            <a:r>
              <a:rPr lang="en-US" sz="1800" dirty="0"/>
              <a:t>This is what you’d see next.</a:t>
            </a:r>
          </a:p>
        </p:txBody>
      </p:sp>
      <p:sp>
        <p:nvSpPr>
          <p:cNvPr id="28" name="Rounded Rectangular Callout 27"/>
          <p:cNvSpPr/>
          <p:nvPr/>
        </p:nvSpPr>
        <p:spPr bwMode="auto">
          <a:xfrm>
            <a:off x="4228941" y="3697521"/>
            <a:ext cx="3602647" cy="715089"/>
          </a:xfrm>
          <a:prstGeom prst="wedgeRoundRectCallout">
            <a:avLst>
              <a:gd name="adj1" fmla="val -51108"/>
              <a:gd name="adj2" fmla="val 120293"/>
              <a:gd name="adj3" fmla="val 16667"/>
            </a:avLst>
          </a:prstGeom>
          <a:solidFill>
            <a:srgbClr val="FFEED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And now our cursor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 is on the line after the function call.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53874" y="4965560"/>
            <a:ext cx="268280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So </a:t>
            </a:r>
            <a:r>
              <a:rPr lang="en-US" dirty="0">
                <a:solidFill>
                  <a:srgbClr val="6600CC"/>
                </a:solidFill>
              </a:rPr>
              <a:t>F10</a:t>
            </a:r>
            <a:r>
              <a:rPr lang="en-US" dirty="0"/>
              <a:t> lets you quickly run a line of code without delving into the details.</a:t>
            </a:r>
          </a:p>
        </p:txBody>
      </p:sp>
    </p:spTree>
    <p:extLst>
      <p:ext uri="{BB962C8B-B14F-4D97-AF65-F5344CB8AC3E}">
        <p14:creationId xmlns:p14="http://schemas.microsoft.com/office/powerpoint/2010/main" val="126201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2" grpId="0"/>
      <p:bldP spid="27" grpId="0" animBg="1"/>
      <p:bldP spid="27" grpId="1" animBg="1"/>
      <p:bldP spid="23" grpId="0" animBg="1"/>
      <p:bldP spid="23" grpId="1" animBg="1"/>
      <p:bldP spid="29" grpId="0" animBg="1"/>
      <p:bldP spid="29" grpId="1" animBg="1"/>
      <p:bldP spid="28" grpId="0" animBg="1"/>
      <p:bldP spid="28" grpId="1" animBg="1"/>
      <p:bldP spid="30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3"/>
          <p:cNvSpPr>
            <a:spLocks noChangeArrowheads="1"/>
          </p:cNvSpPr>
          <p:nvPr/>
        </p:nvSpPr>
        <p:spPr bwMode="auto">
          <a:xfrm>
            <a:off x="949164" y="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3600" dirty="0">
                <a:solidFill>
                  <a:schemeClr val="tx2"/>
                </a:solidFill>
              </a:rPr>
              <a:t>Debugging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8011" y="2114349"/>
            <a:ext cx="268280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If you hit </a:t>
            </a:r>
            <a:r>
              <a:rPr lang="en-US" dirty="0">
                <a:solidFill>
                  <a:srgbClr val="6600CC"/>
                </a:solidFill>
              </a:rPr>
              <a:t>F11</a:t>
            </a:r>
            <a:r>
              <a:rPr lang="en-US" dirty="0"/>
              <a:t> while on a function call line, Visual Studio will let you step into that function and trace through it a line at a time.</a:t>
            </a:r>
          </a:p>
        </p:txBody>
      </p:sp>
      <p:pic>
        <p:nvPicPr>
          <p:cNvPr id="22426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8573" y="2335476"/>
            <a:ext cx="6110434" cy="43316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528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8572" y="2335476"/>
            <a:ext cx="6110435" cy="4331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528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8574" y="2335475"/>
            <a:ext cx="6110433" cy="43316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5284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8572" y="2335476"/>
            <a:ext cx="6110432" cy="43316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5286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8572" y="2345071"/>
            <a:ext cx="6110432" cy="43316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4259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0"/>
            <a:ext cx="4505325" cy="2762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5287" name="Picture 7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-7583"/>
            <a:ext cx="4505325" cy="27766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3" name="Rounded Rectangular Callout 22"/>
          <p:cNvSpPr/>
          <p:nvPr/>
        </p:nvSpPr>
        <p:spPr bwMode="auto">
          <a:xfrm>
            <a:off x="5403534" y="2749539"/>
            <a:ext cx="3602647" cy="1838801"/>
          </a:xfrm>
          <a:prstGeom prst="wedgeRoundRectCallout">
            <a:avLst>
              <a:gd name="adj1" fmla="val -64661"/>
              <a:gd name="adj2" fmla="val 64987"/>
              <a:gd name="adj3" fmla="val 16667"/>
            </a:avLst>
          </a:prstGeom>
          <a:solidFill>
            <a:srgbClr val="FFEED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Let’s imagine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 we’ve been tracing a program and are about to execute this line:</a:t>
            </a:r>
            <a:b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</a:br>
            <a:endParaRPr kumimoji="0" lang="en-US" sz="1200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baseline="0" dirty="0">
                <a:solidFill>
                  <a:srgbClr val="6600CC"/>
                </a:solidFill>
              </a:rPr>
              <a:t>foo();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dirty="0">
              <a:ln>
                <a:noFill/>
              </a:ln>
              <a:solidFill>
                <a:srgbClr val="6600CC"/>
              </a:solidFill>
              <a:effectLst/>
            </a:endParaRPr>
          </a:p>
        </p:txBody>
      </p:sp>
      <p:pic>
        <p:nvPicPr>
          <p:cNvPr id="225288" name="Picture 8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0044" y="2345071"/>
            <a:ext cx="6096897" cy="43220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Rounded Rectangular Callout 15"/>
          <p:cNvSpPr/>
          <p:nvPr/>
        </p:nvSpPr>
        <p:spPr bwMode="auto">
          <a:xfrm>
            <a:off x="90255" y="4945188"/>
            <a:ext cx="3602647" cy="1328023"/>
          </a:xfrm>
          <a:prstGeom prst="wedgeRoundRectCallout">
            <a:avLst>
              <a:gd name="adj1" fmla="val 61260"/>
              <a:gd name="adj2" fmla="val -134891"/>
              <a:gd name="adj3" fmla="val 16667"/>
            </a:avLst>
          </a:prstGeom>
          <a:solidFill>
            <a:srgbClr val="FFEED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Notice our debug cursor has moved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 into the 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rgbClr val="6600CC"/>
                </a:solidFill>
                <a:effectLst/>
                <a:latin typeface="Comic Sans MS" pitchFamily="66" charset="0"/>
                <a:cs typeface="Times New Roman" pitchFamily="18" charset="0"/>
              </a:rPr>
              <a:t>foo() 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function. Now we trace through its code too (by hitting 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rgbClr val="FF0000"/>
                </a:solidFill>
                <a:effectLst/>
                <a:latin typeface="Comic Sans MS" pitchFamily="66" charset="0"/>
                <a:cs typeface="Times New Roman" pitchFamily="18" charset="0"/>
              </a:rPr>
              <a:t>F10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 or 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rgbClr val="FF0000"/>
                </a:solidFill>
                <a:effectLst/>
                <a:latin typeface="Comic Sans MS" pitchFamily="66" charset="0"/>
                <a:cs typeface="Times New Roman" pitchFamily="18" charset="0"/>
              </a:rPr>
              <a:t>F11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)…</a:t>
            </a:r>
            <a:endParaRPr kumimoji="0" lang="en-US" sz="1800" b="0" i="0" u="none" strike="noStrike" cap="none" normalizeH="0" dirty="0">
              <a:ln>
                <a:noFill/>
              </a:ln>
              <a:solidFill>
                <a:srgbClr val="6600CC"/>
              </a:solidFill>
              <a:effectLst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27239" y="4591283"/>
            <a:ext cx="268280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So </a:t>
            </a:r>
            <a:r>
              <a:rPr lang="en-US" dirty="0">
                <a:solidFill>
                  <a:srgbClr val="6600CC"/>
                </a:solidFill>
              </a:rPr>
              <a:t>F11</a:t>
            </a:r>
            <a:r>
              <a:rPr lang="en-US" dirty="0"/>
              <a:t> lets you dive into a function call and trace through it line by line as well.</a:t>
            </a:r>
          </a:p>
        </p:txBody>
      </p:sp>
      <p:sp>
        <p:nvSpPr>
          <p:cNvPr id="14" name="Rounded Rectangular Callout 13"/>
          <p:cNvSpPr/>
          <p:nvPr/>
        </p:nvSpPr>
        <p:spPr bwMode="auto">
          <a:xfrm>
            <a:off x="7007703" y="3697521"/>
            <a:ext cx="1998477" cy="1498283"/>
          </a:xfrm>
          <a:prstGeom prst="wedgeRoundRectCallout">
            <a:avLst>
              <a:gd name="adj1" fmla="val -157385"/>
              <a:gd name="adj2" fmla="val 29521"/>
              <a:gd name="adj3" fmla="val 16667"/>
            </a:avLst>
          </a:prstGeom>
          <a:solidFill>
            <a:srgbClr val="FFEED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800" dirty="0"/>
              <a:t>And then we hit </a:t>
            </a:r>
            <a:r>
              <a:rPr lang="en-US" sz="1800" dirty="0">
                <a:solidFill>
                  <a:srgbClr val="6600CC"/>
                </a:solidFill>
              </a:rPr>
              <a:t>F11</a:t>
            </a:r>
            <a:r>
              <a:rPr lang="en-US" sz="1800" dirty="0"/>
              <a:t>...</a:t>
            </a:r>
          </a:p>
          <a:p>
            <a:pPr algn="ctr"/>
            <a:endParaRPr lang="en-US" sz="900" dirty="0"/>
          </a:p>
          <a:p>
            <a:pPr algn="ctr"/>
            <a:r>
              <a:rPr lang="en-US" sz="1800" dirty="0"/>
              <a:t>This is what you’d see next.</a:t>
            </a:r>
          </a:p>
        </p:txBody>
      </p:sp>
    </p:spTree>
    <p:extLst>
      <p:ext uri="{BB962C8B-B14F-4D97-AF65-F5344CB8AC3E}">
        <p14:creationId xmlns:p14="http://schemas.microsoft.com/office/powerpoint/2010/main" val="4017546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 animBg="1"/>
      <p:bldP spid="23" grpId="1" animBg="1"/>
      <p:bldP spid="16" grpId="0" animBg="1"/>
      <p:bldP spid="16" grpId="1" animBg="1"/>
      <p:bldP spid="30" grpId="0"/>
      <p:bldP spid="14" grpId="0" animBg="1"/>
      <p:bldP spid="14" grpId="1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3"/>
          <p:cNvSpPr>
            <a:spLocks noChangeArrowheads="1"/>
          </p:cNvSpPr>
          <p:nvPr/>
        </p:nvSpPr>
        <p:spPr bwMode="auto">
          <a:xfrm>
            <a:off x="949164" y="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3600" dirty="0">
                <a:solidFill>
                  <a:schemeClr val="tx2"/>
                </a:solidFill>
              </a:rPr>
              <a:t>Debugging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27240" y="1027182"/>
            <a:ext cx="274912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If at any time while you’re tracing </a:t>
            </a:r>
            <a:br>
              <a:rPr lang="en-US" dirty="0"/>
            </a:br>
            <a:r>
              <a:rPr lang="en-US" dirty="0"/>
              <a:t>line-by-line you want to stop tracing </a:t>
            </a:r>
            <a:br>
              <a:rPr lang="en-US" dirty="0"/>
            </a:br>
            <a:r>
              <a:rPr lang="en-US" dirty="0"/>
              <a:t>line-by-line…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8010" y="3058650"/>
            <a:ext cx="268280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And simply let the rest of your program run normally…</a:t>
            </a:r>
          </a:p>
        </p:txBody>
      </p:sp>
      <p:pic>
        <p:nvPicPr>
          <p:cNvPr id="22528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396" y="2394627"/>
            <a:ext cx="6110433" cy="43316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425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0"/>
            <a:ext cx="4505325" cy="2762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127240" y="4569333"/>
            <a:ext cx="268280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Just hit </a:t>
            </a:r>
            <a:r>
              <a:rPr lang="en-US" dirty="0">
                <a:solidFill>
                  <a:srgbClr val="6600CC"/>
                </a:solidFill>
              </a:rPr>
              <a:t>F5</a:t>
            </a:r>
            <a:br>
              <a:rPr lang="en-US" dirty="0"/>
            </a:br>
            <a:r>
              <a:rPr lang="en-US" dirty="0"/>
              <a:t>and Visual Studio will run your program until completion!</a:t>
            </a:r>
          </a:p>
        </p:txBody>
      </p:sp>
      <p:sp>
        <p:nvSpPr>
          <p:cNvPr id="18" name="Rounded Rectangular Callout 17"/>
          <p:cNvSpPr/>
          <p:nvPr/>
        </p:nvSpPr>
        <p:spPr bwMode="auto">
          <a:xfrm>
            <a:off x="5541353" y="2546615"/>
            <a:ext cx="3602647" cy="715089"/>
          </a:xfrm>
          <a:prstGeom prst="wedgeRoundRectCallout">
            <a:avLst>
              <a:gd name="adj1" fmla="val -60965"/>
              <a:gd name="adj2" fmla="val 145874"/>
              <a:gd name="adj3" fmla="val 16667"/>
            </a:avLst>
          </a:prstGeom>
          <a:solidFill>
            <a:srgbClr val="FFEED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Imagine I’m on this line </a:t>
            </a:r>
            <a:b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</a:b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and I hit 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rgbClr val="6600CC"/>
                </a:solidFill>
                <a:effectLst/>
                <a:latin typeface="Comic Sans MS" pitchFamily="66" charset="0"/>
                <a:cs typeface="Times New Roman" pitchFamily="18" charset="0"/>
              </a:rPr>
              <a:t>F5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…</a:t>
            </a:r>
            <a:endParaRPr kumimoji="0" lang="en-US" sz="1800" b="0" i="0" u="none" strike="noStrike" cap="none" normalizeH="0" dirty="0">
              <a:ln>
                <a:noFill/>
              </a:ln>
              <a:solidFill>
                <a:srgbClr val="6600CC"/>
              </a:solidFill>
              <a:effectLst/>
            </a:endParaRPr>
          </a:p>
        </p:txBody>
      </p:sp>
      <p:pic>
        <p:nvPicPr>
          <p:cNvPr id="22630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0878" y="0"/>
            <a:ext cx="4481973" cy="2762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630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396" y="2394627"/>
            <a:ext cx="6110433" cy="43316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Rounded Rectangular Callout 19"/>
          <p:cNvSpPr/>
          <p:nvPr/>
        </p:nvSpPr>
        <p:spPr bwMode="auto">
          <a:xfrm>
            <a:off x="4987826" y="5757994"/>
            <a:ext cx="3602647" cy="1021556"/>
          </a:xfrm>
          <a:prstGeom prst="wedgeRoundRectCallout">
            <a:avLst>
              <a:gd name="adj1" fmla="val -62690"/>
              <a:gd name="adj2" fmla="val -109622"/>
              <a:gd name="adj3" fmla="val 16667"/>
            </a:avLst>
          </a:prstGeom>
          <a:solidFill>
            <a:srgbClr val="FFEED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Visual Studio will run my program until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 completion without any more stepping.</a:t>
            </a:r>
            <a:endParaRPr kumimoji="0" lang="en-US" sz="1800" b="0" i="0" u="none" strike="noStrike" cap="none" normalizeH="0" dirty="0">
              <a:ln>
                <a:noFill/>
              </a:ln>
              <a:solidFill>
                <a:srgbClr val="6600CC"/>
              </a:solidFill>
              <a:effectLst/>
            </a:endParaRPr>
          </a:p>
        </p:txBody>
      </p:sp>
      <p:sp>
        <p:nvSpPr>
          <p:cNvPr id="24" name="Rounded Rectangular Callout 23"/>
          <p:cNvSpPr/>
          <p:nvPr/>
        </p:nvSpPr>
        <p:spPr bwMode="auto">
          <a:xfrm>
            <a:off x="1938706" y="2904159"/>
            <a:ext cx="3602647" cy="1021556"/>
          </a:xfrm>
          <a:prstGeom prst="wedgeRoundRectCallout">
            <a:avLst>
              <a:gd name="adj1" fmla="val 41300"/>
              <a:gd name="adj2" fmla="val -118312"/>
              <a:gd name="adj3" fmla="val 16667"/>
            </a:avLst>
          </a:prstGeom>
          <a:solidFill>
            <a:srgbClr val="FFEED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And your output window will immediately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 disappear after the program finishes running.</a:t>
            </a:r>
            <a:endParaRPr kumimoji="0" lang="en-US" sz="1800" b="0" i="0" u="none" strike="noStrike" cap="none" normalizeH="0" dirty="0">
              <a:ln>
                <a:noFill/>
              </a:ln>
              <a:solidFill>
                <a:srgbClr val="6600CC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88526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2242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4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2263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6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2" grpId="0"/>
      <p:bldP spid="17" grpId="0"/>
      <p:bldP spid="18" grpId="0" animBg="1"/>
      <p:bldP spid="18" grpId="1" animBg="1"/>
      <p:bldP spid="18" grpId="2" animBg="1"/>
      <p:bldP spid="20" grpId="0" animBg="1"/>
      <p:bldP spid="24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3"/>
          <p:cNvSpPr>
            <a:spLocks noChangeArrowheads="1"/>
          </p:cNvSpPr>
          <p:nvPr/>
        </p:nvSpPr>
        <p:spPr bwMode="auto">
          <a:xfrm>
            <a:off x="949164" y="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3600" dirty="0">
                <a:solidFill>
                  <a:schemeClr val="tx2"/>
                </a:solidFill>
              </a:rPr>
              <a:t>Debugging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27240" y="1027182"/>
            <a:ext cx="274912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Sometimes you’ll want to start debugging deep within your program.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2590" y="2614766"/>
            <a:ext cx="291639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You don’t want to trace through millions of lines to reach the likely location of a bug.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60400" y="4169223"/>
            <a:ext cx="26828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What should you do?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89385" y="4932397"/>
            <a:ext cx="26828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Answer: </a:t>
            </a:r>
            <a:br>
              <a:rPr lang="en-US" dirty="0"/>
            </a:br>
            <a:r>
              <a:rPr lang="en-US" dirty="0"/>
              <a:t>Create a </a:t>
            </a:r>
            <a:r>
              <a:rPr lang="en-US" dirty="0">
                <a:solidFill>
                  <a:srgbClr val="6600CC"/>
                </a:solidFill>
              </a:rPr>
              <a:t>breakpoint</a:t>
            </a:r>
            <a:r>
              <a:rPr lang="en-US" dirty="0"/>
              <a:t>!</a:t>
            </a:r>
          </a:p>
        </p:txBody>
      </p:sp>
      <p:pic>
        <p:nvPicPr>
          <p:cNvPr id="22733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7285" y="1166966"/>
            <a:ext cx="5830687" cy="41193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" name="Rounded Rectangular Callout 20"/>
          <p:cNvSpPr/>
          <p:nvPr/>
        </p:nvSpPr>
        <p:spPr bwMode="auto">
          <a:xfrm>
            <a:off x="5639007" y="213955"/>
            <a:ext cx="3504993" cy="1328023"/>
          </a:xfrm>
          <a:prstGeom prst="wedgeRoundRectCallout">
            <a:avLst>
              <a:gd name="adj1" fmla="val -44617"/>
              <a:gd name="adj2" fmla="val 149952"/>
              <a:gd name="adj3" fmla="val 16667"/>
            </a:avLst>
          </a:prstGeom>
          <a:solidFill>
            <a:srgbClr val="FFEED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800" dirty="0"/>
              <a:t>If I stepped (with </a:t>
            </a:r>
            <a:r>
              <a:rPr lang="en-US" sz="1800" dirty="0">
                <a:solidFill>
                  <a:srgbClr val="6600CC"/>
                </a:solidFill>
              </a:rPr>
              <a:t>F10</a:t>
            </a:r>
            <a:r>
              <a:rPr lang="en-US" sz="1800" dirty="0"/>
              <a:t>/</a:t>
            </a:r>
            <a:r>
              <a:rPr lang="en-US" sz="1800" dirty="0">
                <a:solidFill>
                  <a:srgbClr val="6600CC"/>
                </a:solidFill>
              </a:rPr>
              <a:t>F11</a:t>
            </a:r>
            <a:r>
              <a:rPr lang="en-US" sz="1800" dirty="0"/>
              <a:t>) through each line ‘til I reached the right spot, it’d take years!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284738" y="5335258"/>
            <a:ext cx="52644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Go to the line where you’d like to start debugging and hit the </a:t>
            </a:r>
            <a:r>
              <a:rPr lang="en-US" dirty="0">
                <a:solidFill>
                  <a:srgbClr val="6600CC"/>
                </a:solidFill>
              </a:rPr>
              <a:t>F9</a:t>
            </a:r>
            <a:r>
              <a:rPr lang="en-US" dirty="0"/>
              <a:t> key.</a:t>
            </a:r>
          </a:p>
        </p:txBody>
      </p:sp>
      <p:sp>
        <p:nvSpPr>
          <p:cNvPr id="6" name="Down Arrow 5"/>
          <p:cNvSpPr/>
          <p:nvPr/>
        </p:nvSpPr>
        <p:spPr bwMode="auto">
          <a:xfrm rot="7644362">
            <a:off x="8237573" y="4711138"/>
            <a:ext cx="80459" cy="150774"/>
          </a:xfrm>
          <a:prstGeom prst="downArrow">
            <a:avLst>
              <a:gd name="adj1" fmla="val 18034"/>
              <a:gd name="adj2" fmla="val 98864"/>
            </a:avLst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22733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7285" y="1159352"/>
            <a:ext cx="5830687" cy="4119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Rounded Rectangular Callout 18"/>
          <p:cNvSpPr/>
          <p:nvPr/>
        </p:nvSpPr>
        <p:spPr bwMode="auto">
          <a:xfrm>
            <a:off x="703024" y="213955"/>
            <a:ext cx="3504993" cy="1021556"/>
          </a:xfrm>
          <a:prstGeom prst="wedgeRoundRectCallout">
            <a:avLst>
              <a:gd name="adj1" fmla="val 70859"/>
              <a:gd name="adj2" fmla="val 255553"/>
              <a:gd name="adj3" fmla="val 16667"/>
            </a:avLst>
          </a:prstGeom>
          <a:solidFill>
            <a:srgbClr val="FFEED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800" dirty="0"/>
              <a:t>For example, let’s say I want to start stepping line-by-line through my code </a:t>
            </a:r>
            <a:r>
              <a:rPr lang="en-US" sz="1800" dirty="0">
                <a:solidFill>
                  <a:srgbClr val="FF0000"/>
                </a:solidFill>
              </a:rPr>
              <a:t>here</a:t>
            </a:r>
            <a:r>
              <a:rPr lang="en-US" sz="1800" dirty="0"/>
              <a:t>.</a:t>
            </a:r>
          </a:p>
        </p:txBody>
      </p:sp>
      <p:sp>
        <p:nvSpPr>
          <p:cNvPr id="26" name="Rounded Rectangular Callout 25"/>
          <p:cNvSpPr/>
          <p:nvPr/>
        </p:nvSpPr>
        <p:spPr bwMode="auto">
          <a:xfrm>
            <a:off x="345626" y="571500"/>
            <a:ext cx="3504993" cy="715089"/>
          </a:xfrm>
          <a:prstGeom prst="wedgeRoundRectCallout">
            <a:avLst>
              <a:gd name="adj1" fmla="val 65318"/>
              <a:gd name="adj2" fmla="val 334652"/>
              <a:gd name="adj3" fmla="val 16667"/>
            </a:avLst>
          </a:prstGeom>
          <a:solidFill>
            <a:srgbClr val="FFEED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800" dirty="0"/>
              <a:t>This adds a </a:t>
            </a:r>
            <a:r>
              <a:rPr lang="en-US" sz="1800" dirty="0">
                <a:solidFill>
                  <a:srgbClr val="6600CC"/>
                </a:solidFill>
              </a:rPr>
              <a:t>“breakpoint</a:t>
            </a:r>
            <a:r>
              <a:rPr lang="en-US" sz="1800" dirty="0"/>
              <a:t>” into your code on this line.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327634" y="6043144"/>
            <a:ext cx="52644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Then just hit the </a:t>
            </a:r>
            <a:r>
              <a:rPr lang="en-US" dirty="0">
                <a:solidFill>
                  <a:srgbClr val="6600CC"/>
                </a:solidFill>
              </a:rPr>
              <a:t>F5 </a:t>
            </a:r>
            <a:r>
              <a:rPr lang="en-US" dirty="0"/>
              <a:t>key (not Ctrl-F5) to run your program until it reaches that line!</a:t>
            </a:r>
          </a:p>
        </p:txBody>
      </p:sp>
      <p:pic>
        <p:nvPicPr>
          <p:cNvPr id="22733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7285" y="1166965"/>
            <a:ext cx="5830687" cy="4119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8" name="Rounded Rectangular Callout 27"/>
          <p:cNvSpPr/>
          <p:nvPr/>
        </p:nvSpPr>
        <p:spPr bwMode="auto">
          <a:xfrm>
            <a:off x="160400" y="410359"/>
            <a:ext cx="3788513" cy="2902922"/>
          </a:xfrm>
          <a:prstGeom prst="wedgeRoundRectCallout">
            <a:avLst>
              <a:gd name="adj1" fmla="val 64810"/>
              <a:gd name="adj2" fmla="val 56337"/>
              <a:gd name="adj3" fmla="val 16667"/>
            </a:avLst>
          </a:prstGeom>
          <a:solidFill>
            <a:srgbClr val="FFEED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800" dirty="0"/>
              <a:t>Your program will run until it hits the breakpoint. </a:t>
            </a:r>
            <a:br>
              <a:rPr lang="en-US" sz="1800" dirty="0"/>
            </a:br>
            <a:br>
              <a:rPr lang="en-US" sz="1050" dirty="0"/>
            </a:br>
            <a:r>
              <a:rPr lang="en-US" sz="1800" dirty="0"/>
              <a:t>Then the debugger stops the program and lets you trace line-by-line… </a:t>
            </a:r>
            <a:br>
              <a:rPr lang="en-US" sz="1800" dirty="0"/>
            </a:br>
            <a:br>
              <a:rPr lang="en-US" sz="1000" dirty="0"/>
            </a:br>
            <a:r>
              <a:rPr lang="en-US" sz="1800" dirty="0"/>
              <a:t>Or if you like, hit </a:t>
            </a:r>
            <a:r>
              <a:rPr lang="en-US" sz="1800" dirty="0">
                <a:solidFill>
                  <a:srgbClr val="6600CC"/>
                </a:solidFill>
              </a:rPr>
              <a:t>F5</a:t>
            </a:r>
            <a:r>
              <a:rPr lang="en-US" sz="1800" dirty="0"/>
              <a:t> again and your program will run until it hits the breakpoint again.</a:t>
            </a:r>
          </a:p>
        </p:txBody>
      </p:sp>
      <p:pic>
        <p:nvPicPr>
          <p:cNvPr id="227334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6427" y="1167276"/>
            <a:ext cx="5830687" cy="41193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9" name="Rounded Rectangular Callout 28"/>
          <p:cNvSpPr/>
          <p:nvPr/>
        </p:nvSpPr>
        <p:spPr bwMode="auto">
          <a:xfrm>
            <a:off x="4440895" y="410359"/>
            <a:ext cx="3788513" cy="1021556"/>
          </a:xfrm>
          <a:prstGeom prst="wedgeRoundRectCallout">
            <a:avLst>
              <a:gd name="adj1" fmla="val -47113"/>
              <a:gd name="adj2" fmla="val 191791"/>
              <a:gd name="adj3" fmla="val 16667"/>
            </a:avLst>
          </a:prstGeom>
          <a:solidFill>
            <a:srgbClr val="FFEED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800" dirty="0"/>
              <a:t>Oh, and you can add as many breakpoints as you like… Not just one!</a:t>
            </a:r>
          </a:p>
        </p:txBody>
      </p:sp>
    </p:spTree>
    <p:extLst>
      <p:ext uri="{BB962C8B-B14F-4D97-AF65-F5344CB8AC3E}">
        <p14:creationId xmlns:p14="http://schemas.microsoft.com/office/powerpoint/2010/main" val="4167186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2.19061E-6 L -0.14948 -0.20264 " pathEditMode="relative" rAng="0" ptsTypes="AA">
                                      <p:cBhvr>
                                        <p:cTn id="5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483" y="-1013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6" presetClass="emph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5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2" grpId="0"/>
      <p:bldP spid="17" grpId="0"/>
      <p:bldP spid="13" grpId="0"/>
      <p:bldP spid="21" grpId="0" animBg="1"/>
      <p:bldP spid="21" grpId="1" animBg="1"/>
      <p:bldP spid="23" grpId="0"/>
      <p:bldP spid="6" grpId="0" animBg="1"/>
      <p:bldP spid="6" grpId="1" animBg="1"/>
      <p:bldP spid="6" grpId="2" animBg="1"/>
      <p:bldP spid="19" grpId="0" animBg="1"/>
      <p:bldP spid="19" grpId="1" animBg="1"/>
      <p:bldP spid="26" grpId="0" animBg="1"/>
      <p:bldP spid="26" grpId="1" animBg="1"/>
      <p:bldP spid="27" grpId="0"/>
      <p:bldP spid="28" grpId="0" animBg="1"/>
      <p:bldP spid="28" grpId="1" animBg="1"/>
      <p:bldP spid="29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3"/>
          <p:cNvSpPr>
            <a:spLocks noChangeArrowheads="1"/>
          </p:cNvSpPr>
          <p:nvPr/>
        </p:nvSpPr>
        <p:spPr bwMode="auto">
          <a:xfrm>
            <a:off x="949164" y="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3600" dirty="0">
                <a:solidFill>
                  <a:schemeClr val="tx2"/>
                </a:solidFill>
              </a:rPr>
              <a:t>Debugging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496950" y="1296630"/>
            <a:ext cx="46794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Learn how to use the debugger!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495347" y="1960555"/>
            <a:ext cx="468269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It can drastically speed up the </a:t>
            </a:r>
            <a:br>
              <a:rPr lang="en-US" sz="2400" dirty="0"/>
            </a:br>
            <a:r>
              <a:rPr lang="en-US" sz="2400" dirty="0"/>
              <a:t>programming process!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49164" y="3279115"/>
            <a:ext cx="28122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Which means less frustration</a:t>
            </a:r>
          </a:p>
        </p:txBody>
      </p:sp>
      <p:pic>
        <p:nvPicPr>
          <p:cNvPr id="229381" name="Picture 5" descr="C:\Users\Carey Nachenberg\AppData\Local\Microsoft\Windows\Temporary Internet Files\Content.IE5\JZPWFJ0V\MC900056484[1].w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533" y="4609929"/>
            <a:ext cx="1804111" cy="1432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5455228" y="3118826"/>
            <a:ext cx="29718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and more time doing the things you love!</a:t>
            </a:r>
          </a:p>
        </p:txBody>
      </p:sp>
      <p:pic>
        <p:nvPicPr>
          <p:cNvPr id="229383" name="Picture 7" descr="C:\Users\Carey Nachenberg\AppData\Local\Microsoft\Windows\Temporary Internet Files\Content.IE5\JZPWFJ0V\MC900287063[1].wm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927" y="4339937"/>
            <a:ext cx="1676724" cy="1972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7796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Class Challenge</a:t>
            </a:r>
          </a:p>
        </p:txBody>
      </p:sp>
      <p:sp>
        <p:nvSpPr>
          <p:cNvPr id="1792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0650" y="1828800"/>
            <a:ext cx="4648200" cy="4724400"/>
          </a:xfrm>
        </p:spPr>
        <p:txBody>
          <a:bodyPr/>
          <a:lstStyle/>
          <a:p>
            <a:r>
              <a:rPr lang="en-US" sz="2000"/>
              <a:t>The class will split into left and right teams</a:t>
            </a:r>
          </a:p>
          <a:p>
            <a:r>
              <a:rPr lang="en-US" sz="2000"/>
              <a:t>One student from each team will come up to the board</a:t>
            </a:r>
          </a:p>
          <a:p>
            <a:r>
              <a:rPr lang="en-US" sz="2000"/>
              <a:t>Each student can either </a:t>
            </a:r>
          </a:p>
          <a:p>
            <a:pPr lvl="1"/>
            <a:r>
              <a:rPr lang="en-US" sz="1800"/>
              <a:t>write one new line of code to solve the problem OR</a:t>
            </a:r>
          </a:p>
          <a:p>
            <a:pPr lvl="1"/>
            <a:r>
              <a:rPr lang="en-US" sz="1800"/>
              <a:t>fix a single error in the code their teammates have already written</a:t>
            </a:r>
          </a:p>
          <a:p>
            <a:r>
              <a:rPr lang="en-US" sz="2000"/>
              <a:t>Then the next two people come up, etc.</a:t>
            </a:r>
          </a:p>
          <a:p>
            <a:r>
              <a:rPr lang="en-US" sz="2000"/>
              <a:t>The team that completes their program first wins!</a:t>
            </a:r>
          </a:p>
        </p:txBody>
      </p:sp>
      <p:sp>
        <p:nvSpPr>
          <p:cNvPr id="179204" name="Text Box 4"/>
          <p:cNvSpPr txBox="1">
            <a:spLocks noChangeArrowheads="1"/>
          </p:cNvSpPr>
          <p:nvPr/>
        </p:nvSpPr>
        <p:spPr bwMode="auto">
          <a:xfrm>
            <a:off x="1954213" y="1265238"/>
            <a:ext cx="11699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>
                <a:solidFill>
                  <a:srgbClr val="006666"/>
                </a:solidFill>
              </a:rPr>
              <a:t>RULES</a:t>
            </a:r>
          </a:p>
        </p:txBody>
      </p:sp>
      <p:grpSp>
        <p:nvGrpSpPr>
          <p:cNvPr id="179205" name="Group 5"/>
          <p:cNvGrpSpPr>
            <a:grpSpLocks/>
          </p:cNvGrpSpPr>
          <p:nvPr/>
        </p:nvGrpSpPr>
        <p:grpSpPr bwMode="auto">
          <a:xfrm>
            <a:off x="4724400" y="2057400"/>
            <a:ext cx="2057400" cy="2057400"/>
            <a:chOff x="3264" y="1296"/>
            <a:chExt cx="1056" cy="1056"/>
          </a:xfrm>
        </p:grpSpPr>
        <p:pic>
          <p:nvPicPr>
            <p:cNvPr id="179206" name="Picture 6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64" y="1296"/>
              <a:ext cx="1056" cy="10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79207" name="Rectangle 7"/>
            <p:cNvSpPr>
              <a:spLocks noChangeArrowheads="1"/>
            </p:cNvSpPr>
            <p:nvPr/>
          </p:nvSpPr>
          <p:spPr bwMode="auto">
            <a:xfrm>
              <a:off x="3389" y="1584"/>
              <a:ext cx="374" cy="298"/>
            </a:xfrm>
            <a:prstGeom prst="rect">
              <a:avLst/>
            </a:prstGeom>
            <a:solidFill>
              <a:srgbClr val="0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9208" name="Rectangle 8"/>
            <p:cNvSpPr>
              <a:spLocks noChangeArrowheads="1"/>
            </p:cNvSpPr>
            <p:nvPr/>
          </p:nvSpPr>
          <p:spPr bwMode="auto">
            <a:xfrm>
              <a:off x="4051" y="1584"/>
              <a:ext cx="163" cy="298"/>
            </a:xfrm>
            <a:prstGeom prst="rect">
              <a:avLst/>
            </a:prstGeom>
            <a:solidFill>
              <a:srgbClr val="0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9209" name="Rectangle 9"/>
            <p:cNvSpPr>
              <a:spLocks noChangeArrowheads="1"/>
            </p:cNvSpPr>
            <p:nvPr/>
          </p:nvSpPr>
          <p:spPr bwMode="auto">
            <a:xfrm>
              <a:off x="3648" y="1564"/>
              <a:ext cx="566" cy="192"/>
            </a:xfrm>
            <a:prstGeom prst="rect">
              <a:avLst/>
            </a:prstGeom>
            <a:solidFill>
              <a:srgbClr val="0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79210" name="Text Box 10"/>
          <p:cNvSpPr txBox="1">
            <a:spLocks noChangeArrowheads="1"/>
          </p:cNvSpPr>
          <p:nvPr/>
        </p:nvSpPr>
        <p:spPr bwMode="auto">
          <a:xfrm>
            <a:off x="4953000" y="1600200"/>
            <a:ext cx="14351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>
                <a:solidFill>
                  <a:schemeClr val="tx2"/>
                </a:solidFill>
              </a:rPr>
              <a:t>Team #1</a:t>
            </a:r>
          </a:p>
        </p:txBody>
      </p:sp>
      <p:grpSp>
        <p:nvGrpSpPr>
          <p:cNvPr id="179211" name="Group 11"/>
          <p:cNvGrpSpPr>
            <a:grpSpLocks/>
          </p:cNvGrpSpPr>
          <p:nvPr/>
        </p:nvGrpSpPr>
        <p:grpSpPr bwMode="auto">
          <a:xfrm>
            <a:off x="7010400" y="2057400"/>
            <a:ext cx="2057400" cy="2057400"/>
            <a:chOff x="3264" y="1296"/>
            <a:chExt cx="1056" cy="1056"/>
          </a:xfrm>
        </p:grpSpPr>
        <p:pic>
          <p:nvPicPr>
            <p:cNvPr id="179212" name="Picture 1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64" y="1296"/>
              <a:ext cx="1056" cy="10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79213" name="Rectangle 13"/>
            <p:cNvSpPr>
              <a:spLocks noChangeArrowheads="1"/>
            </p:cNvSpPr>
            <p:nvPr/>
          </p:nvSpPr>
          <p:spPr bwMode="auto">
            <a:xfrm>
              <a:off x="3389" y="1584"/>
              <a:ext cx="374" cy="298"/>
            </a:xfrm>
            <a:prstGeom prst="rect">
              <a:avLst/>
            </a:prstGeom>
            <a:solidFill>
              <a:srgbClr val="0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9214" name="Rectangle 14"/>
            <p:cNvSpPr>
              <a:spLocks noChangeArrowheads="1"/>
            </p:cNvSpPr>
            <p:nvPr/>
          </p:nvSpPr>
          <p:spPr bwMode="auto">
            <a:xfrm>
              <a:off x="4051" y="1584"/>
              <a:ext cx="163" cy="298"/>
            </a:xfrm>
            <a:prstGeom prst="rect">
              <a:avLst/>
            </a:prstGeom>
            <a:solidFill>
              <a:srgbClr val="0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9215" name="Rectangle 15"/>
            <p:cNvSpPr>
              <a:spLocks noChangeArrowheads="1"/>
            </p:cNvSpPr>
            <p:nvPr/>
          </p:nvSpPr>
          <p:spPr bwMode="auto">
            <a:xfrm>
              <a:off x="3648" y="1564"/>
              <a:ext cx="566" cy="192"/>
            </a:xfrm>
            <a:prstGeom prst="rect">
              <a:avLst/>
            </a:prstGeom>
            <a:solidFill>
              <a:srgbClr val="0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79216" name="Text Box 16"/>
          <p:cNvSpPr txBox="1">
            <a:spLocks noChangeArrowheads="1"/>
          </p:cNvSpPr>
          <p:nvPr/>
        </p:nvSpPr>
        <p:spPr bwMode="auto">
          <a:xfrm>
            <a:off x="7315200" y="1600200"/>
            <a:ext cx="14843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>
                <a:solidFill>
                  <a:schemeClr val="tx2"/>
                </a:solidFill>
              </a:rPr>
              <a:t>Team #2</a:t>
            </a:r>
          </a:p>
        </p:txBody>
      </p:sp>
      <p:sp>
        <p:nvSpPr>
          <p:cNvPr id="179217" name="Text Box 17"/>
          <p:cNvSpPr txBox="1">
            <a:spLocks noChangeArrowheads="1"/>
          </p:cNvSpPr>
          <p:nvPr/>
        </p:nvSpPr>
        <p:spPr bwMode="auto">
          <a:xfrm>
            <a:off x="4937125" y="2543175"/>
            <a:ext cx="171132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>
                <a:solidFill>
                  <a:schemeClr val="bg1"/>
                </a:solidFill>
              </a:rPr>
              <a:t>VOID FUNC()</a:t>
            </a:r>
          </a:p>
        </p:txBody>
      </p:sp>
      <p:sp>
        <p:nvSpPr>
          <p:cNvPr id="179218" name="Text Box 18"/>
          <p:cNvSpPr txBox="1">
            <a:spLocks noChangeArrowheads="1"/>
          </p:cNvSpPr>
          <p:nvPr/>
        </p:nvSpPr>
        <p:spPr bwMode="auto">
          <a:xfrm>
            <a:off x="7086600" y="2514600"/>
            <a:ext cx="190976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>
                <a:solidFill>
                  <a:schemeClr val="bg1"/>
                </a:solidFill>
              </a:rPr>
              <a:t>int func(int   v)</a:t>
            </a:r>
          </a:p>
        </p:txBody>
      </p:sp>
      <p:pic>
        <p:nvPicPr>
          <p:cNvPr id="179219" name="Picture 19" descr="j0232100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4419600"/>
            <a:ext cx="481013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9220" name="Picture 20" descr="j0232100"/>
          <p:cNvPicPr>
            <a:picLocks noChangeAspect="1" noChangeArrowheads="1"/>
          </p:cNvPicPr>
          <p:nvPr/>
        </p:nvPicPr>
        <p:blipFill>
          <a:blip r:embed="rId4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7588" y="4419600"/>
            <a:ext cx="481012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9221" name="Picture 21" descr="j0232100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4419600"/>
            <a:ext cx="481013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9222" name="Picture 22" descr="j0232100"/>
          <p:cNvPicPr>
            <a:picLocks noChangeAspect="1" noChangeArrowheads="1"/>
          </p:cNvPicPr>
          <p:nvPr/>
        </p:nvPicPr>
        <p:blipFill>
          <a:blip r:embed="rId4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5788" y="4419600"/>
            <a:ext cx="481012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79223" name="Group 23"/>
          <p:cNvGrpSpPr>
            <a:grpSpLocks/>
          </p:cNvGrpSpPr>
          <p:nvPr/>
        </p:nvGrpSpPr>
        <p:grpSpPr bwMode="auto">
          <a:xfrm>
            <a:off x="5000625" y="2498725"/>
            <a:ext cx="655638" cy="457200"/>
            <a:chOff x="1584" y="4686"/>
            <a:chExt cx="413" cy="288"/>
          </a:xfrm>
        </p:grpSpPr>
        <p:sp>
          <p:nvSpPr>
            <p:cNvPr id="179224" name="Rectangle 24"/>
            <p:cNvSpPr>
              <a:spLocks noChangeArrowheads="1"/>
            </p:cNvSpPr>
            <p:nvPr/>
          </p:nvSpPr>
          <p:spPr bwMode="auto">
            <a:xfrm>
              <a:off x="1584" y="4752"/>
              <a:ext cx="413" cy="182"/>
            </a:xfrm>
            <a:prstGeom prst="rect">
              <a:avLst/>
            </a:prstGeom>
            <a:solidFill>
              <a:srgbClr val="00666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9225" name="Text Box 25"/>
            <p:cNvSpPr txBox="1">
              <a:spLocks noChangeArrowheads="1"/>
            </p:cNvSpPr>
            <p:nvPr/>
          </p:nvSpPr>
          <p:spPr bwMode="auto">
            <a:xfrm>
              <a:off x="1612" y="4686"/>
              <a:ext cx="361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rgbClr val="FFFF00"/>
                  </a:solidFill>
                </a:rPr>
                <a:t>int</a:t>
              </a:r>
            </a:p>
          </p:txBody>
        </p:sp>
      </p:grpSp>
      <p:grpSp>
        <p:nvGrpSpPr>
          <p:cNvPr id="179226" name="Group 26"/>
          <p:cNvGrpSpPr>
            <a:grpSpLocks/>
          </p:cNvGrpSpPr>
          <p:nvPr/>
        </p:nvGrpSpPr>
        <p:grpSpPr bwMode="auto">
          <a:xfrm>
            <a:off x="8077200" y="2530475"/>
            <a:ext cx="666750" cy="366713"/>
            <a:chOff x="4827" y="432"/>
            <a:chExt cx="420" cy="231"/>
          </a:xfrm>
        </p:grpSpPr>
        <p:sp>
          <p:nvSpPr>
            <p:cNvPr id="179227" name="Rectangle 27"/>
            <p:cNvSpPr>
              <a:spLocks noChangeArrowheads="1"/>
            </p:cNvSpPr>
            <p:nvPr/>
          </p:nvSpPr>
          <p:spPr bwMode="auto">
            <a:xfrm>
              <a:off x="4858" y="453"/>
              <a:ext cx="339" cy="182"/>
            </a:xfrm>
            <a:prstGeom prst="rect">
              <a:avLst/>
            </a:prstGeom>
            <a:solidFill>
              <a:srgbClr val="00666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9228" name="Text Box 28"/>
            <p:cNvSpPr txBox="1">
              <a:spLocks noChangeArrowheads="1"/>
            </p:cNvSpPr>
            <p:nvPr/>
          </p:nvSpPr>
          <p:spPr bwMode="auto">
            <a:xfrm>
              <a:off x="4827" y="432"/>
              <a:ext cx="42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800" b="1">
                  <a:solidFill>
                    <a:srgbClr val="FFFF00"/>
                  </a:solidFill>
                </a:rPr>
                <a:t>int</a:t>
              </a:r>
              <a:r>
                <a:rPr lang="en-US" sz="1000" b="1">
                  <a:solidFill>
                    <a:srgbClr val="FFFF00"/>
                  </a:solidFill>
                </a:rPr>
                <a:t> </a:t>
              </a:r>
              <a:r>
                <a:rPr lang="en-US" sz="1800" b="1">
                  <a:solidFill>
                    <a:srgbClr val="FFFF00"/>
                  </a:solidFill>
                </a:rPr>
                <a:t>*</a:t>
              </a:r>
            </a:p>
          </p:txBody>
        </p:sp>
      </p:grpSp>
      <p:pic>
        <p:nvPicPr>
          <p:cNvPr id="179229" name="Picture 29" descr="j0232100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5257800"/>
            <a:ext cx="481013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9230" name="Picture 30" descr="j0232100"/>
          <p:cNvPicPr>
            <a:picLocks noChangeAspect="1" noChangeArrowheads="1"/>
          </p:cNvPicPr>
          <p:nvPr/>
        </p:nvPicPr>
        <p:blipFill>
          <a:blip r:embed="rId4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8588" y="5257800"/>
            <a:ext cx="481012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79231" name="Group 31"/>
          <p:cNvGrpSpPr>
            <a:grpSpLocks/>
          </p:cNvGrpSpPr>
          <p:nvPr/>
        </p:nvGrpSpPr>
        <p:grpSpPr bwMode="auto">
          <a:xfrm>
            <a:off x="4857750" y="2498725"/>
            <a:ext cx="927100" cy="457200"/>
            <a:chOff x="1584" y="4686"/>
            <a:chExt cx="584" cy="288"/>
          </a:xfrm>
        </p:grpSpPr>
        <p:sp>
          <p:nvSpPr>
            <p:cNvPr id="179232" name="Rectangle 32"/>
            <p:cNvSpPr>
              <a:spLocks noChangeArrowheads="1"/>
            </p:cNvSpPr>
            <p:nvPr/>
          </p:nvSpPr>
          <p:spPr bwMode="auto">
            <a:xfrm>
              <a:off x="1584" y="4752"/>
              <a:ext cx="413" cy="182"/>
            </a:xfrm>
            <a:prstGeom prst="rect">
              <a:avLst/>
            </a:prstGeom>
            <a:solidFill>
              <a:srgbClr val="00666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9233" name="Text Box 33"/>
            <p:cNvSpPr txBox="1">
              <a:spLocks noChangeArrowheads="1"/>
            </p:cNvSpPr>
            <p:nvPr/>
          </p:nvSpPr>
          <p:spPr bwMode="auto">
            <a:xfrm>
              <a:off x="1612" y="4686"/>
              <a:ext cx="55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rgbClr val="FFFF00"/>
                  </a:solidFill>
                </a:rPr>
                <a:t>float</a:t>
              </a:r>
            </a:p>
          </p:txBody>
        </p:sp>
      </p:grpSp>
      <p:grpSp>
        <p:nvGrpSpPr>
          <p:cNvPr id="179234" name="Group 34"/>
          <p:cNvGrpSpPr>
            <a:grpSpLocks/>
          </p:cNvGrpSpPr>
          <p:nvPr/>
        </p:nvGrpSpPr>
        <p:grpSpPr bwMode="auto">
          <a:xfrm>
            <a:off x="7162800" y="2819400"/>
            <a:ext cx="1768475" cy="366713"/>
            <a:chOff x="4827" y="432"/>
            <a:chExt cx="420" cy="231"/>
          </a:xfrm>
        </p:grpSpPr>
        <p:sp>
          <p:nvSpPr>
            <p:cNvPr id="179235" name="Rectangle 35"/>
            <p:cNvSpPr>
              <a:spLocks noChangeArrowheads="1"/>
            </p:cNvSpPr>
            <p:nvPr/>
          </p:nvSpPr>
          <p:spPr bwMode="auto">
            <a:xfrm>
              <a:off x="4858" y="453"/>
              <a:ext cx="339" cy="182"/>
            </a:xfrm>
            <a:prstGeom prst="rect">
              <a:avLst/>
            </a:prstGeom>
            <a:solidFill>
              <a:srgbClr val="00666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9236" name="Text Box 36"/>
            <p:cNvSpPr txBox="1">
              <a:spLocks noChangeArrowheads="1"/>
            </p:cNvSpPr>
            <p:nvPr/>
          </p:nvSpPr>
          <p:spPr bwMode="auto">
            <a:xfrm>
              <a:off x="4827" y="432"/>
              <a:ext cx="42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800" b="1">
                  <a:solidFill>
                    <a:srgbClr val="FFFF00"/>
                  </a:solidFill>
                </a:rPr>
                <a:t>{ while(v &gt; 0)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08800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autoRev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-4.44444E-6 L 0.01996 -0.2266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792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90" y="-1134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4" presetClass="pat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-4.44444E-6 L -0.01336 -0.22453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792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77" y="-11227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79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7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16" presetID="64" presetClass="path" presetSubtype="0" accel="50000" decel="50000" autoRev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-4.44444E-6 L -0.05173 -0.22662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1792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87" y="-11343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64" presetClass="path" presetSubtype="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4.44444E-6 L -0.0434 -0.22685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1792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70" y="-11343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79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79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8000"/>
                            </p:stCondLst>
                            <p:childTnLst>
                              <p:par>
                                <p:cTn id="27" presetID="64" presetClass="path" presetSubtype="0" accel="50000" decel="50000" autoRev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3.33333E-6 L -0.0085 -0.35996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1792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34" y="-18009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64" presetClass="pat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3.33333E-6 L -0.02517 -0.36019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1792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67" y="-18009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79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79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9217" grpId="0"/>
      <p:bldP spid="179218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Challenge #1</a:t>
            </a:r>
          </a:p>
        </p:txBody>
      </p:sp>
      <p:sp>
        <p:nvSpPr>
          <p:cNvPr id="181252" name="Text Box 4"/>
          <p:cNvSpPr txBox="1">
            <a:spLocks noChangeArrowheads="1"/>
          </p:cNvSpPr>
          <p:nvPr/>
        </p:nvSpPr>
        <p:spPr bwMode="auto">
          <a:xfrm>
            <a:off x="746125" y="1570038"/>
            <a:ext cx="8035925" cy="4108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/>
              <a:t>Write a class called </a:t>
            </a:r>
            <a:r>
              <a:rPr lang="en-US" sz="2400">
                <a:solidFill>
                  <a:schemeClr val="accent2"/>
                </a:solidFill>
              </a:rPr>
              <a:t>quadratic</a:t>
            </a:r>
            <a:r>
              <a:rPr lang="en-US" sz="2400"/>
              <a:t> which represents a </a:t>
            </a:r>
            <a:br>
              <a:rPr lang="en-US" sz="2400"/>
            </a:br>
            <a:r>
              <a:rPr lang="en-US" sz="2400"/>
              <a:t>second-order quadratic equation, e.g.: </a:t>
            </a:r>
            <a:r>
              <a:rPr lang="en-US" sz="2400">
                <a:solidFill>
                  <a:srgbClr val="6600CC"/>
                </a:solidFill>
              </a:rPr>
              <a:t>4x</a:t>
            </a:r>
            <a:r>
              <a:rPr lang="en-US" sz="2400" baseline="30000">
                <a:solidFill>
                  <a:srgbClr val="6600CC"/>
                </a:solidFill>
              </a:rPr>
              <a:t>2</a:t>
            </a:r>
            <a:r>
              <a:rPr lang="en-US" sz="2400">
                <a:solidFill>
                  <a:srgbClr val="6600CC"/>
                </a:solidFill>
              </a:rPr>
              <a:t>+3x+5</a:t>
            </a:r>
          </a:p>
          <a:p>
            <a:endParaRPr lang="en-US" sz="2400"/>
          </a:p>
          <a:p>
            <a:r>
              <a:rPr lang="en-US" sz="2400"/>
              <a:t>When you </a:t>
            </a:r>
            <a:r>
              <a:rPr lang="en-US" sz="2400">
                <a:solidFill>
                  <a:schemeClr val="accent2"/>
                </a:solidFill>
              </a:rPr>
              <a:t>construct</a:t>
            </a:r>
            <a:r>
              <a:rPr lang="en-US" sz="2400"/>
              <a:t> a quadratic class, you pass in the</a:t>
            </a:r>
            <a:br>
              <a:rPr lang="en-US" sz="2400"/>
            </a:br>
            <a:r>
              <a:rPr lang="en-US" sz="2400"/>
              <a:t>three coefficients (e.g., </a:t>
            </a:r>
            <a:r>
              <a:rPr lang="en-US" sz="2400">
                <a:solidFill>
                  <a:srgbClr val="6600CC"/>
                </a:solidFill>
              </a:rPr>
              <a:t>4</a:t>
            </a:r>
            <a:r>
              <a:rPr lang="en-US" sz="2400"/>
              <a:t>, </a:t>
            </a:r>
            <a:r>
              <a:rPr lang="en-US" sz="2400">
                <a:solidFill>
                  <a:srgbClr val="6600CC"/>
                </a:solidFill>
              </a:rPr>
              <a:t>3</a:t>
            </a:r>
            <a:r>
              <a:rPr lang="en-US" sz="2400"/>
              <a:t>, and </a:t>
            </a:r>
            <a:r>
              <a:rPr lang="en-US" sz="2400">
                <a:solidFill>
                  <a:srgbClr val="6600CC"/>
                </a:solidFill>
              </a:rPr>
              <a:t>5</a:t>
            </a:r>
            <a:r>
              <a:rPr lang="en-US" sz="2400"/>
              <a:t>) for the equation.</a:t>
            </a:r>
          </a:p>
          <a:p>
            <a:endParaRPr lang="en-US" sz="2400"/>
          </a:p>
          <a:p>
            <a:r>
              <a:rPr lang="en-US" sz="2400"/>
              <a:t>The class also has an </a:t>
            </a:r>
            <a:r>
              <a:rPr lang="en-US" sz="2400">
                <a:solidFill>
                  <a:schemeClr val="accent2"/>
                </a:solidFill>
              </a:rPr>
              <a:t>evaluate</a:t>
            </a:r>
            <a:r>
              <a:rPr lang="en-US" sz="2400"/>
              <a:t> method which allows you </a:t>
            </a:r>
            <a:br>
              <a:rPr lang="en-US" sz="2400"/>
            </a:br>
            <a:r>
              <a:rPr lang="en-US" sz="2400"/>
              <a:t>pass in a value for x. The function will return the value </a:t>
            </a:r>
            <a:br>
              <a:rPr lang="en-US" sz="2400"/>
            </a:br>
            <a:r>
              <a:rPr lang="en-US" sz="2400"/>
              <a:t>of f(x).</a:t>
            </a:r>
          </a:p>
          <a:p>
            <a:endParaRPr lang="en-US" sz="2400"/>
          </a:p>
          <a:p>
            <a:r>
              <a:rPr lang="en-US" sz="2400"/>
              <a:t>The class has a </a:t>
            </a:r>
            <a:r>
              <a:rPr lang="en-US" sz="2400">
                <a:solidFill>
                  <a:schemeClr val="accent2"/>
                </a:solidFill>
              </a:rPr>
              <a:t>destructor</a:t>
            </a:r>
            <a:r>
              <a:rPr lang="en-US" sz="2400"/>
              <a:t> which prints out “</a:t>
            </a:r>
            <a:r>
              <a:rPr lang="en-US" sz="2400">
                <a:solidFill>
                  <a:srgbClr val="6600CC"/>
                </a:solidFill>
              </a:rPr>
              <a:t>goodbye</a:t>
            </a:r>
            <a:r>
              <a:rPr lang="en-US" sz="240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662882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66" name="Rectangle 22"/>
          <p:cNvSpPr>
            <a:spLocks noChangeArrowheads="1"/>
          </p:cNvSpPr>
          <p:nvPr/>
        </p:nvSpPr>
        <p:spPr bwMode="auto">
          <a:xfrm>
            <a:off x="76200" y="57150"/>
            <a:ext cx="4928442" cy="5478423"/>
          </a:xfrm>
          <a:prstGeom prst="rect">
            <a:avLst/>
          </a:prstGeom>
          <a:solidFill>
            <a:srgbClr val="FFFF99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class Gassy </a:t>
            </a:r>
            <a:endParaRPr lang="en-US" sz="1200" dirty="0"/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{</a:t>
            </a:r>
            <a:endParaRPr lang="en-US" sz="1200" dirty="0"/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public:</a:t>
            </a:r>
            <a:endParaRPr lang="en-US" sz="1200" dirty="0"/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	void </a:t>
            </a:r>
            <a:r>
              <a:rPr lang="en-US" sz="1800" b="1" dirty="0" err="1">
                <a:solidFill>
                  <a:srgbClr val="6600CC"/>
                </a:solidFill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age, bool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ateBeans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)</a:t>
            </a:r>
            <a:endParaRPr lang="en-US" sz="1200" dirty="0"/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	{</a:t>
            </a:r>
            <a:endParaRPr lang="en-US" sz="1200" dirty="0"/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m_age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= age;  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m_ateBeans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ateBeans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;</a:t>
            </a:r>
            <a:endParaRPr lang="en-US" sz="1200" dirty="0"/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	}</a:t>
            </a:r>
          </a:p>
          <a:p>
            <a:pPr eaLnBrk="0" hangingPunct="0">
              <a:tabLst>
                <a:tab pos="228600" algn="l"/>
              </a:tabLst>
            </a:pPr>
            <a:endParaRPr lang="en-US" sz="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getFartsPerHr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(void)</a:t>
            </a:r>
            <a:endParaRPr lang="en-US" sz="1800" b="1" dirty="0">
              <a:latin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	{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if(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m_ateBeans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== true) 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  return(100); 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  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return(3 *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m_age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);</a:t>
            </a:r>
            <a:endParaRPr lang="en-US" sz="1800" b="1" dirty="0">
              <a:latin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	}</a:t>
            </a:r>
            <a:endParaRPr lang="en-US" sz="1800" b="1" dirty="0">
              <a:latin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800" b="1" dirty="0">
              <a:latin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private: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m_age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bool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m_ateBeans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;</a:t>
            </a:r>
            <a:endParaRPr lang="en-US" sz="1200" dirty="0"/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};</a:t>
            </a:r>
            <a:endParaRPr lang="en-US" sz="1200" dirty="0"/>
          </a:p>
          <a:p>
            <a:pPr eaLnBrk="0" hangingPunct="0">
              <a:tabLst>
                <a:tab pos="228600" algn="l"/>
              </a:tabLst>
            </a:pPr>
            <a:r>
              <a:rPr lang="en-US" sz="1000" b="1" dirty="0">
                <a:latin typeface="Times New Roman"/>
                <a:cs typeface="Courier New" pitchFamily="49" charset="0"/>
              </a:rPr>
              <a:t> </a:t>
            </a:r>
            <a:endParaRPr lang="en-US" sz="2400" dirty="0">
              <a:latin typeface="Times New Roman" pitchFamily="18" charset="0"/>
            </a:endParaRPr>
          </a:p>
        </p:txBody>
      </p:sp>
      <p:sp>
        <p:nvSpPr>
          <p:cNvPr id="108547" name="Rectangle 3"/>
          <p:cNvSpPr>
            <a:spLocks noChangeArrowheads="1"/>
          </p:cNvSpPr>
          <p:nvPr/>
        </p:nvSpPr>
        <p:spPr bwMode="auto">
          <a:xfrm>
            <a:off x="4838700" y="-136525"/>
            <a:ext cx="39243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4400">
                <a:solidFill>
                  <a:schemeClr val="tx2"/>
                </a:solidFill>
              </a:rPr>
              <a:t>Constructors</a:t>
            </a:r>
          </a:p>
        </p:txBody>
      </p:sp>
      <p:sp>
        <p:nvSpPr>
          <p:cNvPr id="108549" name="Rectangle 5"/>
          <p:cNvSpPr>
            <a:spLocks noChangeArrowheads="1"/>
          </p:cNvSpPr>
          <p:nvPr/>
        </p:nvSpPr>
        <p:spPr bwMode="auto">
          <a:xfrm>
            <a:off x="5638800" y="1109663"/>
            <a:ext cx="3394075" cy="2243137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8550" name="Text Box 6"/>
          <p:cNvSpPr txBox="1">
            <a:spLocks noChangeArrowheads="1"/>
          </p:cNvSpPr>
          <p:nvPr/>
        </p:nvSpPr>
        <p:spPr bwMode="auto">
          <a:xfrm>
            <a:off x="5638800" y="1082675"/>
            <a:ext cx="3810000" cy="2289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CCFFC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800" b="1" dirty="0" err="1">
                <a:solidFill>
                  <a:schemeClr val="tx2"/>
                </a:solidFill>
                <a:latin typeface="Courier New" pitchFamily="49" charset="0"/>
              </a:rPr>
              <a:t>int</a:t>
            </a:r>
            <a:r>
              <a:rPr lang="en-US" sz="1800" b="1" dirty="0">
                <a:solidFill>
                  <a:schemeClr val="tx2"/>
                </a:solidFill>
                <a:latin typeface="Courier New" pitchFamily="49" charset="0"/>
              </a:rPr>
              <a:t> main()</a:t>
            </a:r>
          </a:p>
          <a:p>
            <a:r>
              <a:rPr lang="en-US" sz="1800" b="1" dirty="0">
                <a:solidFill>
                  <a:schemeClr val="tx2"/>
                </a:solidFill>
                <a:latin typeface="Courier New" pitchFamily="49" charset="0"/>
              </a:rPr>
              <a:t>{</a:t>
            </a:r>
          </a:p>
          <a:p>
            <a:r>
              <a:rPr lang="en-US" sz="1800" b="1" dirty="0">
                <a:solidFill>
                  <a:schemeClr val="tx2"/>
                </a:solidFill>
                <a:latin typeface="Courier New" pitchFamily="49" charset="0"/>
              </a:rPr>
              <a:t>  Gassy  </a:t>
            </a:r>
            <a:r>
              <a:rPr lang="en-US" sz="1800" b="1" dirty="0" err="1">
                <a:solidFill>
                  <a:schemeClr val="tx2"/>
                </a:solidFill>
                <a:latin typeface="Courier New" pitchFamily="49" charset="0"/>
              </a:rPr>
              <a:t>chen</a:t>
            </a:r>
            <a:r>
              <a:rPr lang="en-US" sz="1800" b="1" dirty="0">
                <a:solidFill>
                  <a:schemeClr val="tx2"/>
                </a:solidFill>
                <a:latin typeface="Courier New" pitchFamily="49" charset="0"/>
              </a:rPr>
              <a:t>;</a:t>
            </a:r>
          </a:p>
          <a:p>
            <a:endParaRPr lang="en-US" sz="1800" b="1" dirty="0">
              <a:solidFill>
                <a:schemeClr val="tx2"/>
              </a:solidFill>
              <a:latin typeface="Courier New" pitchFamily="49" charset="0"/>
            </a:endParaRPr>
          </a:p>
          <a:p>
            <a:r>
              <a:rPr lang="en-US" sz="1800" b="1" dirty="0">
                <a:solidFill>
                  <a:schemeClr val="tx2"/>
                </a:solidFill>
                <a:latin typeface="Courier New" pitchFamily="49" charset="0"/>
              </a:rPr>
              <a:t>  </a:t>
            </a:r>
            <a:r>
              <a:rPr lang="en-US" sz="1800" b="1" dirty="0" err="1">
                <a:solidFill>
                  <a:schemeClr val="tx2"/>
                </a:solidFill>
                <a:latin typeface="Courier New" pitchFamily="49" charset="0"/>
              </a:rPr>
              <a:t>chen.Init</a:t>
            </a:r>
            <a:r>
              <a:rPr lang="en-US" sz="1800" b="1" dirty="0">
                <a:solidFill>
                  <a:schemeClr val="tx2"/>
                </a:solidFill>
                <a:latin typeface="Courier New" pitchFamily="49" charset="0"/>
              </a:rPr>
              <a:t>(19,true);</a:t>
            </a:r>
          </a:p>
          <a:p>
            <a:r>
              <a:rPr lang="en-US" sz="1800" b="1" dirty="0">
                <a:solidFill>
                  <a:schemeClr val="tx2"/>
                </a:solidFill>
                <a:latin typeface="Courier New" pitchFamily="49" charset="0"/>
              </a:rPr>
              <a:t>  </a:t>
            </a:r>
            <a:r>
              <a:rPr lang="en-US" sz="1800" b="1" dirty="0" err="1">
                <a:solidFill>
                  <a:schemeClr val="tx2"/>
                </a:solidFill>
                <a:latin typeface="Courier New" pitchFamily="49" charset="0"/>
              </a:rPr>
              <a:t>cout</a:t>
            </a:r>
            <a:r>
              <a:rPr lang="en-US" sz="1800" b="1" dirty="0">
                <a:solidFill>
                  <a:schemeClr val="tx2"/>
                </a:solidFill>
                <a:latin typeface="Courier New" pitchFamily="49" charset="0"/>
              </a:rPr>
              <a:t> &lt;&lt; </a:t>
            </a:r>
            <a:br>
              <a:rPr lang="en-US" sz="1800" b="1" dirty="0">
                <a:solidFill>
                  <a:schemeClr val="tx2"/>
                </a:solidFill>
                <a:latin typeface="Courier New" pitchFamily="49" charset="0"/>
              </a:rPr>
            </a:br>
            <a:r>
              <a:rPr lang="en-US" sz="1800" b="1" dirty="0">
                <a:solidFill>
                  <a:schemeClr val="tx2"/>
                </a:solidFill>
                <a:latin typeface="Courier New" pitchFamily="49" charset="0"/>
              </a:rPr>
              <a:t>   </a:t>
            </a:r>
            <a:r>
              <a:rPr lang="en-US" sz="1800" b="1" dirty="0" err="1">
                <a:solidFill>
                  <a:schemeClr val="tx2"/>
                </a:solidFill>
                <a:latin typeface="Courier New" pitchFamily="49" charset="0"/>
              </a:rPr>
              <a:t>chen.getFartsPerHr</a:t>
            </a:r>
            <a:r>
              <a:rPr lang="en-US" sz="1800" b="1" dirty="0">
                <a:solidFill>
                  <a:schemeClr val="tx2"/>
                </a:solidFill>
                <a:latin typeface="Courier New" pitchFamily="49" charset="0"/>
              </a:rPr>
              <a:t>();</a:t>
            </a:r>
          </a:p>
          <a:p>
            <a:r>
              <a:rPr lang="en-US" sz="1800" b="1" dirty="0">
                <a:solidFill>
                  <a:schemeClr val="tx2"/>
                </a:solidFill>
                <a:latin typeface="Courier New" pitchFamily="49" charset="0"/>
              </a:rPr>
              <a:t>}</a:t>
            </a:r>
          </a:p>
        </p:txBody>
      </p:sp>
      <p:sp>
        <p:nvSpPr>
          <p:cNvPr id="108551" name="Line 7"/>
          <p:cNvSpPr>
            <a:spLocks noChangeShapeType="1"/>
          </p:cNvSpPr>
          <p:nvPr/>
        </p:nvSpPr>
        <p:spPr bwMode="auto">
          <a:xfrm flipV="1">
            <a:off x="361950" y="931863"/>
            <a:ext cx="1295400" cy="2286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8552" name="Line 8"/>
          <p:cNvSpPr>
            <a:spLocks noChangeShapeType="1"/>
          </p:cNvSpPr>
          <p:nvPr/>
        </p:nvSpPr>
        <p:spPr bwMode="auto">
          <a:xfrm>
            <a:off x="361950" y="931863"/>
            <a:ext cx="1293813" cy="271462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08553" name="Group 9"/>
          <p:cNvGrpSpPr>
            <a:grpSpLocks/>
          </p:cNvGrpSpPr>
          <p:nvPr/>
        </p:nvGrpSpPr>
        <p:grpSpPr bwMode="auto">
          <a:xfrm>
            <a:off x="209550" y="870051"/>
            <a:ext cx="1438275" cy="396875"/>
            <a:chOff x="2784" y="3673"/>
            <a:chExt cx="816" cy="223"/>
          </a:xfrm>
        </p:grpSpPr>
        <p:sp>
          <p:nvSpPr>
            <p:cNvPr id="108554" name="Rectangle 10"/>
            <p:cNvSpPr>
              <a:spLocks noChangeArrowheads="1"/>
            </p:cNvSpPr>
            <p:nvPr/>
          </p:nvSpPr>
          <p:spPr bwMode="auto">
            <a:xfrm>
              <a:off x="2784" y="3696"/>
              <a:ext cx="816" cy="192"/>
            </a:xfrm>
            <a:prstGeom prst="rect">
              <a:avLst/>
            </a:prstGeom>
            <a:solidFill>
              <a:srgbClr val="FFFF99"/>
            </a:solidFill>
            <a:ln w="28575">
              <a:solidFill>
                <a:srgbClr val="FFFF99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8555" name="Text Box 11"/>
            <p:cNvSpPr txBox="1">
              <a:spLocks noChangeArrowheads="1"/>
            </p:cNvSpPr>
            <p:nvPr/>
          </p:nvSpPr>
          <p:spPr bwMode="auto">
            <a:xfrm>
              <a:off x="2860" y="3673"/>
              <a:ext cx="692" cy="2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b="1" dirty="0">
                  <a:solidFill>
                    <a:schemeClr val="accent2"/>
                  </a:solidFill>
                  <a:latin typeface="Courier New" pitchFamily="49" charset="0"/>
                </a:rPr>
                <a:t>Gassy </a:t>
              </a:r>
            </a:p>
          </p:txBody>
        </p:sp>
      </p:grpSp>
      <p:sp>
        <p:nvSpPr>
          <p:cNvPr id="108556" name="Text Box 12"/>
          <p:cNvSpPr txBox="1">
            <a:spLocks noChangeArrowheads="1"/>
          </p:cNvSpPr>
          <p:nvPr/>
        </p:nvSpPr>
        <p:spPr bwMode="auto">
          <a:xfrm>
            <a:off x="152400" y="5884863"/>
            <a:ext cx="89916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200" dirty="0">
                <a:solidFill>
                  <a:schemeClr val="tx2"/>
                </a:solidFill>
              </a:rPr>
              <a:t>A </a:t>
            </a:r>
            <a:r>
              <a:rPr lang="en-US" sz="2200" dirty="0">
                <a:solidFill>
                  <a:srgbClr val="0000CC"/>
                </a:solidFill>
              </a:rPr>
              <a:t>constructor</a:t>
            </a:r>
            <a:r>
              <a:rPr lang="en-US" sz="2200" dirty="0">
                <a:solidFill>
                  <a:schemeClr val="tx2"/>
                </a:solidFill>
              </a:rPr>
              <a:t> is a special member function that </a:t>
            </a:r>
            <a:r>
              <a:rPr lang="en-US" sz="2200" i="1" dirty="0">
                <a:solidFill>
                  <a:srgbClr val="0000CC"/>
                </a:solidFill>
              </a:rPr>
              <a:t>automatically </a:t>
            </a:r>
            <a:r>
              <a:rPr lang="en-US" sz="2200" dirty="0">
                <a:solidFill>
                  <a:srgbClr val="0000CC"/>
                </a:solidFill>
              </a:rPr>
              <a:t>initializes </a:t>
            </a:r>
            <a:r>
              <a:rPr lang="en-US" sz="2200" dirty="0">
                <a:solidFill>
                  <a:schemeClr val="tx2"/>
                </a:solidFill>
              </a:rPr>
              <a:t>every new variable you create </a:t>
            </a:r>
            <a:r>
              <a:rPr lang="en-US" sz="2200">
                <a:solidFill>
                  <a:schemeClr val="tx2"/>
                </a:solidFill>
              </a:rPr>
              <a:t>of a class</a:t>
            </a:r>
            <a:r>
              <a:rPr lang="en-US" sz="2200" dirty="0">
                <a:solidFill>
                  <a:schemeClr val="tx2"/>
                </a:solidFill>
              </a:rPr>
              <a:t>.</a:t>
            </a:r>
          </a:p>
        </p:txBody>
      </p:sp>
      <p:sp>
        <p:nvSpPr>
          <p:cNvPr id="108557" name="Line 13"/>
          <p:cNvSpPr>
            <a:spLocks noChangeShapeType="1"/>
          </p:cNvSpPr>
          <p:nvPr/>
        </p:nvSpPr>
        <p:spPr bwMode="auto">
          <a:xfrm>
            <a:off x="6004767" y="2263014"/>
            <a:ext cx="2361020" cy="210312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8558" name="Line 14"/>
          <p:cNvSpPr>
            <a:spLocks noChangeShapeType="1"/>
          </p:cNvSpPr>
          <p:nvPr/>
        </p:nvSpPr>
        <p:spPr bwMode="auto">
          <a:xfrm flipV="1">
            <a:off x="6019800" y="2263014"/>
            <a:ext cx="2365443" cy="234123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08560" name="Group 16"/>
          <p:cNvGrpSpPr>
            <a:grpSpLocks/>
          </p:cNvGrpSpPr>
          <p:nvPr/>
        </p:nvGrpSpPr>
        <p:grpSpPr bwMode="auto">
          <a:xfrm>
            <a:off x="7456579" y="1600200"/>
            <a:ext cx="822325" cy="400050"/>
            <a:chOff x="1738" y="3998"/>
            <a:chExt cx="518" cy="252"/>
          </a:xfrm>
        </p:grpSpPr>
        <p:sp>
          <p:nvSpPr>
            <p:cNvPr id="108561" name="Rectangle 17"/>
            <p:cNvSpPr>
              <a:spLocks noChangeArrowheads="1"/>
            </p:cNvSpPr>
            <p:nvPr/>
          </p:nvSpPr>
          <p:spPr bwMode="auto">
            <a:xfrm>
              <a:off x="1776" y="4032"/>
              <a:ext cx="480" cy="192"/>
            </a:xfrm>
            <a:prstGeom prst="rect">
              <a:avLst/>
            </a:prstGeom>
            <a:solidFill>
              <a:srgbClr val="CCFFFF"/>
            </a:solidFill>
            <a:ln w="28575">
              <a:solidFill>
                <a:srgbClr val="CCFF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8562" name="Text Box 18"/>
            <p:cNvSpPr txBox="1">
              <a:spLocks noChangeArrowheads="1"/>
            </p:cNvSpPr>
            <p:nvPr/>
          </p:nvSpPr>
          <p:spPr bwMode="auto">
            <a:xfrm>
              <a:off x="1738" y="3998"/>
              <a:ext cx="165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990000"/>
                  </a:solidFill>
                </a:rPr>
                <a:t> </a:t>
              </a:r>
            </a:p>
          </p:txBody>
        </p:sp>
      </p:grpSp>
      <p:sp>
        <p:nvSpPr>
          <p:cNvPr id="108565" name="Rectangle 21"/>
          <p:cNvSpPr>
            <a:spLocks noChangeArrowheads="1"/>
          </p:cNvSpPr>
          <p:nvPr/>
        </p:nvSpPr>
        <p:spPr bwMode="auto">
          <a:xfrm>
            <a:off x="1600200" y="981075"/>
            <a:ext cx="3340100" cy="247650"/>
          </a:xfrm>
          <a:prstGeom prst="rect">
            <a:avLst/>
          </a:prstGeom>
          <a:solidFill>
            <a:srgbClr val="FFFFA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108564" name="Rectangle 20"/>
          <p:cNvSpPr>
            <a:spLocks noChangeArrowheads="1"/>
          </p:cNvSpPr>
          <p:nvPr/>
        </p:nvSpPr>
        <p:spPr bwMode="auto">
          <a:xfrm>
            <a:off x="1543050" y="904875"/>
            <a:ext cx="349326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 dirty="0">
                <a:solidFill>
                  <a:srgbClr val="0000CC"/>
                </a:solidFill>
                <a:latin typeface="Courier New" pitchFamily="49" charset="0"/>
              </a:rPr>
              <a:t>(</a:t>
            </a:r>
            <a:r>
              <a:rPr lang="en-US" sz="1800" b="1" dirty="0" err="1">
                <a:solidFill>
                  <a:srgbClr val="0000CC"/>
                </a:solidFill>
                <a:latin typeface="Courier New" pitchFamily="49" charset="0"/>
              </a:rPr>
              <a:t>int</a:t>
            </a:r>
            <a:r>
              <a:rPr lang="en-US" sz="1800" b="1" dirty="0">
                <a:solidFill>
                  <a:srgbClr val="0000CC"/>
                </a:solidFill>
                <a:latin typeface="Courier New" pitchFamily="49" charset="0"/>
              </a:rPr>
              <a:t> age, bool </a:t>
            </a:r>
            <a:r>
              <a:rPr lang="en-US" sz="1800" b="1" dirty="0" err="1">
                <a:solidFill>
                  <a:srgbClr val="0000CC"/>
                </a:solidFill>
                <a:latin typeface="Courier New" pitchFamily="49" charset="0"/>
              </a:rPr>
              <a:t>ateBeans</a:t>
            </a:r>
            <a:r>
              <a:rPr lang="en-US" sz="1800" b="1" dirty="0">
                <a:solidFill>
                  <a:srgbClr val="0000CC"/>
                </a:solidFill>
                <a:latin typeface="Courier New" pitchFamily="49" charset="0"/>
              </a:rPr>
              <a:t>)</a:t>
            </a:r>
          </a:p>
        </p:txBody>
      </p:sp>
      <p:sp>
        <p:nvSpPr>
          <p:cNvPr id="108567" name="Line 23"/>
          <p:cNvSpPr>
            <a:spLocks noChangeShapeType="1"/>
          </p:cNvSpPr>
          <p:nvPr/>
        </p:nvSpPr>
        <p:spPr bwMode="auto">
          <a:xfrm>
            <a:off x="5648325" y="1811338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108569" name="Group 25"/>
          <p:cNvGrpSpPr>
            <a:grpSpLocks/>
          </p:cNvGrpSpPr>
          <p:nvPr/>
        </p:nvGrpSpPr>
        <p:grpSpPr bwMode="auto">
          <a:xfrm>
            <a:off x="4940300" y="3843338"/>
            <a:ext cx="3736975" cy="2079625"/>
            <a:chOff x="-2659" y="1320"/>
            <a:chExt cx="2354" cy="1310"/>
          </a:xfrm>
        </p:grpSpPr>
        <p:sp>
          <p:nvSpPr>
            <p:cNvPr id="108570" name="Rectangle 26"/>
            <p:cNvSpPr>
              <a:spLocks noChangeArrowheads="1"/>
            </p:cNvSpPr>
            <p:nvPr/>
          </p:nvSpPr>
          <p:spPr bwMode="auto">
            <a:xfrm>
              <a:off x="-2112" y="1344"/>
              <a:ext cx="1807" cy="1286"/>
            </a:xfrm>
            <a:prstGeom prst="rect">
              <a:avLst/>
            </a:prstGeom>
            <a:solidFill>
              <a:srgbClr val="FFEDDB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>
                <a:tabLst>
                  <a:tab pos="228600" algn="l"/>
                </a:tabLst>
              </a:pPr>
              <a:r>
                <a:rPr lang="en-US" sz="1000" b="1" dirty="0">
                  <a:latin typeface="Courier New" pitchFamily="49" charset="0"/>
                  <a:cs typeface="Courier New" pitchFamily="49" charset="0"/>
                </a:rPr>
                <a:t>Gassy(</a:t>
              </a:r>
              <a:r>
                <a:rPr lang="en-US" sz="1000" b="1" dirty="0" err="1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sz="1000" b="1" dirty="0">
                  <a:latin typeface="Courier New" pitchFamily="49" charset="0"/>
                  <a:cs typeface="Courier New" pitchFamily="49" charset="0"/>
                </a:rPr>
                <a:t> age, bool </a:t>
              </a:r>
              <a:r>
                <a:rPr lang="en-US" sz="1000" b="1" dirty="0" err="1">
                  <a:latin typeface="Courier New" pitchFamily="49" charset="0"/>
                  <a:cs typeface="Courier New" pitchFamily="49" charset="0"/>
                </a:rPr>
                <a:t>ateBeans</a:t>
              </a:r>
              <a:r>
                <a:rPr lang="en-US" sz="1000" b="1" dirty="0">
                  <a:latin typeface="Courier New" pitchFamily="49" charset="0"/>
                  <a:cs typeface="Courier New" pitchFamily="49" charset="0"/>
                </a:rPr>
                <a:t>)</a:t>
              </a:r>
              <a:endParaRPr lang="en-US" sz="1000" dirty="0"/>
            </a:p>
            <a:p>
              <a:pPr eaLnBrk="0" hangingPunct="0">
                <a:tabLst>
                  <a:tab pos="228600" algn="l"/>
                </a:tabLst>
              </a:pPr>
              <a:r>
                <a:rPr lang="en-US" sz="1000" b="1" dirty="0">
                  <a:latin typeface="Courier New" pitchFamily="49" charset="0"/>
                  <a:cs typeface="Courier New" pitchFamily="49" charset="0"/>
                </a:rPr>
                <a:t>{</a:t>
              </a:r>
              <a:endParaRPr lang="en-US" sz="1000" dirty="0"/>
            </a:p>
            <a:p>
              <a:pPr eaLnBrk="0" hangingPunct="0">
                <a:tabLst>
                  <a:tab pos="228600" algn="l"/>
                </a:tabLst>
              </a:pPr>
              <a:r>
                <a:rPr lang="en-US" sz="1000" b="1" dirty="0">
                  <a:latin typeface="Courier New" pitchFamily="49" charset="0"/>
                  <a:cs typeface="Courier New" pitchFamily="49" charset="0"/>
                </a:rPr>
                <a:t>  </a:t>
              </a:r>
              <a:r>
                <a:rPr lang="en-US" sz="1000" b="1" dirty="0" err="1">
                  <a:latin typeface="Courier New" pitchFamily="49" charset="0"/>
                  <a:cs typeface="Courier New" pitchFamily="49" charset="0"/>
                </a:rPr>
                <a:t>m_age</a:t>
              </a:r>
              <a:r>
                <a:rPr lang="en-US" sz="1000" b="1" dirty="0">
                  <a:latin typeface="Courier New" pitchFamily="49" charset="0"/>
                  <a:cs typeface="Courier New" pitchFamily="49" charset="0"/>
                </a:rPr>
                <a:t> = age; </a:t>
              </a:r>
            </a:p>
            <a:p>
              <a:pPr eaLnBrk="0" hangingPunct="0">
                <a:tabLst>
                  <a:tab pos="228600" algn="l"/>
                </a:tabLst>
              </a:pPr>
              <a:r>
                <a:rPr lang="en-US" sz="1000" b="1" dirty="0">
                  <a:latin typeface="Courier New" pitchFamily="49" charset="0"/>
                  <a:cs typeface="Courier New" pitchFamily="49" charset="0"/>
                </a:rPr>
                <a:t>  </a:t>
              </a:r>
              <a:r>
                <a:rPr lang="en-US" sz="1000" b="1" dirty="0" err="1">
                  <a:latin typeface="Courier New" pitchFamily="49" charset="0"/>
                  <a:cs typeface="Courier New" pitchFamily="49" charset="0"/>
                </a:rPr>
                <a:t>m_ateBeans</a:t>
              </a:r>
              <a:r>
                <a:rPr lang="en-US" sz="1000" b="1" dirty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sz="1000" b="1" dirty="0" err="1">
                  <a:latin typeface="Courier New" pitchFamily="49" charset="0"/>
                  <a:cs typeface="Courier New" pitchFamily="49" charset="0"/>
                </a:rPr>
                <a:t>ateBeans</a:t>
              </a:r>
              <a:r>
                <a:rPr lang="en-US" sz="1000" b="1" dirty="0">
                  <a:latin typeface="Courier New" pitchFamily="49" charset="0"/>
                  <a:cs typeface="Courier New" pitchFamily="49" charset="0"/>
                </a:rPr>
                <a:t>; </a:t>
              </a:r>
              <a:br>
                <a:rPr lang="en-US" sz="1000" b="1" dirty="0">
                  <a:latin typeface="Courier New" pitchFamily="49" charset="0"/>
                  <a:cs typeface="Courier New" pitchFamily="49" charset="0"/>
                </a:rPr>
              </a:br>
              <a:r>
                <a:rPr lang="en-US" sz="1000" b="1" dirty="0">
                  <a:latin typeface="Courier New" pitchFamily="49" charset="0"/>
                  <a:cs typeface="Courier New" pitchFamily="49" charset="0"/>
                </a:rPr>
                <a:t>}</a:t>
              </a:r>
            </a:p>
            <a:p>
              <a:pPr eaLnBrk="0" hangingPunct="0">
                <a:tabLst>
                  <a:tab pos="228600" algn="l"/>
                </a:tabLst>
              </a:pPr>
              <a:endParaRPr lang="en-US" sz="300" b="1" dirty="0">
                <a:latin typeface="Courier New" pitchFamily="49" charset="0"/>
                <a:cs typeface="Courier New" pitchFamily="49" charset="0"/>
              </a:endParaRPr>
            </a:p>
            <a:p>
              <a:pPr eaLnBrk="0" hangingPunct="0">
                <a:tabLst>
                  <a:tab pos="228600" algn="l"/>
                </a:tabLst>
              </a:pPr>
              <a:r>
                <a:rPr lang="en-US" sz="1000" b="1" dirty="0" err="1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sz="1000" b="1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000" b="1" dirty="0" err="1">
                  <a:latin typeface="Courier New" pitchFamily="49" charset="0"/>
                  <a:cs typeface="Courier New" pitchFamily="49" charset="0"/>
                </a:rPr>
                <a:t>getFartsPerHr</a:t>
              </a:r>
              <a:r>
                <a:rPr lang="en-US" sz="1000" b="1" dirty="0">
                  <a:latin typeface="Courier New" pitchFamily="49" charset="0"/>
                  <a:cs typeface="Courier New" pitchFamily="49" charset="0"/>
                </a:rPr>
                <a:t>(void)</a:t>
              </a:r>
              <a:endParaRPr lang="en-US" sz="1000" b="1" dirty="0">
                <a:latin typeface="Courier New" pitchFamily="49" charset="0"/>
              </a:endParaRPr>
            </a:p>
            <a:p>
              <a:pPr eaLnBrk="0" hangingPunct="0">
                <a:tabLst>
                  <a:tab pos="228600" algn="l"/>
                </a:tabLst>
              </a:pPr>
              <a:r>
                <a:rPr lang="en-US" sz="1000" b="1" dirty="0">
                  <a:latin typeface="Courier New" pitchFamily="49" charset="0"/>
                  <a:cs typeface="Courier New" pitchFamily="49" charset="0"/>
                </a:rPr>
                <a:t>{</a:t>
              </a:r>
              <a:endParaRPr lang="en-US" sz="1000" b="1" dirty="0">
                <a:latin typeface="Courier New" pitchFamily="49" charset="0"/>
              </a:endParaRPr>
            </a:p>
            <a:p>
              <a:pPr>
                <a:tabLst>
                  <a:tab pos="228600" algn="l"/>
                </a:tabLst>
              </a:pPr>
              <a:r>
                <a:rPr lang="en-US" sz="1000" b="1" dirty="0">
                  <a:latin typeface="Courier New" pitchFamily="49" charset="0"/>
                </a:rPr>
                <a:t>   if(</a:t>
              </a:r>
              <a:r>
                <a:rPr lang="en-US" sz="1000" b="1" dirty="0" err="1">
                  <a:latin typeface="Courier New" pitchFamily="49" charset="0"/>
                </a:rPr>
                <a:t>m_ateBeans</a:t>
              </a:r>
              <a:r>
                <a:rPr lang="en-US" sz="1000" b="1" dirty="0">
                  <a:latin typeface="Courier New" pitchFamily="49" charset="0"/>
                </a:rPr>
                <a:t> == true) </a:t>
              </a:r>
            </a:p>
            <a:p>
              <a:pPr>
                <a:tabLst>
                  <a:tab pos="228600" algn="l"/>
                </a:tabLst>
              </a:pPr>
              <a:r>
                <a:rPr lang="en-US" sz="1000" b="1" dirty="0">
                  <a:latin typeface="Courier New" pitchFamily="49" charset="0"/>
                </a:rPr>
                <a:t>    return(100); </a:t>
              </a:r>
            </a:p>
            <a:p>
              <a:pPr>
                <a:tabLst>
                  <a:tab pos="228600" algn="l"/>
                </a:tabLst>
              </a:pPr>
              <a:r>
                <a:rPr lang="en-US" sz="1000" b="1" dirty="0">
                  <a:latin typeface="Courier New" pitchFamily="49" charset="0"/>
                </a:rPr>
                <a:t>   return(3 * </a:t>
              </a:r>
              <a:r>
                <a:rPr lang="en-US" sz="1000" b="1" dirty="0" err="1">
                  <a:latin typeface="Courier New" pitchFamily="49" charset="0"/>
                </a:rPr>
                <a:t>m_age</a:t>
              </a:r>
              <a:r>
                <a:rPr lang="en-US" sz="1000" b="1" dirty="0">
                  <a:latin typeface="Courier New" pitchFamily="49" charset="0"/>
                </a:rPr>
                <a:t>);</a:t>
              </a:r>
            </a:p>
            <a:p>
              <a:pPr eaLnBrk="0" hangingPunct="0">
                <a:tabLst>
                  <a:tab pos="228600" algn="l"/>
                </a:tabLst>
              </a:pPr>
              <a:r>
                <a:rPr lang="en-US" sz="1000" b="1" dirty="0">
                  <a:latin typeface="Courier New" pitchFamily="49" charset="0"/>
                  <a:cs typeface="Courier New" pitchFamily="49" charset="0"/>
                </a:rPr>
                <a:t>}</a:t>
              </a:r>
              <a:endParaRPr lang="en-US" sz="1000" b="1" dirty="0">
                <a:latin typeface="Courier New" pitchFamily="49" charset="0"/>
              </a:endParaRPr>
            </a:p>
            <a:p>
              <a:pPr eaLnBrk="0" hangingPunct="0">
                <a:tabLst>
                  <a:tab pos="228600" algn="l"/>
                </a:tabLst>
              </a:pPr>
              <a:endParaRPr lang="en-US" sz="300" b="1" dirty="0">
                <a:latin typeface="Courier New" pitchFamily="49" charset="0"/>
              </a:endParaRPr>
            </a:p>
            <a:p>
              <a:pPr eaLnBrk="0" hangingPunct="0">
                <a:tabLst>
                  <a:tab pos="228600" algn="l"/>
                </a:tabLst>
              </a:pPr>
              <a:r>
                <a:rPr lang="en-US" sz="1000" b="1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000" b="1" dirty="0" err="1">
                  <a:latin typeface="Courier New" pitchFamily="49" charset="0"/>
                  <a:cs typeface="Courier New" pitchFamily="49" charset="0"/>
                </a:rPr>
                <a:t>m_age</a:t>
              </a:r>
              <a:r>
                <a:rPr lang="en-US" sz="1000" b="1" dirty="0">
                  <a:latin typeface="Courier New" pitchFamily="49" charset="0"/>
                  <a:cs typeface="Courier New" pitchFamily="49" charset="0"/>
                </a:rPr>
                <a:t>           </a:t>
              </a:r>
              <a:r>
                <a:rPr lang="en-US" sz="1000" b="1" dirty="0" err="1">
                  <a:latin typeface="Courier New" pitchFamily="49" charset="0"/>
                  <a:cs typeface="Courier New" pitchFamily="49" charset="0"/>
                </a:rPr>
                <a:t>m_ateBeans</a:t>
              </a:r>
              <a:endParaRPr lang="en-US" sz="1000" b="1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08571" name="Rectangle 27"/>
            <p:cNvSpPr>
              <a:spLocks noChangeArrowheads="1"/>
            </p:cNvSpPr>
            <p:nvPr/>
          </p:nvSpPr>
          <p:spPr bwMode="auto">
            <a:xfrm>
              <a:off x="-1744" y="2488"/>
              <a:ext cx="421" cy="106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8572" name="Rectangle 28"/>
            <p:cNvSpPr>
              <a:spLocks noChangeArrowheads="1"/>
            </p:cNvSpPr>
            <p:nvPr/>
          </p:nvSpPr>
          <p:spPr bwMode="auto">
            <a:xfrm>
              <a:off x="-744" y="2488"/>
              <a:ext cx="408" cy="108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8573" name="Text Box 29"/>
            <p:cNvSpPr txBox="1">
              <a:spLocks noChangeArrowheads="1"/>
            </p:cNvSpPr>
            <p:nvPr/>
          </p:nvSpPr>
          <p:spPr bwMode="auto">
            <a:xfrm>
              <a:off x="-2659" y="1320"/>
              <a:ext cx="110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sz="2400">
                  <a:solidFill>
                    <a:srgbClr val="6600CC"/>
                  </a:solidFill>
                </a:rPr>
                <a:t>chen          </a:t>
              </a:r>
            </a:p>
          </p:txBody>
        </p:sp>
      </p:grpSp>
      <p:sp>
        <p:nvSpPr>
          <p:cNvPr id="108574" name="Line 30"/>
          <p:cNvSpPr>
            <a:spLocks noChangeShapeType="1"/>
          </p:cNvSpPr>
          <p:nvPr/>
        </p:nvSpPr>
        <p:spPr bwMode="auto">
          <a:xfrm>
            <a:off x="5611124" y="4003886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8577" name="Rectangle 33"/>
          <p:cNvSpPr>
            <a:spLocks noChangeArrowheads="1"/>
          </p:cNvSpPr>
          <p:nvPr/>
        </p:nvSpPr>
        <p:spPr bwMode="auto">
          <a:xfrm>
            <a:off x="5772150" y="2047875"/>
            <a:ext cx="3000375" cy="504825"/>
          </a:xfrm>
          <a:prstGeom prst="rect">
            <a:avLst/>
          </a:prstGeom>
          <a:solidFill>
            <a:srgbClr val="CC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08578" name="Line 34"/>
          <p:cNvSpPr>
            <a:spLocks noChangeShapeType="1"/>
          </p:cNvSpPr>
          <p:nvPr/>
        </p:nvSpPr>
        <p:spPr bwMode="auto">
          <a:xfrm>
            <a:off x="5715000" y="4314825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8579" name="Rectangle 35"/>
          <p:cNvSpPr>
            <a:spLocks noChangeArrowheads="1"/>
          </p:cNvSpPr>
          <p:nvPr/>
        </p:nvSpPr>
        <p:spPr bwMode="auto">
          <a:xfrm>
            <a:off x="7493478" y="3573252"/>
            <a:ext cx="69691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990000"/>
                </a:solidFill>
              </a:rPr>
              <a:t>true</a:t>
            </a:r>
          </a:p>
        </p:txBody>
      </p:sp>
      <p:sp>
        <p:nvSpPr>
          <p:cNvPr id="108580" name="Rectangle 36"/>
          <p:cNvSpPr>
            <a:spLocks noChangeArrowheads="1"/>
          </p:cNvSpPr>
          <p:nvPr/>
        </p:nvSpPr>
        <p:spPr bwMode="auto">
          <a:xfrm>
            <a:off x="6647435" y="3584575"/>
            <a:ext cx="457176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990000"/>
                </a:solidFill>
              </a:rPr>
              <a:t>19</a:t>
            </a:r>
          </a:p>
        </p:txBody>
      </p:sp>
      <p:sp>
        <p:nvSpPr>
          <p:cNvPr id="108581" name="Line 37"/>
          <p:cNvSpPr>
            <a:spLocks noChangeShapeType="1"/>
          </p:cNvSpPr>
          <p:nvPr/>
        </p:nvSpPr>
        <p:spPr bwMode="auto">
          <a:xfrm>
            <a:off x="5715000" y="4461296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8582" name="Line 38"/>
          <p:cNvSpPr>
            <a:spLocks noChangeShapeType="1"/>
          </p:cNvSpPr>
          <p:nvPr/>
        </p:nvSpPr>
        <p:spPr bwMode="auto">
          <a:xfrm>
            <a:off x="5638800" y="4628322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8583" name="Line 39"/>
          <p:cNvSpPr>
            <a:spLocks noChangeShapeType="1"/>
          </p:cNvSpPr>
          <p:nvPr/>
        </p:nvSpPr>
        <p:spPr bwMode="auto">
          <a:xfrm>
            <a:off x="5657850" y="2638425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8585" name="AutoShape 41"/>
          <p:cNvSpPr>
            <a:spLocks noChangeArrowheads="1"/>
          </p:cNvSpPr>
          <p:nvPr/>
        </p:nvSpPr>
        <p:spPr bwMode="auto">
          <a:xfrm>
            <a:off x="1362075" y="152400"/>
            <a:ext cx="3924300" cy="2314575"/>
          </a:xfrm>
          <a:prstGeom prst="wedgeRoundRectCallout">
            <a:avLst>
              <a:gd name="adj1" fmla="val 66060"/>
              <a:gd name="adj2" fmla="val 20097"/>
              <a:gd name="adj3" fmla="val 16667"/>
            </a:avLst>
          </a:prstGeom>
          <a:solidFill>
            <a:srgbClr val="FFECD9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dirty="0"/>
              <a:t>Since the constructor is </a:t>
            </a:r>
            <a:r>
              <a:rPr lang="en-US" dirty="0">
                <a:solidFill>
                  <a:srgbClr val="0000CC"/>
                </a:solidFill>
              </a:rPr>
              <a:t>called automatically </a:t>
            </a:r>
            <a:r>
              <a:rPr lang="en-US" dirty="0"/>
              <a:t>any time you define a new variable…</a:t>
            </a:r>
          </a:p>
          <a:p>
            <a:pPr algn="ctr"/>
            <a:endParaRPr lang="en-US" sz="1000" dirty="0"/>
          </a:p>
          <a:p>
            <a:pPr algn="ctr"/>
            <a:r>
              <a:rPr lang="en-US" dirty="0"/>
              <a:t> there’s no chance of a new variable being uninitialized accidentally.</a:t>
            </a:r>
          </a:p>
        </p:txBody>
      </p:sp>
      <p:sp>
        <p:nvSpPr>
          <p:cNvPr id="39" name="AutoShape 65"/>
          <p:cNvSpPr>
            <a:spLocks noChangeArrowheads="1"/>
          </p:cNvSpPr>
          <p:nvPr/>
        </p:nvSpPr>
        <p:spPr bwMode="auto">
          <a:xfrm>
            <a:off x="4004027" y="2581346"/>
            <a:ext cx="3495675" cy="1279525"/>
          </a:xfrm>
          <a:prstGeom prst="wedgeRoundRectCallout">
            <a:avLst>
              <a:gd name="adj1" fmla="val -132062"/>
              <a:gd name="adj2" fmla="val -156873"/>
              <a:gd name="adj3" fmla="val 16667"/>
            </a:avLst>
          </a:prstGeom>
          <a:solidFill>
            <a:srgbClr val="FFEEDD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800" dirty="0">
                <a:solidFill>
                  <a:schemeClr val="tx2"/>
                </a:solidFill>
              </a:rPr>
              <a:t>Instead of being called </a:t>
            </a:r>
            <a:r>
              <a:rPr lang="en-US" sz="1800" dirty="0" err="1">
                <a:solidFill>
                  <a:srgbClr val="6600CC"/>
                </a:solidFill>
              </a:rPr>
              <a:t>Init</a:t>
            </a:r>
            <a:r>
              <a:rPr lang="en-US" sz="1800" dirty="0">
                <a:solidFill>
                  <a:schemeClr val="tx2"/>
                </a:solidFill>
              </a:rPr>
              <a:t>, the </a:t>
            </a:r>
            <a:r>
              <a:rPr lang="en-US" sz="1800" dirty="0">
                <a:solidFill>
                  <a:srgbClr val="0000CC"/>
                </a:solidFill>
              </a:rPr>
              <a:t>constructor</a:t>
            </a:r>
            <a:r>
              <a:rPr lang="en-US" sz="1800" dirty="0">
                <a:solidFill>
                  <a:schemeClr val="tx2"/>
                </a:solidFill>
              </a:rPr>
              <a:t> function has the </a:t>
            </a:r>
            <a:r>
              <a:rPr lang="en-US" sz="1800" dirty="0">
                <a:solidFill>
                  <a:srgbClr val="0000CC"/>
                </a:solidFill>
              </a:rPr>
              <a:t>same name as the class</a:t>
            </a:r>
            <a:r>
              <a:rPr lang="en-US" sz="1800" dirty="0">
                <a:solidFill>
                  <a:schemeClr val="tx2"/>
                </a:solidFill>
              </a:rPr>
              <a:t>! (Confusing, huh?)</a:t>
            </a:r>
          </a:p>
        </p:txBody>
      </p:sp>
      <p:sp>
        <p:nvSpPr>
          <p:cNvPr id="40" name="AutoShape 65"/>
          <p:cNvSpPr>
            <a:spLocks noChangeArrowheads="1"/>
          </p:cNvSpPr>
          <p:nvPr/>
        </p:nvSpPr>
        <p:spPr bwMode="auto">
          <a:xfrm>
            <a:off x="2366499" y="3021013"/>
            <a:ext cx="3495675" cy="1279525"/>
          </a:xfrm>
          <a:prstGeom prst="wedgeRoundRectCallout">
            <a:avLst>
              <a:gd name="adj1" fmla="val 54054"/>
              <a:gd name="adj2" fmla="val -142327"/>
              <a:gd name="adj3" fmla="val 16667"/>
            </a:avLst>
          </a:prstGeom>
          <a:solidFill>
            <a:srgbClr val="FFEEDD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800" dirty="0">
                <a:solidFill>
                  <a:schemeClr val="accent2"/>
                </a:solidFill>
              </a:rPr>
              <a:t>The constructor is called </a:t>
            </a:r>
            <a:r>
              <a:rPr lang="en-US" sz="1800" dirty="0">
                <a:solidFill>
                  <a:srgbClr val="990000"/>
                </a:solidFill>
              </a:rPr>
              <a:t>automatically</a:t>
            </a:r>
            <a:r>
              <a:rPr lang="en-US" sz="1800" dirty="0">
                <a:solidFill>
                  <a:schemeClr val="accent2"/>
                </a:solidFill>
              </a:rPr>
              <a:t> every time you create a new instance of your class.</a:t>
            </a:r>
            <a:endParaRPr lang="en-US" sz="1800" dirty="0">
              <a:solidFill>
                <a:srgbClr val="990000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7146356" y="2178239"/>
            <a:ext cx="15632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1" dirty="0">
                <a:solidFill>
                  <a:schemeClr val="tx2"/>
                </a:solidFill>
                <a:latin typeface="Courier New" pitchFamily="49" charset="0"/>
              </a:rPr>
              <a:t>(19,true);</a:t>
            </a:r>
            <a:endParaRPr lang="en-US" sz="1800" dirty="0"/>
          </a:p>
        </p:txBody>
      </p:sp>
      <p:sp>
        <p:nvSpPr>
          <p:cNvPr id="108575" name="Rectangle 31"/>
          <p:cNvSpPr>
            <a:spLocks noChangeArrowheads="1"/>
          </p:cNvSpPr>
          <p:nvPr/>
        </p:nvSpPr>
        <p:spPr bwMode="auto">
          <a:xfrm>
            <a:off x="7523680" y="1600200"/>
            <a:ext cx="457176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990000"/>
                </a:solidFill>
              </a:rPr>
              <a:t>19</a:t>
            </a:r>
          </a:p>
        </p:txBody>
      </p:sp>
      <p:sp>
        <p:nvSpPr>
          <p:cNvPr id="108576" name="Rectangle 32"/>
          <p:cNvSpPr>
            <a:spLocks noChangeArrowheads="1"/>
          </p:cNvSpPr>
          <p:nvPr/>
        </p:nvSpPr>
        <p:spPr bwMode="auto">
          <a:xfrm>
            <a:off x="7958623" y="1603375"/>
            <a:ext cx="696912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990000"/>
                </a:solidFill>
              </a:rPr>
              <a:t>true</a:t>
            </a:r>
          </a:p>
        </p:txBody>
      </p:sp>
    </p:spTree>
    <p:extLst>
      <p:ext uri="{BB962C8B-B14F-4D97-AF65-F5344CB8AC3E}">
        <p14:creationId xmlns:p14="http://schemas.microsoft.com/office/powerpoint/2010/main" val="778553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085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085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085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000"/>
                                        <p:tgtEl>
                                          <p:spTgt spid="1085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-0.00301 L -0.04896 -0.00301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1085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4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52 0.00093 L 0.02657 -0.08148 " pathEditMode="relative" rAng="0" ptsTypes="AA">
                                      <p:cBhvr>
                                        <p:cTn id="51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54" y="-4120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085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08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1085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 nodeType="clickPar">
                      <p:stCondLst>
                        <p:cond delay="indefinite"/>
                      </p:stCondLst>
                      <p:childTnLst>
                        <p:par>
                          <p:cTn id="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1085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 nodeType="clickPar">
                      <p:stCondLst>
                        <p:cond delay="indefinite"/>
                      </p:stCondLst>
                      <p:childTnLst>
                        <p:par>
                          <p:cTn id="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 nodeType="clickPar">
                      <p:stCondLst>
                        <p:cond delay="indefinite"/>
                      </p:stCondLst>
                      <p:childTnLst>
                        <p:par>
                          <p:cTn id="8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9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0 L -0.09861 0.29282 " pathEditMode="relative" rAng="0" ptsTypes="AA">
                                      <p:cBhvr>
                                        <p:cTn id="90" dur="2000" fill="hold"/>
                                        <p:tgtEl>
                                          <p:spTgt spid="1085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40" y="14699"/>
                                    </p:animMotion>
                                  </p:childTnLst>
                                </p:cTn>
                              </p:par>
                              <p:par>
                                <p:cTn id="9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1.48148E-6 L -0.05087 0.28727 " pathEditMode="relative" rAng="0" ptsTypes="AA">
                                      <p:cBhvr>
                                        <p:cTn id="92" dur="2000" fill="hold"/>
                                        <p:tgtEl>
                                          <p:spTgt spid="1085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17" y="1439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 nodeType="clickPar">
                      <p:stCondLst>
                        <p:cond delay="indefinite"/>
                      </p:stCondLst>
                      <p:childTnLst>
                        <p:par>
                          <p:cTn id="9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 nodeType="clickPar">
                      <p:stCondLst>
                        <p:cond delay="indefinite"/>
                      </p:stCondLst>
                      <p:childTnLst>
                        <p:par>
                          <p:cTn id="9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 nodeType="clickPar">
                      <p:stCondLst>
                        <p:cond delay="indefinite"/>
                      </p:stCondLst>
                      <p:childTnLst>
                        <p:par>
                          <p:cTn id="10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 nodeType="clickPar">
                      <p:stCondLst>
                        <p:cond delay="indefinite"/>
                      </p:stCondLst>
                      <p:childTnLst>
                        <p:par>
                          <p:cTn id="10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 nodeType="clickPar">
                      <p:stCondLst>
                        <p:cond delay="indefinite"/>
                      </p:stCondLst>
                      <p:childTnLst>
                        <p:par>
                          <p:cTn id="1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3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74 0.00371 L -0.01597 0.29028 " pathEditMode="relative" rAng="0" ptsTypes="AA">
                                      <p:cBhvr>
                                        <p:cTn id="114" dur="2000" fill="hold"/>
                                        <p:tgtEl>
                                          <p:spTgt spid="1085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12" y="1432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 nodeType="clickPar">
                      <p:stCondLst>
                        <p:cond delay="indefinite"/>
                      </p:stCondLst>
                      <p:childTnLst>
                        <p:par>
                          <p:cTn id="1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 nodeType="clickPar">
                      <p:stCondLst>
                        <p:cond delay="indefinite"/>
                      </p:stCondLst>
                      <p:childTnLst>
                        <p:par>
                          <p:cTn id="1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-7.40741E-7 L 0.05417 0.29028 " pathEditMode="relative" rAng="0" ptsTypes="AA">
                                      <p:cBhvr>
                                        <p:cTn id="126" dur="2000" fill="hold"/>
                                        <p:tgtEl>
                                          <p:spTgt spid="1085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08" y="1451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 nodeType="clickPar">
                      <p:stCondLst>
                        <p:cond delay="indefinite"/>
                      </p:stCondLst>
                      <p:childTnLst>
                        <p:par>
                          <p:cTn id="1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 nodeType="clickPar">
                      <p:stCondLst>
                        <p:cond delay="indefinite"/>
                      </p:stCondLst>
                      <p:childTnLst>
                        <p:par>
                          <p:cTn id="1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 nodeType="clickPar">
                      <p:stCondLst>
                        <p:cond delay="indefinite"/>
                      </p:stCondLst>
                      <p:childTnLst>
                        <p:par>
                          <p:cTn id="1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7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8" dur="500"/>
                                        <p:tgtEl>
                                          <p:spTgt spid="1085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1" dur="500"/>
                                        <p:tgtEl>
                                          <p:spTgt spid="1085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 nodeType="clickPar">
                      <p:stCondLst>
                        <p:cond delay="indefinite"/>
                      </p:stCondLst>
                      <p:childTnLst>
                        <p:par>
                          <p:cTn id="1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 nodeType="clickPar">
                      <p:stCondLst>
                        <p:cond delay="indefinite"/>
                      </p:stCondLst>
                      <p:childTnLst>
                        <p:par>
                          <p:cTn id="1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 nodeType="clickPar">
                      <p:stCondLst>
                        <p:cond delay="indefinite"/>
                      </p:stCondLst>
                      <p:childTnLst>
                        <p:par>
                          <p:cTn id="1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7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8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9" dur="500"/>
                                        <p:tgtEl>
                                          <p:spTgt spid="10858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 nodeType="clickPar">
                      <p:stCondLst>
                        <p:cond delay="indefinite"/>
                      </p:stCondLst>
                      <p:childTnLst>
                        <p:par>
                          <p:cTn id="1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 nodeType="clickPar">
                      <p:stCondLst>
                        <p:cond delay="indefinite"/>
                      </p:stCondLst>
                      <p:childTnLst>
                        <p:par>
                          <p:cTn id="1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8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551" grpId="0" animBg="1"/>
      <p:bldP spid="108552" grpId="0" animBg="1"/>
      <p:bldP spid="108556" grpId="0" autoUpdateAnimBg="0"/>
      <p:bldP spid="108557" grpId="0" animBg="1"/>
      <p:bldP spid="108558" grpId="0" animBg="1"/>
      <p:bldP spid="108565" grpId="0" animBg="1"/>
      <p:bldP spid="108564" grpId="0"/>
      <p:bldP spid="108564" grpId="1"/>
      <p:bldP spid="108567" grpId="0" animBg="1"/>
      <p:bldP spid="108567" grpId="1" animBg="1"/>
      <p:bldP spid="108574" grpId="0" animBg="1"/>
      <p:bldP spid="108574" grpId="1" animBg="1"/>
      <p:bldP spid="108577" grpId="0" animBg="1"/>
      <p:bldP spid="108578" grpId="0" animBg="1"/>
      <p:bldP spid="108578" grpId="1" animBg="1"/>
      <p:bldP spid="108579" grpId="0"/>
      <p:bldP spid="108579" grpId="1"/>
      <p:bldP spid="108580" grpId="0"/>
      <p:bldP spid="108580" grpId="1"/>
      <p:bldP spid="108581" grpId="0" animBg="1"/>
      <p:bldP spid="108581" grpId="1" animBg="1"/>
      <p:bldP spid="108582" grpId="0" animBg="1"/>
      <p:bldP spid="108582" grpId="1" animBg="1"/>
      <p:bldP spid="108583" grpId="0" animBg="1"/>
      <p:bldP spid="108583" grpId="1" animBg="1"/>
      <p:bldP spid="108585" grpId="0" uiExpand="1" build="p" animBg="1"/>
      <p:bldP spid="39" grpId="0" animBg="1"/>
      <p:bldP spid="39" grpId="1" animBg="1"/>
      <p:bldP spid="40" grpId="0" animBg="1"/>
      <p:bldP spid="40" grpId="1" animBg="1"/>
      <p:bldP spid="2" grpId="0"/>
      <p:bldP spid="2" grpId="1"/>
      <p:bldP spid="108575" grpId="0"/>
      <p:bldP spid="108575" grpId="1"/>
      <p:bldP spid="108575" grpId="2"/>
      <p:bldP spid="108576" grpId="0"/>
      <p:bldP spid="108576" grpId="1"/>
      <p:bldP spid="108576" grpId="2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Challenge #2</a:t>
            </a:r>
          </a:p>
        </p:txBody>
      </p:sp>
      <p:sp>
        <p:nvSpPr>
          <p:cNvPr id="183300" name="Text Box 4"/>
          <p:cNvSpPr txBox="1">
            <a:spLocks noChangeArrowheads="1"/>
          </p:cNvSpPr>
          <p:nvPr/>
        </p:nvSpPr>
        <p:spPr bwMode="auto">
          <a:xfrm>
            <a:off x="746125" y="1570038"/>
            <a:ext cx="8300670" cy="3785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 dirty="0"/>
              <a:t>Write a class called </a:t>
            </a:r>
            <a:r>
              <a:rPr lang="en-US" sz="2400" dirty="0" err="1">
                <a:solidFill>
                  <a:schemeClr val="accent2"/>
                </a:solidFill>
              </a:rPr>
              <a:t>MathNerd</a:t>
            </a:r>
            <a:r>
              <a:rPr lang="en-US" sz="2400" dirty="0"/>
              <a:t> which represents a </a:t>
            </a:r>
            <a:br>
              <a:rPr lang="en-US" sz="2400" dirty="0"/>
            </a:br>
            <a:r>
              <a:rPr lang="en-US" sz="2400" dirty="0"/>
              <a:t>math nerd. Every </a:t>
            </a:r>
            <a:r>
              <a:rPr lang="en-US" sz="2400" dirty="0" err="1"/>
              <a:t>MathNerd</a:t>
            </a:r>
            <a:r>
              <a:rPr lang="en-US" sz="2400" dirty="0"/>
              <a:t> has his own special </a:t>
            </a:r>
            <a:br>
              <a:rPr lang="en-US" sz="2400" dirty="0"/>
            </a:br>
            <a:r>
              <a:rPr lang="en-US" sz="2400" dirty="0"/>
              <a:t>quadratic equation!</a:t>
            </a:r>
            <a:endParaRPr lang="en-US" sz="2400" dirty="0">
              <a:solidFill>
                <a:srgbClr val="6600CC"/>
              </a:solidFill>
            </a:endParaRPr>
          </a:p>
          <a:p>
            <a:endParaRPr lang="en-US" sz="2400" dirty="0"/>
          </a:p>
          <a:p>
            <a:r>
              <a:rPr lang="en-US" sz="2400" dirty="0"/>
              <a:t>When you </a:t>
            </a:r>
            <a:r>
              <a:rPr lang="en-US" sz="2400" dirty="0">
                <a:solidFill>
                  <a:schemeClr val="accent2"/>
                </a:solidFill>
              </a:rPr>
              <a:t>construct</a:t>
            </a:r>
            <a:r>
              <a:rPr lang="en-US" sz="2400" dirty="0"/>
              <a:t> a </a:t>
            </a:r>
            <a:r>
              <a:rPr lang="en-US" sz="2400" dirty="0" err="1"/>
              <a:t>MathNerd</a:t>
            </a:r>
            <a:r>
              <a:rPr lang="en-US" sz="2400" dirty="0"/>
              <a:t>, he always wants you</a:t>
            </a:r>
            <a:br>
              <a:rPr lang="en-US" sz="2400" dirty="0"/>
            </a:br>
            <a:r>
              <a:rPr lang="en-US" sz="2400" dirty="0"/>
              <a:t>to specify the first two coefficients (for the x</a:t>
            </a:r>
            <a:r>
              <a:rPr lang="en-US" sz="2400" baseline="30000" dirty="0"/>
              <a:t>2</a:t>
            </a:r>
            <a:r>
              <a:rPr lang="en-US" sz="2400" dirty="0"/>
              <a:t> and x)</a:t>
            </a:r>
            <a:br>
              <a:rPr lang="en-US" sz="2400" dirty="0"/>
            </a:br>
            <a:r>
              <a:rPr lang="en-US" sz="2400" dirty="0"/>
              <a:t>for his equation. </a:t>
            </a:r>
          </a:p>
          <a:p>
            <a:endParaRPr lang="en-US" sz="2400" dirty="0"/>
          </a:p>
          <a:p>
            <a:r>
              <a:rPr lang="en-US" sz="2400" dirty="0"/>
              <a:t>The </a:t>
            </a:r>
            <a:r>
              <a:rPr lang="en-US" sz="2400" dirty="0" err="1"/>
              <a:t>MathNerd</a:t>
            </a:r>
            <a:r>
              <a:rPr lang="en-US" sz="2400" dirty="0"/>
              <a:t> has a </a:t>
            </a:r>
            <a:r>
              <a:rPr lang="en-US" sz="2400" dirty="0" err="1">
                <a:solidFill>
                  <a:schemeClr val="accent2"/>
                </a:solidFill>
              </a:rPr>
              <a:t>getMyValue</a:t>
            </a:r>
            <a:r>
              <a:rPr lang="en-US" sz="2400" dirty="0"/>
              <a:t> function which accepts</a:t>
            </a:r>
            <a:br>
              <a:rPr lang="en-US" sz="2400" dirty="0"/>
            </a:br>
            <a:r>
              <a:rPr lang="en-US" sz="2400" dirty="0"/>
              <a:t>a value for x and should return f(x) for the nerd’s QE.</a:t>
            </a:r>
          </a:p>
        </p:txBody>
      </p:sp>
    </p:spTree>
    <p:extLst>
      <p:ext uri="{BB962C8B-B14F-4D97-AF65-F5344CB8AC3E}">
        <p14:creationId xmlns:p14="http://schemas.microsoft.com/office/powerpoint/2010/main" val="139503938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7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 Few Final Topics</a:t>
            </a:r>
          </a:p>
        </p:txBody>
      </p:sp>
      <p:sp>
        <p:nvSpPr>
          <p:cNvPr id="203781" name="Text Box 5"/>
          <p:cNvSpPr txBox="1">
            <a:spLocks noChangeArrowheads="1"/>
          </p:cNvSpPr>
          <p:nvPr/>
        </p:nvSpPr>
        <p:spPr bwMode="auto">
          <a:xfrm>
            <a:off x="658327" y="1341438"/>
            <a:ext cx="7454285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400" dirty="0"/>
              <a:t>Let’s talk </a:t>
            </a:r>
            <a:r>
              <a:rPr lang="en-US" sz="2400"/>
              <a:t>about four </a:t>
            </a:r>
            <a:r>
              <a:rPr lang="en-US" sz="2400" dirty="0"/>
              <a:t>final topics that you’ll need in</a:t>
            </a:r>
            <a:br>
              <a:rPr lang="en-US" sz="2400" dirty="0"/>
            </a:br>
            <a:r>
              <a:rPr lang="en-US" sz="2400" dirty="0"/>
              <a:t>order to solve your Project #1…</a:t>
            </a:r>
          </a:p>
        </p:txBody>
      </p:sp>
      <p:pic>
        <p:nvPicPr>
          <p:cNvPr id="203783" name="Picture 7" descr="MCj04238440000[1]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2667000"/>
            <a:ext cx="3581400" cy="3462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36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-228600"/>
            <a:ext cx="7772400" cy="1143000"/>
          </a:xfrm>
        </p:spPr>
        <p:txBody>
          <a:bodyPr/>
          <a:lstStyle/>
          <a:p>
            <a:r>
              <a:rPr lang="en-US"/>
              <a:t>Topic #1: Include Etiquette</a:t>
            </a:r>
          </a:p>
        </p:txBody>
      </p:sp>
      <p:sp>
        <p:nvSpPr>
          <p:cNvPr id="271363" name="Text Box 3"/>
          <p:cNvSpPr txBox="1">
            <a:spLocks noChangeArrowheads="1"/>
          </p:cNvSpPr>
          <p:nvPr/>
        </p:nvSpPr>
        <p:spPr bwMode="auto">
          <a:xfrm>
            <a:off x="792163" y="914400"/>
            <a:ext cx="76057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400">
                <a:solidFill>
                  <a:srgbClr val="FF0000"/>
                </a:solidFill>
              </a:rPr>
              <a:t>A. Never </a:t>
            </a:r>
            <a:r>
              <a:rPr lang="en-US" sz="2400"/>
              <a:t>include a CPP file in another .CPP or .H file.</a:t>
            </a:r>
          </a:p>
        </p:txBody>
      </p:sp>
      <p:sp>
        <p:nvSpPr>
          <p:cNvPr id="271366" name="Text Box 6"/>
          <p:cNvSpPr txBox="1">
            <a:spLocks noChangeArrowheads="1"/>
          </p:cNvSpPr>
          <p:nvPr/>
        </p:nvSpPr>
        <p:spPr bwMode="auto">
          <a:xfrm>
            <a:off x="533400" y="3230563"/>
            <a:ext cx="184150" cy="427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 sz="2200"/>
          </a:p>
        </p:txBody>
      </p:sp>
      <p:grpSp>
        <p:nvGrpSpPr>
          <p:cNvPr id="271367" name="Group 7"/>
          <p:cNvGrpSpPr>
            <a:grpSpLocks/>
          </p:cNvGrpSpPr>
          <p:nvPr/>
        </p:nvGrpSpPr>
        <p:grpSpPr bwMode="auto">
          <a:xfrm>
            <a:off x="533400" y="1828800"/>
            <a:ext cx="3730625" cy="1603375"/>
            <a:chOff x="3803" y="554"/>
            <a:chExt cx="1823" cy="1010"/>
          </a:xfrm>
        </p:grpSpPr>
        <p:sp>
          <p:nvSpPr>
            <p:cNvPr id="271368" name="Text Box 8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756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800" b="1">
                  <a:latin typeface="Courier New" pitchFamily="49" charset="0"/>
                </a:rPr>
                <a:t>void someFunc(void)</a:t>
              </a:r>
            </a:p>
            <a:p>
              <a:r>
                <a:rPr lang="en-US" sz="1800" b="1">
                  <a:latin typeface="Courier New" pitchFamily="49" charset="0"/>
                </a:rPr>
                <a:t>{ </a:t>
              </a:r>
            </a:p>
            <a:p>
              <a:r>
                <a:rPr lang="en-US" sz="1800" b="1">
                  <a:latin typeface="Courier New" pitchFamily="49" charset="0"/>
                </a:rPr>
                <a:t>   cout &lt;&lt; “I’m cool!”</a:t>
              </a:r>
            </a:p>
            <a:p>
              <a:r>
                <a:rPr lang="en-US" sz="1800" b="1">
                  <a:latin typeface="Courier New" pitchFamily="49" charset="0"/>
                </a:rPr>
                <a:t>}</a:t>
              </a:r>
            </a:p>
          </p:txBody>
        </p:sp>
        <p:sp>
          <p:nvSpPr>
            <p:cNvPr id="271369" name="Text Box 9"/>
            <p:cNvSpPr txBox="1">
              <a:spLocks noChangeArrowheads="1"/>
            </p:cNvSpPr>
            <p:nvPr/>
          </p:nvSpPr>
          <p:spPr bwMode="auto">
            <a:xfrm>
              <a:off x="3803" y="554"/>
              <a:ext cx="671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rgbClr val="006666"/>
                  </a:solidFill>
                </a:rPr>
                <a:t>file1.cpp</a:t>
              </a:r>
            </a:p>
          </p:txBody>
        </p:sp>
      </p:grpSp>
      <p:grpSp>
        <p:nvGrpSpPr>
          <p:cNvPr id="271372" name="Group 12"/>
          <p:cNvGrpSpPr>
            <a:grpSpLocks/>
          </p:cNvGrpSpPr>
          <p:nvPr/>
        </p:nvGrpSpPr>
        <p:grpSpPr bwMode="auto">
          <a:xfrm>
            <a:off x="457200" y="3886200"/>
            <a:ext cx="3730625" cy="2427288"/>
            <a:chOff x="3803" y="554"/>
            <a:chExt cx="1823" cy="1529"/>
          </a:xfrm>
        </p:grpSpPr>
        <p:sp>
          <p:nvSpPr>
            <p:cNvPr id="271373" name="Text Box 13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1275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800" b="1" dirty="0">
                  <a:solidFill>
                    <a:srgbClr val="6600CC"/>
                  </a:solidFill>
                  <a:latin typeface="Courier New" pitchFamily="49" charset="0"/>
                </a:rPr>
                <a:t>#include “file1.cpp”</a:t>
              </a:r>
            </a:p>
            <a:p>
              <a:endParaRPr lang="en-US" sz="1800" b="1" dirty="0">
                <a:solidFill>
                  <a:srgbClr val="FF0000"/>
                </a:solidFill>
                <a:latin typeface="Courier New" pitchFamily="49" charset="0"/>
              </a:endParaRPr>
            </a:p>
            <a:p>
              <a:r>
                <a:rPr lang="en-US" sz="1800" b="1" dirty="0">
                  <a:latin typeface="Courier New" pitchFamily="49" charset="0"/>
                </a:rPr>
                <a:t>void </a:t>
              </a:r>
              <a:r>
                <a:rPr lang="en-US" sz="1800" b="1" dirty="0" err="1">
                  <a:latin typeface="Courier New" pitchFamily="49" charset="0"/>
                </a:rPr>
                <a:t>otherFunc</a:t>
              </a:r>
              <a:r>
                <a:rPr lang="en-US" sz="1800" b="1" dirty="0">
                  <a:latin typeface="Courier New" pitchFamily="49" charset="0"/>
                </a:rPr>
                <a:t>(void)</a:t>
              </a:r>
            </a:p>
            <a:p>
              <a:r>
                <a:rPr lang="en-US" sz="1800" b="1" dirty="0">
                  <a:latin typeface="Courier New" pitchFamily="49" charset="0"/>
                </a:rPr>
                <a:t>{ </a:t>
              </a:r>
            </a:p>
            <a:p>
              <a:r>
                <a:rPr lang="en-US" sz="1800" b="1" dirty="0">
                  <a:latin typeface="Courier New" pitchFamily="49" charset="0"/>
                </a:rPr>
                <a:t>   </a:t>
              </a:r>
              <a:r>
                <a:rPr lang="en-US" sz="1800" b="1" dirty="0" err="1">
                  <a:latin typeface="Courier New" pitchFamily="49" charset="0"/>
                </a:rPr>
                <a:t>cout</a:t>
              </a:r>
              <a:r>
                <a:rPr lang="en-US" sz="1800" b="1" dirty="0">
                  <a:latin typeface="Courier New" pitchFamily="49" charset="0"/>
                </a:rPr>
                <a:t> &lt;&lt; “So am I!”</a:t>
              </a:r>
            </a:p>
            <a:p>
              <a:r>
                <a:rPr lang="en-US" sz="1800" b="1" dirty="0">
                  <a:latin typeface="Courier New" pitchFamily="49" charset="0"/>
                </a:rPr>
                <a:t>   </a:t>
              </a:r>
              <a:r>
                <a:rPr lang="en-US" sz="1800" b="1" dirty="0" err="1">
                  <a:latin typeface="Courier New" pitchFamily="49" charset="0"/>
                </a:rPr>
                <a:t>someFunc</a:t>
              </a:r>
              <a:r>
                <a:rPr lang="en-US" sz="1800" b="1" dirty="0">
                  <a:latin typeface="Courier New" pitchFamily="49" charset="0"/>
                </a:rPr>
                <a:t>();</a:t>
              </a:r>
            </a:p>
            <a:p>
              <a:r>
                <a:rPr lang="en-US" sz="1800" b="1" dirty="0">
                  <a:latin typeface="Courier New" pitchFamily="49" charset="0"/>
                </a:rPr>
                <a:t>}</a:t>
              </a:r>
            </a:p>
          </p:txBody>
        </p:sp>
        <p:sp>
          <p:nvSpPr>
            <p:cNvPr id="271374" name="Text Box 14"/>
            <p:cNvSpPr txBox="1">
              <a:spLocks noChangeArrowheads="1"/>
            </p:cNvSpPr>
            <p:nvPr/>
          </p:nvSpPr>
          <p:spPr bwMode="auto">
            <a:xfrm>
              <a:off x="3803" y="554"/>
              <a:ext cx="69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rgbClr val="006666"/>
                  </a:solidFill>
                </a:rPr>
                <a:t>file2.cpp</a:t>
              </a:r>
            </a:p>
          </p:txBody>
        </p:sp>
      </p:grpSp>
      <p:sp>
        <p:nvSpPr>
          <p:cNvPr id="271375" name="Text Box 15"/>
          <p:cNvSpPr txBox="1">
            <a:spLocks noChangeArrowheads="1"/>
          </p:cNvSpPr>
          <p:nvPr/>
        </p:nvSpPr>
        <p:spPr bwMode="auto">
          <a:xfrm>
            <a:off x="5029200" y="1981200"/>
            <a:ext cx="3228975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/>
              <a:t>You’ll get linker errors.</a:t>
            </a:r>
          </a:p>
        </p:txBody>
      </p:sp>
      <p:sp>
        <p:nvSpPr>
          <p:cNvPr id="271376" name="Text Box 16"/>
          <p:cNvSpPr txBox="1">
            <a:spLocks noChangeArrowheads="1"/>
          </p:cNvSpPr>
          <p:nvPr/>
        </p:nvSpPr>
        <p:spPr bwMode="auto">
          <a:xfrm>
            <a:off x="5105400" y="3352800"/>
            <a:ext cx="3228975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/>
              <a:t>Only include .H files within a .CPP file.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341280" y="4298658"/>
            <a:ext cx="936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>
                <a:solidFill>
                  <a:srgbClr val="FF0000"/>
                </a:solidFill>
              </a:rPr>
              <a:t>// bad!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13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13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713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713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410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-228600"/>
            <a:ext cx="7772400" cy="1143000"/>
          </a:xfrm>
        </p:spPr>
        <p:txBody>
          <a:bodyPr/>
          <a:lstStyle/>
          <a:p>
            <a:r>
              <a:rPr lang="en-US"/>
              <a:t>Topic #1: Include Etiquette</a:t>
            </a:r>
          </a:p>
        </p:txBody>
      </p:sp>
      <p:sp>
        <p:nvSpPr>
          <p:cNvPr id="273411" name="Text Box 3"/>
          <p:cNvSpPr txBox="1">
            <a:spLocks noChangeArrowheads="1"/>
          </p:cNvSpPr>
          <p:nvPr/>
        </p:nvSpPr>
        <p:spPr bwMode="auto">
          <a:xfrm>
            <a:off x="344488" y="914400"/>
            <a:ext cx="8559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400">
                <a:solidFill>
                  <a:srgbClr val="FF0000"/>
                </a:solidFill>
              </a:rPr>
              <a:t>B. Never </a:t>
            </a:r>
            <a:r>
              <a:rPr lang="en-US" sz="2400"/>
              <a:t>put a “</a:t>
            </a:r>
            <a:r>
              <a:rPr lang="en-US" sz="2400">
                <a:solidFill>
                  <a:srgbClr val="6600CC"/>
                </a:solidFill>
              </a:rPr>
              <a:t>using namespace</a:t>
            </a:r>
            <a:r>
              <a:rPr lang="en-US" sz="2400"/>
              <a:t>” command in a header file.</a:t>
            </a:r>
          </a:p>
        </p:txBody>
      </p:sp>
      <p:sp>
        <p:nvSpPr>
          <p:cNvPr id="273412" name="Text Box 4"/>
          <p:cNvSpPr txBox="1">
            <a:spLocks noChangeArrowheads="1"/>
          </p:cNvSpPr>
          <p:nvPr/>
        </p:nvSpPr>
        <p:spPr bwMode="auto">
          <a:xfrm>
            <a:off x="533400" y="3230563"/>
            <a:ext cx="184150" cy="427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 sz="2200"/>
          </a:p>
        </p:txBody>
      </p:sp>
      <p:grpSp>
        <p:nvGrpSpPr>
          <p:cNvPr id="273413" name="Group 5"/>
          <p:cNvGrpSpPr>
            <a:grpSpLocks/>
          </p:cNvGrpSpPr>
          <p:nvPr/>
        </p:nvGrpSpPr>
        <p:grpSpPr bwMode="auto">
          <a:xfrm>
            <a:off x="533400" y="1828800"/>
            <a:ext cx="3730625" cy="1328738"/>
            <a:chOff x="3803" y="554"/>
            <a:chExt cx="1823" cy="837"/>
          </a:xfrm>
        </p:grpSpPr>
        <p:sp>
          <p:nvSpPr>
            <p:cNvPr id="273414" name="Text Box 6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583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800" b="1">
                  <a:latin typeface="Courier New" pitchFamily="49" charset="0"/>
                </a:rPr>
                <a:t>#include &lt;iostream&gt;</a:t>
              </a:r>
            </a:p>
            <a:p>
              <a:endParaRPr lang="en-US" sz="1800" b="1">
                <a:latin typeface="Courier New" pitchFamily="49" charset="0"/>
              </a:endParaRPr>
            </a:p>
            <a:p>
              <a:r>
                <a:rPr lang="en-US" sz="1800" b="1">
                  <a:latin typeface="Courier New" pitchFamily="49" charset="0"/>
                </a:rPr>
                <a:t> </a:t>
              </a:r>
            </a:p>
          </p:txBody>
        </p:sp>
        <p:sp>
          <p:nvSpPr>
            <p:cNvPr id="273415" name="Text Box 7"/>
            <p:cNvSpPr txBox="1">
              <a:spLocks noChangeArrowheads="1"/>
            </p:cNvSpPr>
            <p:nvPr/>
          </p:nvSpPr>
          <p:spPr bwMode="auto">
            <a:xfrm>
              <a:off x="3803" y="554"/>
              <a:ext cx="107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rgbClr val="006666"/>
                  </a:solidFill>
                </a:rPr>
                <a:t>someHeader.h</a:t>
              </a:r>
            </a:p>
          </p:txBody>
        </p:sp>
      </p:grpSp>
      <p:grpSp>
        <p:nvGrpSpPr>
          <p:cNvPr id="273416" name="Group 8"/>
          <p:cNvGrpSpPr>
            <a:grpSpLocks/>
          </p:cNvGrpSpPr>
          <p:nvPr/>
        </p:nvGrpSpPr>
        <p:grpSpPr bwMode="auto">
          <a:xfrm>
            <a:off x="457200" y="3886200"/>
            <a:ext cx="3730625" cy="2741613"/>
            <a:chOff x="3803" y="554"/>
            <a:chExt cx="1823" cy="1571"/>
          </a:xfrm>
        </p:grpSpPr>
        <p:sp>
          <p:nvSpPr>
            <p:cNvPr id="273417" name="Text Box 9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1317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800" b="1" dirty="0">
                  <a:latin typeface="Courier New" pitchFamily="49" charset="0"/>
                </a:rPr>
                <a:t>#include “</a:t>
              </a:r>
              <a:r>
                <a:rPr lang="en-US" sz="1800" b="1" dirty="0" err="1">
                  <a:latin typeface="Courier New" pitchFamily="49" charset="0"/>
                </a:rPr>
                <a:t>someHeader.h</a:t>
              </a:r>
              <a:r>
                <a:rPr lang="en-US" sz="1800" b="1" dirty="0">
                  <a:latin typeface="Courier New" pitchFamily="49" charset="0"/>
                </a:rPr>
                <a:t>”</a:t>
              </a:r>
            </a:p>
            <a:p>
              <a:endParaRPr lang="en-US" sz="1800" b="1" dirty="0">
                <a:solidFill>
                  <a:srgbClr val="FF0000"/>
                </a:solidFill>
                <a:latin typeface="Courier New" pitchFamily="49" charset="0"/>
              </a:endParaRPr>
            </a:p>
            <a:p>
              <a:endParaRPr lang="en-US" sz="1800" b="1" dirty="0">
                <a:latin typeface="Courier New" pitchFamily="49" charset="0"/>
              </a:endParaRPr>
            </a:p>
            <a:p>
              <a:endParaRPr lang="en-US" sz="1800" b="1" dirty="0">
                <a:latin typeface="Courier New" pitchFamily="49" charset="0"/>
              </a:endParaRPr>
            </a:p>
            <a:p>
              <a:r>
                <a:rPr lang="en-US" sz="1800" b="1" dirty="0" err="1">
                  <a:latin typeface="Courier New" pitchFamily="49" charset="0"/>
                </a:rPr>
                <a:t>int</a:t>
              </a:r>
              <a:r>
                <a:rPr lang="en-US" sz="1800" b="1" dirty="0">
                  <a:latin typeface="Courier New" pitchFamily="49" charset="0"/>
                </a:rPr>
                <a:t> main()</a:t>
              </a:r>
            </a:p>
            <a:p>
              <a:r>
                <a:rPr lang="en-US" sz="1800" b="1" dirty="0">
                  <a:latin typeface="Courier New" pitchFamily="49" charset="0"/>
                </a:rPr>
                <a:t>{</a:t>
              </a:r>
            </a:p>
            <a:p>
              <a:r>
                <a:rPr lang="en-US" sz="1800" b="1" dirty="0">
                  <a:latin typeface="Courier New" pitchFamily="49" charset="0"/>
                </a:rPr>
                <a:t>  </a:t>
              </a:r>
              <a:r>
                <a:rPr lang="en-US" sz="1800" b="1" dirty="0" err="1">
                  <a:latin typeface="Courier New" pitchFamily="49" charset="0"/>
                </a:rPr>
                <a:t>cout</a:t>
              </a:r>
              <a:r>
                <a:rPr lang="en-US" sz="1800" b="1" dirty="0">
                  <a:latin typeface="Courier New" pitchFamily="49" charset="0"/>
                </a:rPr>
                <a:t> &lt;&lt; “Hello world!”;</a:t>
              </a:r>
            </a:p>
            <a:p>
              <a:r>
                <a:rPr lang="en-US" sz="1800" b="1" dirty="0">
                  <a:latin typeface="Courier New" pitchFamily="49" charset="0"/>
                </a:rPr>
                <a:t>}</a:t>
              </a:r>
            </a:p>
          </p:txBody>
        </p:sp>
        <p:sp>
          <p:nvSpPr>
            <p:cNvPr id="273418" name="Text Box 10"/>
            <p:cNvSpPr txBox="1">
              <a:spLocks noChangeArrowheads="1"/>
            </p:cNvSpPr>
            <p:nvPr/>
          </p:nvSpPr>
          <p:spPr bwMode="auto">
            <a:xfrm>
              <a:off x="3803" y="554"/>
              <a:ext cx="692" cy="2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rgbClr val="006666"/>
                  </a:solidFill>
                </a:rPr>
                <a:t>hello.cpp</a:t>
              </a:r>
            </a:p>
          </p:txBody>
        </p:sp>
      </p:grpSp>
      <p:sp>
        <p:nvSpPr>
          <p:cNvPr id="273419" name="Text Box 11"/>
          <p:cNvSpPr txBox="1">
            <a:spLocks noChangeArrowheads="1"/>
          </p:cNvSpPr>
          <p:nvPr/>
        </p:nvSpPr>
        <p:spPr bwMode="auto">
          <a:xfrm>
            <a:off x="5029200" y="1600200"/>
            <a:ext cx="32289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/>
              <a:t>So </a:t>
            </a:r>
            <a:r>
              <a:rPr lang="en-US" sz="2400">
                <a:solidFill>
                  <a:srgbClr val="FF0000"/>
                </a:solidFill>
              </a:rPr>
              <a:t>this</a:t>
            </a:r>
            <a:r>
              <a:rPr lang="en-US" sz="2400"/>
              <a:t> is </a:t>
            </a:r>
            <a:r>
              <a:rPr lang="en-US" sz="2400">
                <a:solidFill>
                  <a:srgbClr val="FF0000"/>
                </a:solidFill>
              </a:rPr>
              <a:t>bad</a:t>
            </a:r>
            <a:r>
              <a:rPr lang="en-US" sz="2400"/>
              <a:t>…</a:t>
            </a:r>
          </a:p>
        </p:txBody>
      </p:sp>
      <p:sp>
        <p:nvSpPr>
          <p:cNvPr id="273420" name="Text Box 12"/>
          <p:cNvSpPr txBox="1">
            <a:spLocks noChangeArrowheads="1"/>
          </p:cNvSpPr>
          <p:nvPr/>
        </p:nvSpPr>
        <p:spPr bwMode="auto">
          <a:xfrm>
            <a:off x="4876800" y="2286000"/>
            <a:ext cx="373380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/>
              <a:t>This is called “Namespace Pollution”</a:t>
            </a:r>
          </a:p>
        </p:txBody>
      </p:sp>
      <p:sp>
        <p:nvSpPr>
          <p:cNvPr id="273421" name="Rectangle 13"/>
          <p:cNvSpPr>
            <a:spLocks noChangeArrowheads="1"/>
          </p:cNvSpPr>
          <p:nvPr/>
        </p:nvSpPr>
        <p:spPr bwMode="auto">
          <a:xfrm>
            <a:off x="590550" y="2743200"/>
            <a:ext cx="29146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>
                <a:solidFill>
                  <a:srgbClr val="FF0000"/>
                </a:solidFill>
                <a:latin typeface="Courier New" pitchFamily="49" charset="0"/>
              </a:rPr>
              <a:t>using namespace std;</a:t>
            </a:r>
          </a:p>
        </p:txBody>
      </p:sp>
      <p:sp>
        <p:nvSpPr>
          <p:cNvPr id="273422" name="Text Box 14"/>
          <p:cNvSpPr txBox="1">
            <a:spLocks noChangeArrowheads="1"/>
          </p:cNvSpPr>
          <p:nvPr/>
        </p:nvSpPr>
        <p:spPr bwMode="auto">
          <a:xfrm>
            <a:off x="4953000" y="3352800"/>
            <a:ext cx="3733800" cy="155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/>
              <a:t>Why? The .H file is </a:t>
            </a:r>
            <a:r>
              <a:rPr lang="en-US" sz="2400">
                <a:solidFill>
                  <a:srgbClr val="FF0000"/>
                </a:solidFill>
              </a:rPr>
              <a:t>forcing</a:t>
            </a:r>
            <a:r>
              <a:rPr lang="en-US" sz="2400"/>
              <a:t> CPP files that include it to use its namespace.</a:t>
            </a:r>
          </a:p>
        </p:txBody>
      </p:sp>
      <p:sp>
        <p:nvSpPr>
          <p:cNvPr id="273423" name="Text Box 15"/>
          <p:cNvSpPr txBox="1">
            <a:spLocks noChangeArrowheads="1"/>
          </p:cNvSpPr>
          <p:nvPr/>
        </p:nvSpPr>
        <p:spPr bwMode="auto">
          <a:xfrm>
            <a:off x="4953000" y="5029200"/>
            <a:ext cx="3733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/>
              <a:t>And that’s just selfish.</a:t>
            </a:r>
          </a:p>
        </p:txBody>
      </p:sp>
      <p:sp>
        <p:nvSpPr>
          <p:cNvPr id="273424" name="Text Box 16"/>
          <p:cNvSpPr txBox="1">
            <a:spLocks noChangeArrowheads="1"/>
          </p:cNvSpPr>
          <p:nvPr/>
        </p:nvSpPr>
        <p:spPr bwMode="auto">
          <a:xfrm>
            <a:off x="4419600" y="5591175"/>
            <a:ext cx="464820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/>
              <a:t>Instead, just move the “using” commands into your C++ files.</a:t>
            </a:r>
          </a:p>
        </p:txBody>
      </p:sp>
      <p:sp>
        <p:nvSpPr>
          <p:cNvPr id="273425" name="Rectangle 17"/>
          <p:cNvSpPr>
            <a:spLocks noChangeArrowheads="1"/>
          </p:cNvSpPr>
          <p:nvPr/>
        </p:nvSpPr>
        <p:spPr bwMode="auto">
          <a:xfrm>
            <a:off x="496888" y="4768850"/>
            <a:ext cx="37338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>
                <a:solidFill>
                  <a:srgbClr val="FF0000"/>
                </a:solidFill>
                <a:latin typeface="Courier New" pitchFamily="49" charset="0"/>
              </a:rPr>
              <a:t>// BUT I DON’T WANT THAT</a:t>
            </a:r>
            <a:br>
              <a:rPr lang="en-US" sz="1800" b="1">
                <a:solidFill>
                  <a:srgbClr val="FF0000"/>
                </a:solidFill>
                <a:latin typeface="Courier New" pitchFamily="49" charset="0"/>
              </a:rPr>
            </a:br>
            <a:r>
              <a:rPr lang="en-US" sz="1800" b="1">
                <a:solidFill>
                  <a:srgbClr val="FF0000"/>
                </a:solidFill>
                <a:latin typeface="Courier New" pitchFamily="49" charset="0"/>
              </a:rPr>
              <a:t>// NAMESPACE! YOU BASTARD!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73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73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3.7037E-7 L -0.00087 0.28264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2734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14120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3" presetClass="emph" presetSubtype="2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2" dur="2000" fill="hold"/>
                                        <p:tgtEl>
                                          <p:spTgt spid="27342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66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3419" grpId="0"/>
      <p:bldP spid="273420" grpId="0"/>
      <p:bldP spid="273421" grpId="0"/>
      <p:bldP spid="273421" grpId="1"/>
      <p:bldP spid="273421" grpId="2"/>
      <p:bldP spid="273422" grpId="0"/>
      <p:bldP spid="273423" grpId="0"/>
      <p:bldP spid="273424" grpId="0"/>
      <p:bldP spid="273425" grpId="0"/>
      <p:bldP spid="273425" grpId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458" name="Rectangle 2"/>
          <p:cNvSpPr>
            <a:spLocks noGrp="1" noChangeArrowheads="1"/>
          </p:cNvSpPr>
          <p:nvPr>
            <p:ph type="title"/>
          </p:nvPr>
        </p:nvSpPr>
        <p:spPr>
          <a:xfrm>
            <a:off x="4800600" y="0"/>
            <a:ext cx="4038600" cy="1143000"/>
          </a:xfrm>
        </p:spPr>
        <p:txBody>
          <a:bodyPr/>
          <a:lstStyle/>
          <a:p>
            <a:r>
              <a:rPr lang="en-US" sz="3200"/>
              <a:t>Topic #1: Include Etiquette</a:t>
            </a:r>
          </a:p>
        </p:txBody>
      </p:sp>
      <p:sp>
        <p:nvSpPr>
          <p:cNvPr id="275459" name="Text Box 3"/>
          <p:cNvSpPr txBox="1">
            <a:spLocks noChangeArrowheads="1"/>
          </p:cNvSpPr>
          <p:nvPr/>
        </p:nvSpPr>
        <p:spPr bwMode="auto">
          <a:xfrm>
            <a:off x="4419600" y="1295400"/>
            <a:ext cx="4572000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>
                <a:solidFill>
                  <a:srgbClr val="FF0000"/>
                </a:solidFill>
              </a:rPr>
              <a:t>C. Never </a:t>
            </a:r>
            <a:r>
              <a:rPr lang="en-US" sz="2400"/>
              <a:t>assume that a header file will include some other header file for you.</a:t>
            </a:r>
          </a:p>
        </p:txBody>
      </p:sp>
      <p:sp>
        <p:nvSpPr>
          <p:cNvPr id="275460" name="Text Box 4"/>
          <p:cNvSpPr txBox="1">
            <a:spLocks noChangeArrowheads="1"/>
          </p:cNvSpPr>
          <p:nvPr/>
        </p:nvSpPr>
        <p:spPr bwMode="auto">
          <a:xfrm>
            <a:off x="533400" y="3163888"/>
            <a:ext cx="184150" cy="427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 sz="2200"/>
          </a:p>
        </p:txBody>
      </p:sp>
      <p:grpSp>
        <p:nvGrpSpPr>
          <p:cNvPr id="275461" name="Group 5"/>
          <p:cNvGrpSpPr>
            <a:grpSpLocks/>
          </p:cNvGrpSpPr>
          <p:nvPr/>
        </p:nvGrpSpPr>
        <p:grpSpPr bwMode="auto">
          <a:xfrm>
            <a:off x="457200" y="1452563"/>
            <a:ext cx="3730625" cy="2579687"/>
            <a:chOff x="3803" y="554"/>
            <a:chExt cx="1823" cy="1625"/>
          </a:xfrm>
        </p:grpSpPr>
        <p:sp>
          <p:nvSpPr>
            <p:cNvPr id="275462" name="Text Box 6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1371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800" b="1">
                  <a:latin typeface="Courier New" pitchFamily="49" charset="0"/>
                </a:rPr>
                <a:t> </a:t>
              </a:r>
            </a:p>
            <a:p>
              <a:endParaRPr lang="en-US" sz="1000" b="1">
                <a:latin typeface="Courier New" pitchFamily="49" charset="0"/>
              </a:endParaRPr>
            </a:p>
            <a:p>
              <a:r>
                <a:rPr lang="en-US" sz="1800" b="1">
                  <a:latin typeface="Courier New" pitchFamily="49" charset="0"/>
                </a:rPr>
                <a:t>class Student </a:t>
              </a:r>
            </a:p>
            <a:p>
              <a:r>
                <a:rPr lang="en-US" sz="1800" b="1">
                  <a:latin typeface="Courier New" pitchFamily="49" charset="0"/>
                </a:rPr>
                <a:t>{ </a:t>
              </a:r>
            </a:p>
            <a:p>
              <a:r>
                <a:rPr lang="en-US" sz="1800" b="1">
                  <a:latin typeface="Courier New" pitchFamily="49" charset="0"/>
                </a:rPr>
                <a:t>  ... </a:t>
              </a:r>
            </a:p>
            <a:p>
              <a:r>
                <a:rPr lang="en-US" sz="1800" b="1">
                  <a:latin typeface="Courier New" pitchFamily="49" charset="0"/>
                </a:rPr>
                <a:t>private:</a:t>
              </a:r>
            </a:p>
            <a:p>
              <a:r>
                <a:rPr lang="en-US" sz="1800" b="1">
                  <a:latin typeface="Courier New" pitchFamily="49" charset="0"/>
                </a:rPr>
                <a:t> </a:t>
              </a:r>
            </a:p>
            <a:p>
              <a:r>
                <a:rPr lang="en-US" sz="1800" b="1">
                  <a:latin typeface="Courier New" pitchFamily="49" charset="0"/>
                </a:rPr>
                <a:t>};</a:t>
              </a:r>
            </a:p>
          </p:txBody>
        </p:sp>
        <p:sp>
          <p:nvSpPr>
            <p:cNvPr id="275463" name="Text Box 7"/>
            <p:cNvSpPr txBox="1">
              <a:spLocks noChangeArrowheads="1"/>
            </p:cNvSpPr>
            <p:nvPr/>
          </p:nvSpPr>
          <p:spPr bwMode="auto">
            <a:xfrm>
              <a:off x="3803" y="554"/>
              <a:ext cx="75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rgbClr val="006666"/>
                  </a:solidFill>
                </a:rPr>
                <a:t>student.h</a:t>
              </a:r>
            </a:p>
          </p:txBody>
        </p:sp>
      </p:grpSp>
      <p:grpSp>
        <p:nvGrpSpPr>
          <p:cNvPr id="275464" name="Group 8"/>
          <p:cNvGrpSpPr>
            <a:grpSpLocks/>
          </p:cNvGrpSpPr>
          <p:nvPr/>
        </p:nvGrpSpPr>
        <p:grpSpPr bwMode="auto">
          <a:xfrm>
            <a:off x="396875" y="3943350"/>
            <a:ext cx="7086600" cy="2770188"/>
            <a:chOff x="3803" y="554"/>
            <a:chExt cx="1823" cy="1587"/>
          </a:xfrm>
        </p:grpSpPr>
        <p:sp>
          <p:nvSpPr>
            <p:cNvPr id="275465" name="Text Box 9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1333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800" b="1" dirty="0">
                  <a:latin typeface="Courier New" pitchFamily="49" charset="0"/>
                </a:rPr>
                <a:t>#include “</a:t>
              </a:r>
              <a:r>
                <a:rPr lang="en-US" sz="1800" b="1" dirty="0" err="1">
                  <a:latin typeface="Courier New" pitchFamily="49" charset="0"/>
                </a:rPr>
                <a:t>student.h</a:t>
              </a:r>
              <a:r>
                <a:rPr lang="en-US" sz="1800" b="1" dirty="0">
                  <a:latin typeface="Courier New" pitchFamily="49" charset="0"/>
                </a:rPr>
                <a:t>”</a:t>
              </a:r>
            </a:p>
            <a:p>
              <a:endParaRPr lang="en-US" sz="1800" b="1" dirty="0">
                <a:solidFill>
                  <a:srgbClr val="FF0000"/>
                </a:solidFill>
                <a:latin typeface="Courier New" pitchFamily="49" charset="0"/>
              </a:endParaRPr>
            </a:p>
            <a:p>
              <a:r>
                <a:rPr lang="en-US" sz="1800" b="1" dirty="0" err="1">
                  <a:latin typeface="Courier New" pitchFamily="49" charset="0"/>
                </a:rPr>
                <a:t>int</a:t>
              </a:r>
              <a:r>
                <a:rPr lang="en-US" sz="1800" b="1" dirty="0">
                  <a:latin typeface="Courier New" pitchFamily="49" charset="0"/>
                </a:rPr>
                <a:t> main()</a:t>
              </a:r>
            </a:p>
            <a:p>
              <a:r>
                <a:rPr lang="en-US" sz="1400" b="1" dirty="0">
                  <a:latin typeface="Courier New" pitchFamily="49" charset="0"/>
                </a:rPr>
                <a:t>{</a:t>
              </a:r>
            </a:p>
            <a:p>
              <a:r>
                <a:rPr lang="en-US" sz="1800" b="1" dirty="0">
                  <a:latin typeface="Courier New" pitchFamily="49" charset="0"/>
                </a:rPr>
                <a:t>  Student </a:t>
              </a:r>
              <a:r>
                <a:rPr lang="en-US" sz="1800" b="1" dirty="0" err="1">
                  <a:latin typeface="Courier New" pitchFamily="49" charset="0"/>
                </a:rPr>
                <a:t>larry</a:t>
              </a:r>
              <a:r>
                <a:rPr lang="en-US" sz="1800" b="1" dirty="0">
                  <a:latin typeface="Courier New" pitchFamily="49" charset="0"/>
                </a:rPr>
                <a:t>;</a:t>
              </a:r>
            </a:p>
            <a:p>
              <a:r>
                <a:rPr lang="en-US" sz="1800" b="1" dirty="0">
                  <a:latin typeface="Courier New" pitchFamily="49" charset="0"/>
                </a:rPr>
                <a:t>  Alcohol vodka;</a:t>
              </a:r>
            </a:p>
            <a:p>
              <a:endParaRPr lang="en-US" sz="1000" b="1" dirty="0">
                <a:latin typeface="Courier New" pitchFamily="49" charset="0"/>
              </a:endParaRPr>
            </a:p>
            <a:p>
              <a:r>
                <a:rPr lang="en-US" sz="1800" b="1" dirty="0">
                  <a:latin typeface="Courier New" pitchFamily="49" charset="0"/>
                </a:rPr>
                <a:t>  </a:t>
              </a:r>
              <a:r>
                <a:rPr lang="en-US" sz="1800" b="1" dirty="0" err="1">
                  <a:latin typeface="Courier New" pitchFamily="49" charset="0"/>
                </a:rPr>
                <a:t>cout</a:t>
              </a:r>
              <a:r>
                <a:rPr lang="en-US" sz="1800" b="1" dirty="0">
                  <a:latin typeface="Courier New" pitchFamily="49" charset="0"/>
                </a:rPr>
                <a:t> &lt;&lt; </a:t>
              </a:r>
              <a:r>
                <a:rPr lang="en-US" sz="1800" b="1" dirty="0" err="1">
                  <a:latin typeface="Courier New" pitchFamily="49" charset="0"/>
                </a:rPr>
                <a:t>larry</a:t>
              </a:r>
              <a:r>
                <a:rPr lang="en-US" sz="1800" b="1" dirty="0">
                  <a:latin typeface="Courier New" pitchFamily="49" charset="0"/>
                </a:rPr>
                <a:t> &lt;&lt; “ is drinking “ &lt;&lt; vodka;</a:t>
              </a:r>
            </a:p>
            <a:p>
              <a:r>
                <a:rPr lang="en-US" sz="1400" b="1" dirty="0">
                  <a:latin typeface="Courier New" pitchFamily="49" charset="0"/>
                </a:rPr>
                <a:t>}</a:t>
              </a:r>
            </a:p>
          </p:txBody>
        </p:sp>
        <p:sp>
          <p:nvSpPr>
            <p:cNvPr id="275466" name="Text Box 10"/>
            <p:cNvSpPr txBox="1">
              <a:spLocks noChangeArrowheads="1"/>
            </p:cNvSpPr>
            <p:nvPr/>
          </p:nvSpPr>
          <p:spPr bwMode="auto">
            <a:xfrm>
              <a:off x="3803" y="554"/>
              <a:ext cx="356" cy="2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rgbClr val="006666"/>
                  </a:solidFill>
                </a:rPr>
                <a:t>main.cpp</a:t>
              </a:r>
            </a:p>
          </p:txBody>
        </p:sp>
      </p:grpSp>
      <p:grpSp>
        <p:nvGrpSpPr>
          <p:cNvPr id="275474" name="Group 18"/>
          <p:cNvGrpSpPr>
            <a:grpSpLocks/>
          </p:cNvGrpSpPr>
          <p:nvPr/>
        </p:nvGrpSpPr>
        <p:grpSpPr bwMode="auto">
          <a:xfrm>
            <a:off x="457200" y="-76200"/>
            <a:ext cx="3730625" cy="1603375"/>
            <a:chOff x="3803" y="554"/>
            <a:chExt cx="1823" cy="1010"/>
          </a:xfrm>
        </p:grpSpPr>
        <p:sp>
          <p:nvSpPr>
            <p:cNvPr id="275475" name="Text Box 19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756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800" b="1">
                  <a:latin typeface="Courier New" pitchFamily="49" charset="0"/>
                </a:rPr>
                <a:t>class Alcohol</a:t>
              </a:r>
            </a:p>
            <a:p>
              <a:r>
                <a:rPr lang="en-US" sz="1800" b="1">
                  <a:latin typeface="Courier New" pitchFamily="49" charset="0"/>
                </a:rPr>
                <a:t>{ </a:t>
              </a:r>
            </a:p>
            <a:p>
              <a:r>
                <a:rPr lang="en-US" sz="1800" b="1">
                  <a:latin typeface="Courier New" pitchFamily="49" charset="0"/>
                </a:rPr>
                <a:t>  ... </a:t>
              </a:r>
            </a:p>
            <a:p>
              <a:r>
                <a:rPr lang="en-US" sz="1800" b="1">
                  <a:latin typeface="Courier New" pitchFamily="49" charset="0"/>
                </a:rPr>
                <a:t>};</a:t>
              </a:r>
            </a:p>
          </p:txBody>
        </p:sp>
        <p:sp>
          <p:nvSpPr>
            <p:cNvPr id="275476" name="Text Box 20"/>
            <p:cNvSpPr txBox="1">
              <a:spLocks noChangeArrowheads="1"/>
            </p:cNvSpPr>
            <p:nvPr/>
          </p:nvSpPr>
          <p:spPr bwMode="auto">
            <a:xfrm>
              <a:off x="3803" y="554"/>
              <a:ext cx="691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rgbClr val="006666"/>
                  </a:solidFill>
                </a:rPr>
                <a:t>alcohol.h</a:t>
              </a:r>
            </a:p>
          </p:txBody>
        </p:sp>
      </p:grpSp>
      <p:sp>
        <p:nvSpPr>
          <p:cNvPr id="275477" name="AutoShape 21"/>
          <p:cNvSpPr>
            <a:spLocks noChangeArrowheads="1"/>
          </p:cNvSpPr>
          <p:nvPr/>
        </p:nvSpPr>
        <p:spPr bwMode="auto">
          <a:xfrm>
            <a:off x="3810000" y="3810000"/>
            <a:ext cx="4953000" cy="1828800"/>
          </a:xfrm>
          <a:prstGeom prst="wedgeRoundRectCallout">
            <a:avLst>
              <a:gd name="adj1" fmla="val -69681"/>
              <a:gd name="adj2" fmla="val 63194"/>
              <a:gd name="adj3" fmla="val 16667"/>
            </a:avLst>
          </a:prstGeom>
          <a:solidFill>
            <a:srgbClr val="9BFF9B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endParaRPr lang="en-US" sz="1000"/>
          </a:p>
          <a:p>
            <a:pPr algn="ctr"/>
            <a:r>
              <a:rPr lang="en-US">
                <a:solidFill>
                  <a:srgbClr val="6600CC"/>
                </a:solidFill>
              </a:rPr>
              <a:t>main.cpp</a:t>
            </a:r>
            <a:r>
              <a:rPr lang="en-US"/>
              <a:t> defines an Alcohol variable but it doesn’t </a:t>
            </a:r>
            <a:r>
              <a:rPr lang="en-US">
                <a:solidFill>
                  <a:srgbClr val="6600CC"/>
                </a:solidFill>
              </a:rPr>
              <a:t>#include"alcohol.h"</a:t>
            </a:r>
            <a:r>
              <a:rPr lang="en-US"/>
              <a:t>. </a:t>
            </a:r>
          </a:p>
          <a:p>
            <a:pPr algn="ctr"/>
            <a:endParaRPr lang="en-US" sz="1000"/>
          </a:p>
          <a:p>
            <a:pPr algn="ctr"/>
            <a:r>
              <a:rPr lang="en-US"/>
              <a:t>Why? It assumes that </a:t>
            </a:r>
            <a:r>
              <a:rPr lang="en-US">
                <a:solidFill>
                  <a:srgbClr val="6600CC"/>
                </a:solidFill>
              </a:rPr>
              <a:t>student.h </a:t>
            </a:r>
            <a:r>
              <a:rPr lang="en-US"/>
              <a:t>will just include </a:t>
            </a:r>
            <a:r>
              <a:rPr lang="en-US">
                <a:solidFill>
                  <a:srgbClr val="6600CC"/>
                </a:solidFill>
              </a:rPr>
              <a:t>alcohol.h </a:t>
            </a:r>
            <a:r>
              <a:rPr lang="en-US"/>
              <a:t>for it.</a:t>
            </a:r>
          </a:p>
        </p:txBody>
      </p:sp>
      <p:sp>
        <p:nvSpPr>
          <p:cNvPr id="275478" name="AutoShape 22"/>
          <p:cNvSpPr>
            <a:spLocks noChangeArrowheads="1"/>
          </p:cNvSpPr>
          <p:nvPr/>
        </p:nvSpPr>
        <p:spPr bwMode="auto">
          <a:xfrm>
            <a:off x="4419600" y="304800"/>
            <a:ext cx="4038600" cy="1447800"/>
          </a:xfrm>
          <a:prstGeom prst="wedgeRoundRectCallout">
            <a:avLst>
              <a:gd name="adj1" fmla="val -74134"/>
              <a:gd name="adj2" fmla="val 66667"/>
              <a:gd name="adj3" fmla="val 16667"/>
            </a:avLst>
          </a:prstGeom>
          <a:solidFill>
            <a:srgbClr val="9BFF9B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endParaRPr lang="en-US" sz="1000"/>
          </a:p>
          <a:p>
            <a:pPr algn="ctr"/>
            <a:r>
              <a:rPr lang="en-US"/>
              <a:t>And in fact, this works right now, because </a:t>
            </a:r>
            <a:r>
              <a:rPr lang="en-US">
                <a:solidFill>
                  <a:srgbClr val="6600CC"/>
                </a:solidFill>
              </a:rPr>
              <a:t>student.h</a:t>
            </a:r>
            <a:r>
              <a:rPr lang="en-US"/>
              <a:t> </a:t>
            </a:r>
            <a:r>
              <a:rPr lang="en-US" i="1"/>
              <a:t>does</a:t>
            </a:r>
            <a:r>
              <a:rPr lang="en-US"/>
              <a:t> include </a:t>
            </a:r>
            <a:r>
              <a:rPr lang="en-US">
                <a:solidFill>
                  <a:srgbClr val="6600CC"/>
                </a:solidFill>
              </a:rPr>
              <a:t>alcohol.h</a:t>
            </a:r>
            <a:r>
              <a:rPr lang="en-US"/>
              <a:t>.</a:t>
            </a:r>
          </a:p>
        </p:txBody>
      </p:sp>
      <p:sp>
        <p:nvSpPr>
          <p:cNvPr id="275479" name="AutoShape 23"/>
          <p:cNvSpPr>
            <a:spLocks noChangeArrowheads="1"/>
          </p:cNvSpPr>
          <p:nvPr/>
        </p:nvSpPr>
        <p:spPr bwMode="auto">
          <a:xfrm>
            <a:off x="4495800" y="1905000"/>
            <a:ext cx="4267200" cy="1447800"/>
          </a:xfrm>
          <a:prstGeom prst="wedgeRoundRectCallout">
            <a:avLst>
              <a:gd name="adj1" fmla="val -72843"/>
              <a:gd name="adj2" fmla="val 66667"/>
              <a:gd name="adj3" fmla="val 16667"/>
            </a:avLst>
          </a:prstGeom>
          <a:solidFill>
            <a:srgbClr val="9BFF9B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endParaRPr lang="en-US" sz="1000" dirty="0"/>
          </a:p>
          <a:p>
            <a:pPr algn="ctr"/>
            <a:r>
              <a:rPr lang="en-US" dirty="0"/>
              <a:t>But what happens if the author of</a:t>
            </a:r>
            <a:r>
              <a:rPr lang="en-US" dirty="0">
                <a:solidFill>
                  <a:srgbClr val="6600CC"/>
                </a:solidFill>
              </a:rPr>
              <a:t> </a:t>
            </a:r>
            <a:r>
              <a:rPr lang="en-US" dirty="0" err="1">
                <a:solidFill>
                  <a:srgbClr val="6600CC"/>
                </a:solidFill>
              </a:rPr>
              <a:t>student.h</a:t>
            </a:r>
            <a:r>
              <a:rPr lang="en-US" dirty="0"/>
              <a:t> decides to change its implementation?</a:t>
            </a:r>
          </a:p>
        </p:txBody>
      </p:sp>
      <p:sp>
        <p:nvSpPr>
          <p:cNvPr id="275480" name="Rectangle 24"/>
          <p:cNvSpPr>
            <a:spLocks noChangeArrowheads="1"/>
          </p:cNvSpPr>
          <p:nvPr/>
        </p:nvSpPr>
        <p:spPr bwMode="auto">
          <a:xfrm>
            <a:off x="533400" y="1868488"/>
            <a:ext cx="29146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>
                <a:latin typeface="Courier New" pitchFamily="49" charset="0"/>
              </a:rPr>
              <a:t>#include "alcohol.h"</a:t>
            </a:r>
          </a:p>
        </p:txBody>
      </p:sp>
      <p:sp>
        <p:nvSpPr>
          <p:cNvPr id="275481" name="Rectangle 25"/>
          <p:cNvSpPr>
            <a:spLocks noChangeArrowheads="1"/>
          </p:cNvSpPr>
          <p:nvPr/>
        </p:nvSpPr>
        <p:spPr bwMode="auto">
          <a:xfrm>
            <a:off x="838200" y="3430588"/>
            <a:ext cx="277812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>
                <a:latin typeface="Courier New" pitchFamily="49" charset="0"/>
              </a:rPr>
              <a:t>Alcohol bottles[5];</a:t>
            </a:r>
          </a:p>
        </p:txBody>
      </p:sp>
      <p:sp>
        <p:nvSpPr>
          <p:cNvPr id="275482" name="Rectangle 26"/>
          <p:cNvSpPr>
            <a:spLocks noChangeArrowheads="1"/>
          </p:cNvSpPr>
          <p:nvPr/>
        </p:nvSpPr>
        <p:spPr bwMode="auto">
          <a:xfrm>
            <a:off x="530225" y="1866900"/>
            <a:ext cx="29146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>
                <a:solidFill>
                  <a:srgbClr val="FF0000"/>
                </a:solidFill>
                <a:latin typeface="Courier New" pitchFamily="49" charset="0"/>
              </a:rPr>
              <a:t>#include “redbull.h”</a:t>
            </a:r>
          </a:p>
        </p:txBody>
      </p:sp>
      <p:sp>
        <p:nvSpPr>
          <p:cNvPr id="275483" name="Rectangle 27"/>
          <p:cNvSpPr>
            <a:spLocks noChangeArrowheads="1"/>
          </p:cNvSpPr>
          <p:nvPr/>
        </p:nvSpPr>
        <p:spPr bwMode="auto">
          <a:xfrm>
            <a:off x="830263" y="3429000"/>
            <a:ext cx="277812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>
                <a:solidFill>
                  <a:srgbClr val="FF0000"/>
                </a:solidFill>
                <a:latin typeface="Courier New" pitchFamily="49" charset="0"/>
              </a:rPr>
              <a:t>RedBull bottles[5];</a:t>
            </a:r>
          </a:p>
        </p:txBody>
      </p:sp>
      <p:sp>
        <p:nvSpPr>
          <p:cNvPr id="275484" name="AutoShape 28"/>
          <p:cNvSpPr>
            <a:spLocks noChangeArrowheads="1"/>
          </p:cNvSpPr>
          <p:nvPr/>
        </p:nvSpPr>
        <p:spPr bwMode="auto">
          <a:xfrm>
            <a:off x="3962400" y="4114800"/>
            <a:ext cx="4953000" cy="2133600"/>
          </a:xfrm>
          <a:prstGeom prst="wedgeRoundRectCallout">
            <a:avLst>
              <a:gd name="adj1" fmla="val -72755"/>
              <a:gd name="adj2" fmla="val 32736"/>
              <a:gd name="adj3" fmla="val 16667"/>
            </a:avLst>
          </a:prstGeom>
          <a:solidFill>
            <a:srgbClr val="9BFF9B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endParaRPr lang="en-US" sz="1000"/>
          </a:p>
          <a:p>
            <a:pPr algn="ctr"/>
            <a:r>
              <a:rPr lang="en-US"/>
              <a:t>Utoh!  Now </a:t>
            </a:r>
            <a:r>
              <a:rPr lang="en-US">
                <a:solidFill>
                  <a:srgbClr val="6600CC"/>
                </a:solidFill>
              </a:rPr>
              <a:t>main.cpp </a:t>
            </a:r>
            <a:r>
              <a:rPr lang="en-US"/>
              <a:t>no longer compiles! </a:t>
            </a:r>
            <a:r>
              <a:rPr lang="en-US">
                <a:sym typeface="Wingdings" pitchFamily="2" charset="2"/>
              </a:rPr>
              <a:t></a:t>
            </a:r>
            <a:r>
              <a:rPr lang="en-US"/>
              <a:t> </a:t>
            </a:r>
            <a:br>
              <a:rPr lang="en-US"/>
            </a:br>
            <a:br>
              <a:rPr lang="en-US" sz="1000"/>
            </a:br>
            <a:r>
              <a:rPr lang="en-US"/>
              <a:t>Why? Because it doesn’t include </a:t>
            </a:r>
            <a:r>
              <a:rPr lang="en-US">
                <a:solidFill>
                  <a:srgbClr val="6600CC"/>
                </a:solidFill>
              </a:rPr>
              <a:t>alcohol.h </a:t>
            </a:r>
            <a:r>
              <a:rPr lang="en-US"/>
              <a:t>but it defines an Alcohol variable!</a:t>
            </a:r>
          </a:p>
        </p:txBody>
      </p:sp>
      <p:sp>
        <p:nvSpPr>
          <p:cNvPr id="275485" name="AutoShape 29"/>
          <p:cNvSpPr>
            <a:spLocks noChangeArrowheads="1"/>
          </p:cNvSpPr>
          <p:nvPr/>
        </p:nvSpPr>
        <p:spPr bwMode="auto">
          <a:xfrm>
            <a:off x="4572000" y="2362200"/>
            <a:ext cx="4343400" cy="3505200"/>
          </a:xfrm>
          <a:prstGeom prst="wedgeRoundRectCallout">
            <a:avLst>
              <a:gd name="adj1" fmla="val -90389"/>
              <a:gd name="adj2" fmla="val 45065"/>
              <a:gd name="adj3" fmla="val 16667"/>
            </a:avLst>
          </a:prstGeom>
          <a:solidFill>
            <a:srgbClr val="9BFF9B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endParaRPr lang="en-US" sz="1000" dirty="0"/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What can you do? </a:t>
            </a:r>
            <a:br>
              <a:rPr lang="en-US" dirty="0">
                <a:solidFill>
                  <a:schemeClr val="accent2"/>
                </a:solidFill>
              </a:rPr>
            </a:br>
            <a:endParaRPr lang="en-US" sz="1000" dirty="0">
              <a:solidFill>
                <a:schemeClr val="accent2"/>
              </a:solidFill>
            </a:endParaRPr>
          </a:p>
          <a:p>
            <a:pPr algn="ctr"/>
            <a:r>
              <a:rPr lang="en-US" dirty="0"/>
              <a:t>Always </a:t>
            </a:r>
            <a:r>
              <a:rPr lang="en-US" dirty="0">
                <a:solidFill>
                  <a:srgbClr val="FF0000"/>
                </a:solidFill>
              </a:rPr>
              <a:t>DIRECTLY include </a:t>
            </a:r>
            <a:r>
              <a:rPr lang="en-US" dirty="0"/>
              <a:t>the header files you need RIGHT where you need them.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In this case, </a:t>
            </a:r>
            <a:r>
              <a:rPr lang="en-US" dirty="0">
                <a:solidFill>
                  <a:srgbClr val="6600CC"/>
                </a:solidFill>
              </a:rPr>
              <a:t>main.cpp</a:t>
            </a:r>
            <a:r>
              <a:rPr lang="en-US" dirty="0"/>
              <a:t> has a </a:t>
            </a:r>
            <a:r>
              <a:rPr lang="en-US" dirty="0">
                <a:solidFill>
                  <a:srgbClr val="6600CC"/>
                </a:solidFill>
              </a:rPr>
              <a:t>Student</a:t>
            </a:r>
            <a:r>
              <a:rPr lang="en-US" dirty="0"/>
              <a:t> variable and an </a:t>
            </a:r>
            <a:r>
              <a:rPr lang="en-US" dirty="0">
                <a:solidFill>
                  <a:srgbClr val="6600CC"/>
                </a:solidFill>
              </a:rPr>
              <a:t>Alcohol</a:t>
            </a:r>
            <a:r>
              <a:rPr lang="en-US" dirty="0"/>
              <a:t> variable. So it should include both of their header files.</a:t>
            </a:r>
          </a:p>
        </p:txBody>
      </p:sp>
      <p:sp>
        <p:nvSpPr>
          <p:cNvPr id="275486" name="Rectangle 30"/>
          <p:cNvSpPr>
            <a:spLocks noChangeArrowheads="1"/>
          </p:cNvSpPr>
          <p:nvPr/>
        </p:nvSpPr>
        <p:spPr bwMode="auto">
          <a:xfrm>
            <a:off x="533400" y="4648200"/>
            <a:ext cx="29146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>
                <a:solidFill>
                  <a:srgbClr val="FF0000"/>
                </a:solidFill>
                <a:latin typeface="Courier New" pitchFamily="49" charset="0"/>
              </a:rPr>
              <a:t>#include "alcohol.h"</a:t>
            </a:r>
          </a:p>
        </p:txBody>
      </p:sp>
      <p:sp>
        <p:nvSpPr>
          <p:cNvPr id="275487" name="Rectangle 31"/>
          <p:cNvSpPr>
            <a:spLocks noChangeArrowheads="1"/>
          </p:cNvSpPr>
          <p:nvPr/>
        </p:nvSpPr>
        <p:spPr bwMode="auto">
          <a:xfrm>
            <a:off x="609600" y="4676775"/>
            <a:ext cx="3124200" cy="304800"/>
          </a:xfrm>
          <a:prstGeom prst="rect">
            <a:avLst/>
          </a:prstGeom>
          <a:noFill/>
          <a:ln w="38100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275488" name="AutoShape 32"/>
          <p:cNvSpPr>
            <a:spLocks noChangeArrowheads="1"/>
          </p:cNvSpPr>
          <p:nvPr/>
        </p:nvSpPr>
        <p:spPr bwMode="auto">
          <a:xfrm>
            <a:off x="3810000" y="1905000"/>
            <a:ext cx="5105400" cy="1447800"/>
          </a:xfrm>
          <a:prstGeom prst="wedgeRoundRectCallout">
            <a:avLst>
              <a:gd name="adj1" fmla="val -75060"/>
              <a:gd name="adj2" fmla="val -13486"/>
              <a:gd name="adj3" fmla="val 16667"/>
            </a:avLst>
          </a:prstGeom>
          <a:solidFill>
            <a:srgbClr val="9BFF9B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endParaRPr lang="en-US" sz="1000"/>
          </a:p>
          <a:p>
            <a:pPr algn="ctr"/>
            <a:r>
              <a:rPr lang="en-US" sz="1800"/>
              <a:t>Now your </a:t>
            </a:r>
            <a:r>
              <a:rPr lang="en-US" sz="1800">
                <a:solidFill>
                  <a:srgbClr val="6600CC"/>
                </a:solidFill>
              </a:rPr>
              <a:t>main.cpp </a:t>
            </a:r>
            <a:r>
              <a:rPr lang="en-US" sz="1800"/>
              <a:t>file will compile correctly regardless of what’s contained in the other header files it uses!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54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54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754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754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754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754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754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754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754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754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7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27547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7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754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7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2754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275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275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2754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1000"/>
                                        <p:tgtEl>
                                          <p:spTgt spid="2754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75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1000"/>
                                        <p:tgtEl>
                                          <p:spTgt spid="2754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75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7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7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7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275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 nodeType="clickPar">
                      <p:stCondLst>
                        <p:cond delay="indefinite"/>
                      </p:stCondLst>
                      <p:childTnLst>
                        <p:par>
                          <p:cTn id="8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 nodeType="clickPar">
                      <p:stCondLst>
                        <p:cond delay="indefinite"/>
                      </p:stCondLst>
                      <p:childTnLst>
                        <p:par>
                          <p:cTn id="9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8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27548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 nodeType="clickPar">
                      <p:stCondLst>
                        <p:cond delay="indefinite"/>
                      </p:stCondLst>
                      <p:childTnLst>
                        <p:par>
                          <p:cTn id="10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2754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 nodeType="clickPar">
                      <p:stCondLst>
                        <p:cond delay="indefinite"/>
                      </p:stCondLst>
                      <p:childTnLst>
                        <p:par>
                          <p:cTn id="10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8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27548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 nodeType="clickPar">
                      <p:stCondLst>
                        <p:cond delay="indefinite"/>
                      </p:stCondLst>
                      <p:childTnLst>
                        <p:par>
                          <p:cTn id="1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8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27548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 nodeType="clickPar">
                      <p:stCondLst>
                        <p:cond delay="indefinite"/>
                      </p:stCondLst>
                      <p:childTnLst>
                        <p:par>
                          <p:cTn id="1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500"/>
                                        <p:tgtEl>
                                          <p:spTgt spid="275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 nodeType="clickPar">
                      <p:stCondLst>
                        <p:cond delay="indefinite"/>
                      </p:stCondLst>
                      <p:childTnLst>
                        <p:par>
                          <p:cTn id="1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8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8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8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 nodeType="clickPar">
                      <p:stCondLst>
                        <p:cond delay="indefinite"/>
                      </p:stCondLst>
                      <p:childTnLst>
                        <p:par>
                          <p:cTn id="1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3" dur="500"/>
                                        <p:tgtEl>
                                          <p:spTgt spid="275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 nodeType="clickPar">
                      <p:stCondLst>
                        <p:cond delay="indefinite"/>
                      </p:stCondLst>
                      <p:childTnLst>
                        <p:par>
                          <p:cTn id="1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5477" grpId="0" uiExpand="1" build="p" animBg="1"/>
      <p:bldP spid="275477" grpId="1" build="allAtOnce" animBg="1"/>
      <p:bldP spid="275478" grpId="0" animBg="1"/>
      <p:bldP spid="275478" grpId="1" animBg="1"/>
      <p:bldP spid="275479" grpId="0" animBg="1"/>
      <p:bldP spid="275479" grpId="1" animBg="1"/>
      <p:bldP spid="275480" grpId="0"/>
      <p:bldP spid="275480" grpId="1"/>
      <p:bldP spid="275481" grpId="0"/>
      <p:bldP spid="275482" grpId="0"/>
      <p:bldP spid="275483" grpId="0"/>
      <p:bldP spid="275484" grpId="0" animBg="1"/>
      <p:bldP spid="275484" grpId="1" animBg="1"/>
      <p:bldP spid="275485" grpId="0" build="p" animBg="1"/>
      <p:bldP spid="275485" grpId="1" build="allAtOnce" animBg="1"/>
      <p:bldP spid="275486" grpId="0"/>
      <p:bldP spid="275487" grpId="0" animBg="1"/>
      <p:bldP spid="275487" grpId="1" animBg="1"/>
      <p:bldP spid="275488" grpId="0" animBg="1"/>
      <p:bldP spid="275488" grpId="1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-228600"/>
            <a:ext cx="7772400" cy="1143000"/>
          </a:xfrm>
        </p:spPr>
        <p:txBody>
          <a:bodyPr/>
          <a:lstStyle/>
          <a:p>
            <a:r>
              <a:rPr lang="en-US" sz="3600"/>
              <a:t>Topic #2: Preprocessor Directives</a:t>
            </a:r>
          </a:p>
        </p:txBody>
      </p:sp>
      <p:sp>
        <p:nvSpPr>
          <p:cNvPr id="205828" name="Text Box 4"/>
          <p:cNvSpPr txBox="1">
            <a:spLocks noChangeArrowheads="1"/>
          </p:cNvSpPr>
          <p:nvPr/>
        </p:nvSpPr>
        <p:spPr bwMode="auto">
          <a:xfrm>
            <a:off x="441325" y="808038"/>
            <a:ext cx="7953375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400"/>
              <a:t>C++ has several special commands which you sometimes</a:t>
            </a:r>
            <a:br>
              <a:rPr lang="en-US" sz="2400"/>
            </a:br>
            <a:r>
              <a:rPr lang="en-US" sz="2400"/>
              <a:t>need in your programs.  </a:t>
            </a:r>
          </a:p>
        </p:txBody>
      </p:sp>
      <p:sp>
        <p:nvSpPr>
          <p:cNvPr id="205829" name="Text Box 5"/>
          <p:cNvSpPr txBox="1">
            <a:spLocks noChangeArrowheads="1"/>
          </p:cNvSpPr>
          <p:nvPr/>
        </p:nvSpPr>
        <p:spPr bwMode="auto">
          <a:xfrm>
            <a:off x="304800" y="2027238"/>
            <a:ext cx="31670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/>
              <a:t>Command 1:  </a:t>
            </a:r>
            <a:r>
              <a:rPr lang="en-US" sz="2400">
                <a:solidFill>
                  <a:schemeClr val="accent2"/>
                </a:solidFill>
              </a:rPr>
              <a:t>#define</a:t>
            </a:r>
          </a:p>
        </p:txBody>
      </p:sp>
      <p:sp>
        <p:nvSpPr>
          <p:cNvPr id="205830" name="Text Box 6"/>
          <p:cNvSpPr txBox="1">
            <a:spLocks noChangeArrowheads="1"/>
          </p:cNvSpPr>
          <p:nvPr/>
        </p:nvSpPr>
        <p:spPr bwMode="auto">
          <a:xfrm>
            <a:off x="463550" y="2614613"/>
            <a:ext cx="7920038" cy="427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200"/>
              <a:t>You can use the </a:t>
            </a:r>
            <a:r>
              <a:rPr lang="en-US" sz="2200">
                <a:solidFill>
                  <a:schemeClr val="accent2"/>
                </a:solidFill>
              </a:rPr>
              <a:t>#define</a:t>
            </a:r>
            <a:r>
              <a:rPr lang="en-US" sz="2200"/>
              <a:t> command to define new constants:</a:t>
            </a:r>
          </a:p>
        </p:txBody>
      </p:sp>
      <p:sp>
        <p:nvSpPr>
          <p:cNvPr id="205831" name="Text Box 7"/>
          <p:cNvSpPr txBox="1">
            <a:spLocks noChangeArrowheads="1"/>
          </p:cNvSpPr>
          <p:nvPr/>
        </p:nvSpPr>
        <p:spPr bwMode="auto">
          <a:xfrm>
            <a:off x="533400" y="3230563"/>
            <a:ext cx="184150" cy="427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 sz="2200"/>
          </a:p>
        </p:txBody>
      </p:sp>
      <p:grpSp>
        <p:nvGrpSpPr>
          <p:cNvPr id="205832" name="Group 8"/>
          <p:cNvGrpSpPr>
            <a:grpSpLocks/>
          </p:cNvGrpSpPr>
          <p:nvPr/>
        </p:nvGrpSpPr>
        <p:grpSpPr bwMode="auto">
          <a:xfrm>
            <a:off x="4800600" y="3028950"/>
            <a:ext cx="3730625" cy="2427288"/>
            <a:chOff x="3803" y="554"/>
            <a:chExt cx="1823" cy="1529"/>
          </a:xfrm>
        </p:grpSpPr>
        <p:sp>
          <p:nvSpPr>
            <p:cNvPr id="205833" name="Text Box 9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1275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800" b="1">
                  <a:solidFill>
                    <a:srgbClr val="6600CC"/>
                  </a:solidFill>
                  <a:latin typeface="Courier New" pitchFamily="49" charset="0"/>
                </a:rPr>
                <a:t>#define PI 3.14159</a:t>
              </a:r>
            </a:p>
            <a:p>
              <a:endParaRPr lang="en-US" sz="1800" b="1">
                <a:solidFill>
                  <a:srgbClr val="6600CC"/>
                </a:solidFill>
                <a:latin typeface="Courier New" pitchFamily="49" charset="0"/>
              </a:endParaRPr>
            </a:p>
            <a:p>
              <a:endParaRPr lang="en-US" sz="1800" b="1">
                <a:solidFill>
                  <a:srgbClr val="6600CC"/>
                </a:solidFill>
                <a:latin typeface="Courier New" pitchFamily="49" charset="0"/>
              </a:endParaRPr>
            </a:p>
            <a:p>
              <a:r>
                <a:rPr lang="en-US" sz="1800" b="1">
                  <a:latin typeface="Courier New" pitchFamily="49" charset="0"/>
                </a:rPr>
                <a:t>void someFunc(void)</a:t>
              </a:r>
            </a:p>
            <a:p>
              <a:r>
                <a:rPr lang="en-US" sz="1800" b="1">
                  <a:latin typeface="Courier New" pitchFamily="49" charset="0"/>
                </a:rPr>
                <a:t>{ </a:t>
              </a:r>
            </a:p>
            <a:p>
              <a:r>
                <a:rPr lang="en-US" sz="1800" b="1">
                  <a:latin typeface="Courier New" pitchFamily="49" charset="0"/>
                </a:rPr>
                <a:t>   cout &lt;&lt; PI;</a:t>
              </a:r>
            </a:p>
            <a:p>
              <a:r>
                <a:rPr lang="en-US" sz="1800" b="1">
                  <a:latin typeface="Courier New" pitchFamily="49" charset="0"/>
                </a:rPr>
                <a:t>}</a:t>
              </a:r>
            </a:p>
          </p:txBody>
        </p:sp>
        <p:sp>
          <p:nvSpPr>
            <p:cNvPr id="205834" name="Text Box 10"/>
            <p:cNvSpPr txBox="1">
              <a:spLocks noChangeArrowheads="1"/>
            </p:cNvSpPr>
            <p:nvPr/>
          </p:nvSpPr>
          <p:spPr bwMode="auto">
            <a:xfrm>
              <a:off x="3803" y="554"/>
              <a:ext cx="60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rgbClr val="006666"/>
                  </a:solidFill>
                </a:rPr>
                <a:t>file.cpp</a:t>
              </a:r>
            </a:p>
          </p:txBody>
        </p:sp>
      </p:grpSp>
      <p:sp>
        <p:nvSpPr>
          <p:cNvPr id="205835" name="Text Box 11"/>
          <p:cNvSpPr txBox="1">
            <a:spLocks noChangeArrowheads="1"/>
          </p:cNvSpPr>
          <p:nvPr/>
        </p:nvSpPr>
        <p:spPr bwMode="auto">
          <a:xfrm>
            <a:off x="609600" y="5715000"/>
            <a:ext cx="7877175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200"/>
              <a:t>You can also use </a:t>
            </a:r>
            <a:r>
              <a:rPr lang="en-US" sz="2200">
                <a:solidFill>
                  <a:schemeClr val="accent2"/>
                </a:solidFill>
              </a:rPr>
              <a:t>#define</a:t>
            </a:r>
            <a:r>
              <a:rPr lang="en-US" sz="2200"/>
              <a:t> to define a new constant </a:t>
            </a:r>
            <a:r>
              <a:rPr lang="en-US" sz="2200">
                <a:solidFill>
                  <a:srgbClr val="800000"/>
                </a:solidFill>
              </a:rPr>
              <a:t>without </a:t>
            </a:r>
            <a:br>
              <a:rPr lang="en-US" sz="2200">
                <a:solidFill>
                  <a:srgbClr val="800000"/>
                </a:solidFill>
              </a:rPr>
            </a:br>
            <a:r>
              <a:rPr lang="en-US" sz="2200">
                <a:solidFill>
                  <a:srgbClr val="800000"/>
                </a:solidFill>
              </a:rPr>
              <a:t>specifying a value</a:t>
            </a:r>
            <a:r>
              <a:rPr lang="en-US" sz="2200"/>
              <a:t>! Why you ask? We’ll see!</a:t>
            </a:r>
          </a:p>
        </p:txBody>
      </p:sp>
      <p:sp>
        <p:nvSpPr>
          <p:cNvPr id="205836" name="Rectangle 12"/>
          <p:cNvSpPr>
            <a:spLocks noChangeArrowheads="1"/>
          </p:cNvSpPr>
          <p:nvPr/>
        </p:nvSpPr>
        <p:spPr bwMode="auto">
          <a:xfrm>
            <a:off x="4876800" y="3810000"/>
            <a:ext cx="20955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>
                <a:solidFill>
                  <a:schemeClr val="accent2"/>
                </a:solidFill>
                <a:latin typeface="Courier New" pitchFamily="49" charset="0"/>
              </a:rPr>
              <a:t>#define FOOBAR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58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58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058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5829" grpId="0"/>
      <p:bldP spid="205830" grpId="0"/>
      <p:bldP spid="205835" grpId="0"/>
      <p:bldP spid="205836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0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-198438"/>
            <a:ext cx="7772400" cy="1143001"/>
          </a:xfrm>
        </p:spPr>
        <p:txBody>
          <a:bodyPr/>
          <a:lstStyle/>
          <a:p>
            <a:r>
              <a:rPr lang="en-US"/>
              <a:t>Preprocessor Directives</a:t>
            </a:r>
          </a:p>
        </p:txBody>
      </p:sp>
      <p:sp>
        <p:nvSpPr>
          <p:cNvPr id="206852" name="Text Box 4"/>
          <p:cNvSpPr txBox="1">
            <a:spLocks noChangeArrowheads="1"/>
          </p:cNvSpPr>
          <p:nvPr/>
        </p:nvSpPr>
        <p:spPr bwMode="auto">
          <a:xfrm>
            <a:off x="304800" y="1173163"/>
            <a:ext cx="49974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/>
              <a:t>Command 2:  </a:t>
            </a:r>
            <a:r>
              <a:rPr lang="en-US" sz="2400">
                <a:solidFill>
                  <a:schemeClr val="accent2"/>
                </a:solidFill>
              </a:rPr>
              <a:t>#ifdef  </a:t>
            </a:r>
            <a:r>
              <a:rPr lang="en-US" sz="2400"/>
              <a:t>and</a:t>
            </a:r>
            <a:r>
              <a:rPr lang="en-US" sz="2400">
                <a:solidFill>
                  <a:schemeClr val="accent2"/>
                </a:solidFill>
              </a:rPr>
              <a:t>   #endif</a:t>
            </a:r>
          </a:p>
        </p:txBody>
      </p:sp>
      <p:sp>
        <p:nvSpPr>
          <p:cNvPr id="206853" name="Text Box 5"/>
          <p:cNvSpPr txBox="1">
            <a:spLocks noChangeArrowheads="1"/>
          </p:cNvSpPr>
          <p:nvPr/>
        </p:nvSpPr>
        <p:spPr bwMode="auto">
          <a:xfrm>
            <a:off x="463550" y="1858963"/>
            <a:ext cx="7942263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200"/>
              <a:t>You can use the </a:t>
            </a:r>
            <a:r>
              <a:rPr lang="en-US" sz="2200">
                <a:solidFill>
                  <a:schemeClr val="accent2"/>
                </a:solidFill>
              </a:rPr>
              <a:t>#ifdef </a:t>
            </a:r>
            <a:r>
              <a:rPr lang="en-US" sz="2200"/>
              <a:t>command to check if a constant has</a:t>
            </a:r>
            <a:br>
              <a:rPr lang="en-US" sz="2200"/>
            </a:br>
            <a:r>
              <a:rPr lang="en-US" sz="2200"/>
              <a:t>been defined already…</a:t>
            </a:r>
          </a:p>
        </p:txBody>
      </p:sp>
      <p:grpSp>
        <p:nvGrpSpPr>
          <p:cNvPr id="206854" name="Group 6"/>
          <p:cNvGrpSpPr>
            <a:grpSpLocks/>
          </p:cNvGrpSpPr>
          <p:nvPr/>
        </p:nvGrpSpPr>
        <p:grpSpPr bwMode="auto">
          <a:xfrm>
            <a:off x="4800600" y="3028950"/>
            <a:ext cx="3730625" cy="2976563"/>
            <a:chOff x="3803" y="554"/>
            <a:chExt cx="1823" cy="1875"/>
          </a:xfrm>
        </p:grpSpPr>
        <p:sp>
          <p:nvSpPr>
            <p:cNvPr id="206855" name="Text Box 7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1621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800" b="1">
                  <a:solidFill>
                    <a:srgbClr val="6600CC"/>
                  </a:solidFill>
                  <a:latin typeface="Courier New" pitchFamily="49" charset="0"/>
                </a:rPr>
                <a:t>#define FOOBAR</a:t>
              </a:r>
            </a:p>
            <a:p>
              <a:endParaRPr lang="en-US" sz="1800" b="1">
                <a:solidFill>
                  <a:srgbClr val="6600CC"/>
                </a:solidFill>
                <a:latin typeface="Courier New" pitchFamily="49" charset="0"/>
              </a:endParaRPr>
            </a:p>
            <a:p>
              <a:r>
                <a:rPr lang="en-US" sz="1800" b="1">
                  <a:solidFill>
                    <a:srgbClr val="6600CC"/>
                  </a:solidFill>
                  <a:latin typeface="Courier New" pitchFamily="49" charset="0"/>
                </a:rPr>
                <a:t>#ifdef FOOBAR</a:t>
              </a:r>
            </a:p>
            <a:p>
              <a:r>
                <a:rPr lang="en-US" sz="1800" b="1">
                  <a:latin typeface="Courier New" pitchFamily="49" charset="0"/>
                </a:rPr>
                <a:t>void someFunc(void)</a:t>
              </a:r>
            </a:p>
            <a:p>
              <a:r>
                <a:rPr lang="en-US" sz="1800" b="1">
                  <a:latin typeface="Courier New" pitchFamily="49" charset="0"/>
                </a:rPr>
                <a:t>{ </a:t>
              </a:r>
            </a:p>
            <a:p>
              <a:r>
                <a:rPr lang="en-US" sz="1800" b="1">
                  <a:latin typeface="Courier New" pitchFamily="49" charset="0"/>
                </a:rPr>
                <a:t>   cout &lt;&lt; PI;</a:t>
              </a:r>
            </a:p>
            <a:p>
              <a:r>
                <a:rPr lang="en-US" sz="1800" b="1">
                  <a:latin typeface="Courier New" pitchFamily="49" charset="0"/>
                </a:rPr>
                <a:t>}</a:t>
              </a:r>
            </a:p>
            <a:p>
              <a:r>
                <a:rPr lang="en-US" sz="1800" b="1">
                  <a:solidFill>
                    <a:srgbClr val="6600CC"/>
                  </a:solidFill>
                  <a:latin typeface="Courier New" pitchFamily="49" charset="0"/>
                </a:rPr>
                <a:t>#endif</a:t>
              </a:r>
            </a:p>
            <a:p>
              <a:endParaRPr lang="en-US" sz="1800" b="1">
                <a:solidFill>
                  <a:srgbClr val="6600CC"/>
                </a:solidFill>
                <a:latin typeface="Courier New" pitchFamily="49" charset="0"/>
              </a:endParaRPr>
            </a:p>
          </p:txBody>
        </p:sp>
        <p:sp>
          <p:nvSpPr>
            <p:cNvPr id="206856" name="Text Box 8"/>
            <p:cNvSpPr txBox="1">
              <a:spLocks noChangeArrowheads="1"/>
            </p:cNvSpPr>
            <p:nvPr/>
          </p:nvSpPr>
          <p:spPr bwMode="auto">
            <a:xfrm>
              <a:off x="3803" y="554"/>
              <a:ext cx="60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rgbClr val="006666"/>
                  </a:solidFill>
                </a:rPr>
                <a:t>file.cpp</a:t>
              </a:r>
            </a:p>
          </p:txBody>
        </p:sp>
      </p:grpSp>
      <p:sp>
        <p:nvSpPr>
          <p:cNvPr id="206857" name="Text Box 9"/>
          <p:cNvSpPr txBox="1">
            <a:spLocks noChangeArrowheads="1"/>
          </p:cNvSpPr>
          <p:nvPr/>
        </p:nvSpPr>
        <p:spPr bwMode="auto">
          <a:xfrm>
            <a:off x="152400" y="2895600"/>
            <a:ext cx="4572000" cy="1766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200"/>
              <a:t>The compiler </a:t>
            </a:r>
            <a:br>
              <a:rPr lang="en-US" sz="2200"/>
            </a:br>
            <a:r>
              <a:rPr lang="en-US" sz="2200">
                <a:solidFill>
                  <a:srgbClr val="006666"/>
                </a:solidFill>
              </a:rPr>
              <a:t>only compiles the code</a:t>
            </a:r>
            <a:r>
              <a:rPr lang="en-US" sz="2200"/>
              <a:t> </a:t>
            </a:r>
            <a:br>
              <a:rPr lang="en-US" sz="2200"/>
            </a:br>
            <a:r>
              <a:rPr lang="en-US" sz="2200"/>
              <a:t>between the </a:t>
            </a:r>
            <a:br>
              <a:rPr lang="en-US" sz="2200"/>
            </a:br>
            <a:r>
              <a:rPr lang="en-US" sz="2200">
                <a:solidFill>
                  <a:schemeClr val="accent2"/>
                </a:solidFill>
              </a:rPr>
              <a:t>#ifdef</a:t>
            </a:r>
            <a:r>
              <a:rPr lang="en-US" sz="2200"/>
              <a:t> and the </a:t>
            </a:r>
            <a:r>
              <a:rPr lang="en-US" sz="2200">
                <a:solidFill>
                  <a:schemeClr val="accent2"/>
                </a:solidFill>
              </a:rPr>
              <a:t>#endif</a:t>
            </a:r>
            <a:r>
              <a:rPr lang="en-US" sz="2200"/>
              <a:t> </a:t>
            </a:r>
            <a:br>
              <a:rPr lang="en-US" sz="2200"/>
            </a:br>
            <a:r>
              <a:rPr lang="en-US" sz="2200"/>
              <a:t>if the constant </a:t>
            </a:r>
            <a:r>
              <a:rPr lang="en-US" sz="2200">
                <a:solidFill>
                  <a:srgbClr val="FF3300"/>
                </a:solidFill>
              </a:rPr>
              <a:t>was</a:t>
            </a:r>
            <a:r>
              <a:rPr lang="en-US" sz="2200"/>
              <a:t> defined.</a:t>
            </a:r>
          </a:p>
        </p:txBody>
      </p:sp>
      <p:sp>
        <p:nvSpPr>
          <p:cNvPr id="206858" name="AutoShape 10"/>
          <p:cNvSpPr>
            <a:spLocks noChangeArrowheads="1"/>
          </p:cNvSpPr>
          <p:nvPr/>
        </p:nvSpPr>
        <p:spPr bwMode="auto">
          <a:xfrm>
            <a:off x="5410200" y="1828800"/>
            <a:ext cx="2362200" cy="1447800"/>
          </a:xfrm>
          <a:prstGeom prst="wedgeRoundRectCallout">
            <a:avLst>
              <a:gd name="adj1" fmla="val -45764"/>
              <a:gd name="adj2" fmla="val 100218"/>
              <a:gd name="adj3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/>
              <a:t>Since FOOBAR was defined I’ll compile the code until #endif.</a:t>
            </a:r>
          </a:p>
        </p:txBody>
      </p:sp>
      <p:sp>
        <p:nvSpPr>
          <p:cNvPr id="206859" name="Rectangle 11"/>
          <p:cNvSpPr>
            <a:spLocks noChangeArrowheads="1"/>
          </p:cNvSpPr>
          <p:nvPr/>
        </p:nvSpPr>
        <p:spPr bwMode="auto">
          <a:xfrm>
            <a:off x="4953000" y="3505200"/>
            <a:ext cx="1981200" cy="228600"/>
          </a:xfrm>
          <a:prstGeom prst="rect">
            <a:avLst/>
          </a:prstGeom>
          <a:solidFill>
            <a:srgbClr val="FF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06860" name="AutoShape 12"/>
          <p:cNvSpPr>
            <a:spLocks noChangeArrowheads="1"/>
          </p:cNvSpPr>
          <p:nvPr/>
        </p:nvSpPr>
        <p:spPr bwMode="auto">
          <a:xfrm>
            <a:off x="5486400" y="1828800"/>
            <a:ext cx="2686050" cy="1447800"/>
          </a:xfrm>
          <a:prstGeom prst="wedgeRoundRectCallout">
            <a:avLst>
              <a:gd name="adj1" fmla="val -49116"/>
              <a:gd name="adj2" fmla="val 100218"/>
              <a:gd name="adj3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/>
              <a:t>Since FOOBAR was NOT defined I’ll ignore the code until #endif.</a:t>
            </a:r>
          </a:p>
        </p:txBody>
      </p:sp>
      <p:sp>
        <p:nvSpPr>
          <p:cNvPr id="206861" name="Rectangle 13"/>
          <p:cNvSpPr>
            <a:spLocks noChangeArrowheads="1"/>
          </p:cNvSpPr>
          <p:nvPr/>
        </p:nvSpPr>
        <p:spPr bwMode="auto">
          <a:xfrm>
            <a:off x="4892675" y="3905250"/>
            <a:ext cx="2130425" cy="457200"/>
          </a:xfrm>
          <a:prstGeom prst="rect">
            <a:avLst/>
          </a:prstGeom>
          <a:solidFill>
            <a:srgbClr val="FF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sz="2400">
                <a:solidFill>
                  <a:schemeClr val="accent2"/>
                </a:solidFill>
              </a:rPr>
              <a:t>/*</a:t>
            </a:r>
            <a:r>
              <a:rPr lang="en-US" sz="2400"/>
              <a:t>                  </a:t>
            </a:r>
          </a:p>
        </p:txBody>
      </p:sp>
      <p:sp>
        <p:nvSpPr>
          <p:cNvPr id="206862" name="Rectangle 14"/>
          <p:cNvSpPr>
            <a:spLocks noChangeArrowheads="1"/>
          </p:cNvSpPr>
          <p:nvPr/>
        </p:nvSpPr>
        <p:spPr bwMode="auto">
          <a:xfrm>
            <a:off x="4914900" y="5334000"/>
            <a:ext cx="2130425" cy="457200"/>
          </a:xfrm>
          <a:prstGeom prst="rect">
            <a:avLst/>
          </a:prstGeom>
          <a:solidFill>
            <a:srgbClr val="FF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sz="2400">
                <a:solidFill>
                  <a:schemeClr val="accent2"/>
                </a:solidFill>
              </a:rPr>
              <a:t>*/</a:t>
            </a:r>
            <a:r>
              <a:rPr lang="en-US" sz="2400"/>
              <a:t>                 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68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68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068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2068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068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6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000"/>
                                        <p:tgtEl>
                                          <p:spTgt spid="20686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000"/>
                                        <p:tgtEl>
                                          <p:spTgt spid="2068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6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000"/>
                                        <p:tgtEl>
                                          <p:spTgt spid="20686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000"/>
                                        <p:tgtEl>
                                          <p:spTgt spid="2068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000"/>
                                        <p:tgtEl>
                                          <p:spTgt spid="2068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6852" grpId="0"/>
      <p:bldP spid="206853" grpId="0"/>
      <p:bldP spid="206857" grpId="0"/>
      <p:bldP spid="206858" grpId="0" animBg="1"/>
      <p:bldP spid="206858" grpId="1" animBg="1"/>
      <p:bldP spid="206859" grpId="0" animBg="1"/>
      <p:bldP spid="206860" grpId="0" animBg="1"/>
      <p:bldP spid="206860" grpId="1" animBg="1"/>
      <p:bldP spid="206861" grpId="0" build="allAtOnce" animBg="1"/>
      <p:bldP spid="206862" grpId="0" build="allAtOnce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2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-198438"/>
            <a:ext cx="7772400" cy="1143001"/>
          </a:xfrm>
        </p:spPr>
        <p:txBody>
          <a:bodyPr/>
          <a:lstStyle/>
          <a:p>
            <a:r>
              <a:rPr lang="en-US"/>
              <a:t>Preprocessor Directives</a:t>
            </a:r>
          </a:p>
        </p:txBody>
      </p:sp>
      <p:sp>
        <p:nvSpPr>
          <p:cNvPr id="209923" name="Text Box 3"/>
          <p:cNvSpPr txBox="1">
            <a:spLocks noChangeArrowheads="1"/>
          </p:cNvSpPr>
          <p:nvPr/>
        </p:nvSpPr>
        <p:spPr bwMode="auto">
          <a:xfrm>
            <a:off x="304800" y="1173163"/>
            <a:ext cx="51577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/>
              <a:t>Command 2:  </a:t>
            </a:r>
            <a:r>
              <a:rPr lang="en-US" sz="2400">
                <a:solidFill>
                  <a:schemeClr val="accent2"/>
                </a:solidFill>
              </a:rPr>
              <a:t>#if</a:t>
            </a:r>
            <a:r>
              <a:rPr lang="en-US" sz="2400">
                <a:solidFill>
                  <a:srgbClr val="FF3300"/>
                </a:solidFill>
              </a:rPr>
              <a:t>n</a:t>
            </a:r>
            <a:r>
              <a:rPr lang="en-US" sz="2400">
                <a:solidFill>
                  <a:schemeClr val="accent2"/>
                </a:solidFill>
              </a:rPr>
              <a:t>def  </a:t>
            </a:r>
            <a:r>
              <a:rPr lang="en-US" sz="2400"/>
              <a:t>and</a:t>
            </a:r>
            <a:r>
              <a:rPr lang="en-US" sz="2400">
                <a:solidFill>
                  <a:schemeClr val="accent2"/>
                </a:solidFill>
              </a:rPr>
              <a:t>   #endif</a:t>
            </a:r>
          </a:p>
        </p:txBody>
      </p:sp>
      <p:sp>
        <p:nvSpPr>
          <p:cNvPr id="209924" name="Text Box 4"/>
          <p:cNvSpPr txBox="1">
            <a:spLocks noChangeArrowheads="1"/>
          </p:cNvSpPr>
          <p:nvPr/>
        </p:nvSpPr>
        <p:spPr bwMode="auto">
          <a:xfrm>
            <a:off x="463550" y="1858963"/>
            <a:ext cx="8088313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200"/>
              <a:t>You can use the </a:t>
            </a:r>
            <a:r>
              <a:rPr lang="en-US" sz="2200">
                <a:solidFill>
                  <a:schemeClr val="accent2"/>
                </a:solidFill>
              </a:rPr>
              <a:t>#if</a:t>
            </a:r>
            <a:r>
              <a:rPr lang="en-US" sz="2200">
                <a:solidFill>
                  <a:srgbClr val="FF3300"/>
                </a:solidFill>
              </a:rPr>
              <a:t>n</a:t>
            </a:r>
            <a:r>
              <a:rPr lang="en-US" sz="2200">
                <a:solidFill>
                  <a:schemeClr val="accent2"/>
                </a:solidFill>
              </a:rPr>
              <a:t>def </a:t>
            </a:r>
            <a:r>
              <a:rPr lang="en-US" sz="2200"/>
              <a:t>command to check if a constant has</a:t>
            </a:r>
            <a:br>
              <a:rPr lang="en-US" sz="2200"/>
            </a:br>
            <a:r>
              <a:rPr lang="en-US" sz="2200"/>
              <a:t>NOT been defined already…</a:t>
            </a:r>
          </a:p>
        </p:txBody>
      </p:sp>
      <p:grpSp>
        <p:nvGrpSpPr>
          <p:cNvPr id="209925" name="Group 5"/>
          <p:cNvGrpSpPr>
            <a:grpSpLocks/>
          </p:cNvGrpSpPr>
          <p:nvPr/>
        </p:nvGrpSpPr>
        <p:grpSpPr bwMode="auto">
          <a:xfrm>
            <a:off x="4800600" y="3028950"/>
            <a:ext cx="3730625" cy="2976563"/>
            <a:chOff x="3803" y="554"/>
            <a:chExt cx="1823" cy="1875"/>
          </a:xfrm>
        </p:grpSpPr>
        <p:sp>
          <p:nvSpPr>
            <p:cNvPr id="209926" name="Text Box 6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1621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800" b="1">
                  <a:solidFill>
                    <a:srgbClr val="6600CC"/>
                  </a:solidFill>
                  <a:latin typeface="Courier New" pitchFamily="49" charset="0"/>
                </a:rPr>
                <a:t>#define FOOBAR</a:t>
              </a:r>
            </a:p>
            <a:p>
              <a:endParaRPr lang="en-US" sz="1800" b="1">
                <a:solidFill>
                  <a:srgbClr val="6600CC"/>
                </a:solidFill>
                <a:latin typeface="Courier New" pitchFamily="49" charset="0"/>
              </a:endParaRPr>
            </a:p>
            <a:p>
              <a:r>
                <a:rPr lang="en-US" sz="1800" b="1">
                  <a:solidFill>
                    <a:srgbClr val="6600CC"/>
                  </a:solidFill>
                  <a:latin typeface="Courier New" pitchFamily="49" charset="0"/>
                </a:rPr>
                <a:t>#if</a:t>
              </a:r>
              <a:r>
                <a:rPr lang="en-US" sz="1800" b="1">
                  <a:solidFill>
                    <a:srgbClr val="FF3300"/>
                  </a:solidFill>
                  <a:latin typeface="Courier New" pitchFamily="49" charset="0"/>
                </a:rPr>
                <a:t>n</a:t>
              </a:r>
              <a:r>
                <a:rPr lang="en-US" sz="1800" b="1">
                  <a:solidFill>
                    <a:srgbClr val="6600CC"/>
                  </a:solidFill>
                  <a:latin typeface="Courier New" pitchFamily="49" charset="0"/>
                </a:rPr>
                <a:t>def FOOBAR</a:t>
              </a:r>
            </a:p>
            <a:p>
              <a:r>
                <a:rPr lang="en-US" sz="1800" b="1">
                  <a:latin typeface="Courier New" pitchFamily="49" charset="0"/>
                </a:rPr>
                <a:t>void someFunc(void)</a:t>
              </a:r>
            </a:p>
            <a:p>
              <a:r>
                <a:rPr lang="en-US" sz="1800" b="1">
                  <a:latin typeface="Courier New" pitchFamily="49" charset="0"/>
                </a:rPr>
                <a:t>{ </a:t>
              </a:r>
            </a:p>
            <a:p>
              <a:r>
                <a:rPr lang="en-US" sz="1800" b="1">
                  <a:latin typeface="Courier New" pitchFamily="49" charset="0"/>
                </a:rPr>
                <a:t>   cout &lt;&lt; PI;</a:t>
              </a:r>
            </a:p>
            <a:p>
              <a:r>
                <a:rPr lang="en-US" sz="1800" b="1">
                  <a:latin typeface="Courier New" pitchFamily="49" charset="0"/>
                </a:rPr>
                <a:t>}</a:t>
              </a:r>
            </a:p>
            <a:p>
              <a:r>
                <a:rPr lang="en-US" sz="1800" b="1">
                  <a:solidFill>
                    <a:srgbClr val="6600CC"/>
                  </a:solidFill>
                  <a:latin typeface="Courier New" pitchFamily="49" charset="0"/>
                </a:rPr>
                <a:t>#endif</a:t>
              </a:r>
            </a:p>
            <a:p>
              <a:endParaRPr lang="en-US" sz="1800" b="1">
                <a:solidFill>
                  <a:srgbClr val="6600CC"/>
                </a:solidFill>
                <a:latin typeface="Courier New" pitchFamily="49" charset="0"/>
              </a:endParaRPr>
            </a:p>
          </p:txBody>
        </p:sp>
        <p:sp>
          <p:nvSpPr>
            <p:cNvPr id="209927" name="Text Box 7"/>
            <p:cNvSpPr txBox="1">
              <a:spLocks noChangeArrowheads="1"/>
            </p:cNvSpPr>
            <p:nvPr/>
          </p:nvSpPr>
          <p:spPr bwMode="auto">
            <a:xfrm>
              <a:off x="3803" y="554"/>
              <a:ext cx="60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rgbClr val="006666"/>
                  </a:solidFill>
                </a:rPr>
                <a:t>file.cpp</a:t>
              </a:r>
            </a:p>
          </p:txBody>
        </p:sp>
      </p:grpSp>
      <p:sp>
        <p:nvSpPr>
          <p:cNvPr id="209929" name="AutoShape 9"/>
          <p:cNvSpPr>
            <a:spLocks noChangeArrowheads="1"/>
          </p:cNvSpPr>
          <p:nvPr/>
        </p:nvSpPr>
        <p:spPr bwMode="auto">
          <a:xfrm>
            <a:off x="5410200" y="1828800"/>
            <a:ext cx="2362200" cy="1447800"/>
          </a:xfrm>
          <a:prstGeom prst="wedgeRoundRectCallout">
            <a:avLst>
              <a:gd name="adj1" fmla="val -45764"/>
              <a:gd name="adj2" fmla="val 100218"/>
              <a:gd name="adj3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/>
              <a:t>Since FOOBAR was defined I’ll ignore the code until #endif.</a:t>
            </a:r>
          </a:p>
        </p:txBody>
      </p:sp>
      <p:sp>
        <p:nvSpPr>
          <p:cNvPr id="209930" name="Rectangle 10"/>
          <p:cNvSpPr>
            <a:spLocks noChangeArrowheads="1"/>
          </p:cNvSpPr>
          <p:nvPr/>
        </p:nvSpPr>
        <p:spPr bwMode="auto">
          <a:xfrm>
            <a:off x="4953000" y="3505200"/>
            <a:ext cx="1981200" cy="228600"/>
          </a:xfrm>
          <a:prstGeom prst="rect">
            <a:avLst/>
          </a:prstGeom>
          <a:solidFill>
            <a:srgbClr val="FF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09932" name="Rectangle 12"/>
          <p:cNvSpPr>
            <a:spLocks noChangeArrowheads="1"/>
          </p:cNvSpPr>
          <p:nvPr/>
        </p:nvSpPr>
        <p:spPr bwMode="auto">
          <a:xfrm>
            <a:off x="4905375" y="3914775"/>
            <a:ext cx="2130425" cy="457200"/>
          </a:xfrm>
          <a:prstGeom prst="rect">
            <a:avLst/>
          </a:prstGeom>
          <a:solidFill>
            <a:srgbClr val="FF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sz="2400">
                <a:solidFill>
                  <a:schemeClr val="accent2"/>
                </a:solidFill>
              </a:rPr>
              <a:t>/*</a:t>
            </a:r>
            <a:r>
              <a:rPr lang="en-US" sz="2400"/>
              <a:t>                  </a:t>
            </a:r>
          </a:p>
        </p:txBody>
      </p:sp>
      <p:sp>
        <p:nvSpPr>
          <p:cNvPr id="209933" name="Rectangle 13"/>
          <p:cNvSpPr>
            <a:spLocks noChangeArrowheads="1"/>
          </p:cNvSpPr>
          <p:nvPr/>
        </p:nvSpPr>
        <p:spPr bwMode="auto">
          <a:xfrm>
            <a:off x="4914900" y="5334000"/>
            <a:ext cx="2130425" cy="457200"/>
          </a:xfrm>
          <a:prstGeom prst="rect">
            <a:avLst/>
          </a:prstGeom>
          <a:solidFill>
            <a:srgbClr val="FF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sz="2400">
                <a:solidFill>
                  <a:schemeClr val="accent2"/>
                </a:solidFill>
              </a:rPr>
              <a:t>*/</a:t>
            </a:r>
            <a:r>
              <a:rPr lang="en-US" sz="2400"/>
              <a:t>                  </a:t>
            </a:r>
          </a:p>
        </p:txBody>
      </p:sp>
      <p:sp>
        <p:nvSpPr>
          <p:cNvPr id="209934" name="AutoShape 14"/>
          <p:cNvSpPr>
            <a:spLocks noChangeArrowheads="1"/>
          </p:cNvSpPr>
          <p:nvPr/>
        </p:nvSpPr>
        <p:spPr bwMode="auto">
          <a:xfrm>
            <a:off x="5486400" y="1752600"/>
            <a:ext cx="2686050" cy="1447800"/>
          </a:xfrm>
          <a:prstGeom prst="wedgeRoundRectCallout">
            <a:avLst>
              <a:gd name="adj1" fmla="val -49116"/>
              <a:gd name="adj2" fmla="val 105481"/>
              <a:gd name="adj3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/>
              <a:t>Since FOOBAR was NOT defined I’ll compile the code until #endif.</a:t>
            </a:r>
          </a:p>
        </p:txBody>
      </p:sp>
      <p:sp>
        <p:nvSpPr>
          <p:cNvPr id="209935" name="Text Box 15"/>
          <p:cNvSpPr txBox="1">
            <a:spLocks noChangeArrowheads="1"/>
          </p:cNvSpPr>
          <p:nvPr/>
        </p:nvSpPr>
        <p:spPr bwMode="auto">
          <a:xfrm>
            <a:off x="152400" y="2895600"/>
            <a:ext cx="4572000" cy="1766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200"/>
              <a:t>The compiler </a:t>
            </a:r>
            <a:br>
              <a:rPr lang="en-US" sz="2200"/>
            </a:br>
            <a:r>
              <a:rPr lang="en-US" sz="2200">
                <a:solidFill>
                  <a:srgbClr val="006666"/>
                </a:solidFill>
              </a:rPr>
              <a:t>only compiles the code</a:t>
            </a:r>
            <a:r>
              <a:rPr lang="en-US" sz="2200"/>
              <a:t> </a:t>
            </a:r>
            <a:br>
              <a:rPr lang="en-US" sz="2200"/>
            </a:br>
            <a:r>
              <a:rPr lang="en-US" sz="2200"/>
              <a:t>between the </a:t>
            </a:r>
            <a:br>
              <a:rPr lang="en-US" sz="2200"/>
            </a:br>
            <a:r>
              <a:rPr lang="en-US" sz="2200">
                <a:solidFill>
                  <a:schemeClr val="accent2"/>
                </a:solidFill>
              </a:rPr>
              <a:t>#if</a:t>
            </a:r>
            <a:r>
              <a:rPr lang="en-US" sz="2200">
                <a:solidFill>
                  <a:srgbClr val="FF3300"/>
                </a:solidFill>
              </a:rPr>
              <a:t>n</a:t>
            </a:r>
            <a:r>
              <a:rPr lang="en-US" sz="2200">
                <a:solidFill>
                  <a:schemeClr val="accent2"/>
                </a:solidFill>
              </a:rPr>
              <a:t>def</a:t>
            </a:r>
            <a:r>
              <a:rPr lang="en-US" sz="2200"/>
              <a:t> and the </a:t>
            </a:r>
            <a:r>
              <a:rPr lang="en-US" sz="2200">
                <a:solidFill>
                  <a:schemeClr val="accent2"/>
                </a:solidFill>
              </a:rPr>
              <a:t>#endif</a:t>
            </a:r>
            <a:r>
              <a:rPr lang="en-US" sz="2200"/>
              <a:t> </a:t>
            </a:r>
            <a:br>
              <a:rPr lang="en-US" sz="2200"/>
            </a:br>
            <a:r>
              <a:rPr lang="en-US" sz="2200"/>
              <a:t>if the constant </a:t>
            </a:r>
            <a:r>
              <a:rPr lang="en-US" sz="2200">
                <a:solidFill>
                  <a:srgbClr val="FF3300"/>
                </a:solidFill>
              </a:rPr>
              <a:t>was NOT</a:t>
            </a:r>
            <a:r>
              <a:rPr lang="en-US" sz="2200"/>
              <a:t> defined.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99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99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099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3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000"/>
                                        <p:tgtEl>
                                          <p:spTgt spid="20993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000"/>
                                        <p:tgtEl>
                                          <p:spTgt spid="2099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3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000"/>
                                        <p:tgtEl>
                                          <p:spTgt spid="20993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000"/>
                                        <p:tgtEl>
                                          <p:spTgt spid="2099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000"/>
                                        <p:tgtEl>
                                          <p:spTgt spid="2099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3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3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000"/>
                                        <p:tgtEl>
                                          <p:spTgt spid="2099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2099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9923" grpId="0"/>
      <p:bldP spid="209924" grpId="0"/>
      <p:bldP spid="209929" grpId="0" animBg="1"/>
      <p:bldP spid="209929" grpId="1" animBg="1"/>
      <p:bldP spid="209930" grpId="0" animBg="1"/>
      <p:bldP spid="209932" grpId="0" build="allAtOnce" animBg="1"/>
      <p:bldP spid="209932" grpId="1" build="allAtOnce" animBg="1"/>
      <p:bldP spid="209933" grpId="0" build="allAtOnce" animBg="1"/>
      <p:bldP spid="209933" grpId="1" build="allAtOnce" animBg="1"/>
      <p:bldP spid="209934" grpId="0" animBg="1"/>
      <p:bldP spid="209935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6" name="Rectangle 2"/>
          <p:cNvSpPr>
            <a:spLocks noGrp="1" noChangeArrowheads="1"/>
          </p:cNvSpPr>
          <p:nvPr>
            <p:ph type="title"/>
          </p:nvPr>
        </p:nvSpPr>
        <p:spPr>
          <a:xfrm>
            <a:off x="-1600200" y="-228600"/>
            <a:ext cx="7772400" cy="1143000"/>
          </a:xfrm>
        </p:spPr>
        <p:txBody>
          <a:bodyPr/>
          <a:lstStyle/>
          <a:p>
            <a:r>
              <a:rPr lang="en-US" sz="3600"/>
              <a:t>Separate Compilation</a:t>
            </a:r>
          </a:p>
        </p:txBody>
      </p:sp>
      <p:sp>
        <p:nvSpPr>
          <p:cNvPr id="195588" name="Text Box 4"/>
          <p:cNvSpPr txBox="1">
            <a:spLocks noChangeArrowheads="1"/>
          </p:cNvSpPr>
          <p:nvPr/>
        </p:nvSpPr>
        <p:spPr bwMode="auto">
          <a:xfrm>
            <a:off x="0" y="5791200"/>
            <a:ext cx="4953000" cy="1096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200"/>
              <a:t>When using class composition, it helps to define each class in a separate pair of .cpp/.h files.</a:t>
            </a:r>
          </a:p>
        </p:txBody>
      </p:sp>
      <p:grpSp>
        <p:nvGrpSpPr>
          <p:cNvPr id="195591" name="Group 7"/>
          <p:cNvGrpSpPr>
            <a:grpSpLocks/>
          </p:cNvGrpSpPr>
          <p:nvPr/>
        </p:nvGrpSpPr>
        <p:grpSpPr bwMode="auto">
          <a:xfrm>
            <a:off x="76200" y="533400"/>
            <a:ext cx="3103563" cy="2152650"/>
            <a:chOff x="3803" y="554"/>
            <a:chExt cx="1823" cy="1356"/>
          </a:xfrm>
        </p:grpSpPr>
        <p:sp>
          <p:nvSpPr>
            <p:cNvPr id="195589" name="Text Box 5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1102"/>
            </a:xfrm>
            <a:prstGeom prst="rect">
              <a:avLst/>
            </a:prstGeom>
            <a:solidFill>
              <a:srgbClr val="FFF0E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800" b="1" dirty="0">
                  <a:latin typeface="Courier New" pitchFamily="49" charset="0"/>
                </a:rPr>
                <a:t>class Calculator</a:t>
              </a:r>
            </a:p>
            <a:p>
              <a:r>
                <a:rPr lang="en-US" sz="1800" b="1" dirty="0">
                  <a:latin typeface="Courier New" pitchFamily="49" charset="0"/>
                </a:rPr>
                <a:t>{</a:t>
              </a:r>
            </a:p>
            <a:p>
              <a:r>
                <a:rPr lang="en-US" sz="1800" b="1" dirty="0">
                  <a:latin typeface="Courier New" pitchFamily="49" charset="0"/>
                </a:rPr>
                <a:t>public:</a:t>
              </a:r>
            </a:p>
            <a:p>
              <a:r>
                <a:rPr lang="en-US" sz="1800" b="1" dirty="0">
                  <a:latin typeface="Courier New" pitchFamily="49" charset="0"/>
                </a:rPr>
                <a:t>  </a:t>
              </a:r>
              <a:r>
                <a:rPr lang="en-US" sz="1800" b="1" dirty="0" err="1">
                  <a:latin typeface="Courier New" pitchFamily="49" charset="0"/>
                </a:rPr>
                <a:t>int</a:t>
              </a:r>
              <a:r>
                <a:rPr lang="en-US" sz="1800" b="1" dirty="0">
                  <a:latin typeface="Courier New" pitchFamily="49" charset="0"/>
                </a:rPr>
                <a:t> compute();</a:t>
              </a:r>
            </a:p>
            <a:p>
              <a:r>
                <a:rPr lang="en-US" sz="1800" b="1" dirty="0">
                  <a:latin typeface="Courier New" pitchFamily="49" charset="0"/>
                </a:rPr>
                <a:t>  ...</a:t>
              </a:r>
            </a:p>
            <a:p>
              <a:r>
                <a:rPr lang="en-US" sz="1800" b="1" dirty="0">
                  <a:latin typeface="Courier New" pitchFamily="49" charset="0"/>
                </a:rPr>
                <a:t>};</a:t>
              </a:r>
            </a:p>
          </p:txBody>
        </p:sp>
        <p:sp>
          <p:nvSpPr>
            <p:cNvPr id="195590" name="Text Box 6"/>
            <p:cNvSpPr txBox="1">
              <a:spLocks noChangeArrowheads="1"/>
            </p:cNvSpPr>
            <p:nvPr/>
          </p:nvSpPr>
          <p:spPr bwMode="auto">
            <a:xfrm>
              <a:off x="3803" y="554"/>
              <a:ext cx="58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rgbClr val="006666"/>
                  </a:solidFill>
                </a:rPr>
                <a:t>calc.h</a:t>
              </a:r>
            </a:p>
          </p:txBody>
        </p:sp>
      </p:grpSp>
      <p:grpSp>
        <p:nvGrpSpPr>
          <p:cNvPr id="195592" name="Group 8"/>
          <p:cNvGrpSpPr>
            <a:grpSpLocks/>
          </p:cNvGrpSpPr>
          <p:nvPr/>
        </p:nvGrpSpPr>
        <p:grpSpPr bwMode="auto">
          <a:xfrm>
            <a:off x="20638" y="2724150"/>
            <a:ext cx="3608387" cy="2152650"/>
            <a:chOff x="3803" y="554"/>
            <a:chExt cx="1823" cy="1356"/>
          </a:xfrm>
        </p:grpSpPr>
        <p:sp>
          <p:nvSpPr>
            <p:cNvPr id="195593" name="Text Box 9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1102"/>
            </a:xfrm>
            <a:prstGeom prst="rect">
              <a:avLst/>
            </a:prstGeom>
            <a:solidFill>
              <a:srgbClr val="FFF0E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800" b="1" dirty="0">
                  <a:latin typeface="Courier New" pitchFamily="49" charset="0"/>
                </a:rPr>
                <a:t>#include “</a:t>
              </a:r>
              <a:r>
                <a:rPr lang="en-US" sz="1800" b="1" dirty="0" err="1">
                  <a:latin typeface="Courier New" pitchFamily="49" charset="0"/>
                </a:rPr>
                <a:t>calc.h</a:t>
              </a:r>
              <a:r>
                <a:rPr lang="en-US" sz="1800" b="1" dirty="0">
                  <a:latin typeface="Courier New" pitchFamily="49" charset="0"/>
                </a:rPr>
                <a:t>”</a:t>
              </a:r>
            </a:p>
            <a:p>
              <a:endParaRPr lang="en-US" sz="1800" b="1" dirty="0">
                <a:latin typeface="Courier New" pitchFamily="49" charset="0"/>
              </a:endParaRPr>
            </a:p>
            <a:p>
              <a:r>
                <a:rPr lang="en-US" sz="1800" b="1" dirty="0" err="1">
                  <a:latin typeface="Courier New" pitchFamily="49" charset="0"/>
                </a:rPr>
                <a:t>int</a:t>
              </a:r>
              <a:r>
                <a:rPr lang="en-US" sz="1800" b="1" dirty="0">
                  <a:latin typeface="Courier New" pitchFamily="49" charset="0"/>
                </a:rPr>
                <a:t> </a:t>
              </a:r>
              <a:r>
                <a:rPr lang="en-US" sz="1600" b="1" dirty="0">
                  <a:latin typeface="Courier New" pitchFamily="49" charset="0"/>
                </a:rPr>
                <a:t>Calculator</a:t>
              </a:r>
              <a:r>
                <a:rPr lang="en-US" sz="1800" b="1" dirty="0">
                  <a:latin typeface="Courier New" pitchFamily="49" charset="0"/>
                </a:rPr>
                <a:t>::compute()</a:t>
              </a:r>
            </a:p>
            <a:p>
              <a:r>
                <a:rPr lang="en-US" sz="1800" b="1" dirty="0">
                  <a:latin typeface="Courier New" pitchFamily="49" charset="0"/>
                </a:rPr>
                <a:t>{</a:t>
              </a:r>
            </a:p>
            <a:p>
              <a:r>
                <a:rPr lang="en-US" sz="1800" b="1" dirty="0">
                  <a:latin typeface="Courier New" pitchFamily="49" charset="0"/>
                </a:rPr>
                <a:t>  ...</a:t>
              </a:r>
            </a:p>
            <a:p>
              <a:r>
                <a:rPr lang="en-US" sz="1800" b="1" dirty="0">
                  <a:latin typeface="Courier New" pitchFamily="49" charset="0"/>
                </a:rPr>
                <a:t>}</a:t>
              </a:r>
            </a:p>
          </p:txBody>
        </p:sp>
        <p:sp>
          <p:nvSpPr>
            <p:cNvPr id="195594" name="Text Box 10"/>
            <p:cNvSpPr txBox="1">
              <a:spLocks noChangeArrowheads="1"/>
            </p:cNvSpPr>
            <p:nvPr/>
          </p:nvSpPr>
          <p:spPr bwMode="auto">
            <a:xfrm>
              <a:off x="3803" y="554"/>
              <a:ext cx="65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rgbClr val="006666"/>
                  </a:solidFill>
                </a:rPr>
                <a:t>calc.cpp</a:t>
              </a:r>
            </a:p>
          </p:txBody>
        </p:sp>
      </p:grpSp>
      <p:grpSp>
        <p:nvGrpSpPr>
          <p:cNvPr id="195600" name="Group 16"/>
          <p:cNvGrpSpPr>
            <a:grpSpLocks/>
          </p:cNvGrpSpPr>
          <p:nvPr/>
        </p:nvGrpSpPr>
        <p:grpSpPr bwMode="auto">
          <a:xfrm>
            <a:off x="2743200" y="438150"/>
            <a:ext cx="3730625" cy="3251200"/>
            <a:chOff x="3803" y="554"/>
            <a:chExt cx="1823" cy="2048"/>
          </a:xfrm>
        </p:grpSpPr>
        <p:sp>
          <p:nvSpPr>
            <p:cNvPr id="195601" name="Text Box 17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1794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800" b="1" dirty="0">
                  <a:latin typeface="Courier New" pitchFamily="49" charset="0"/>
                </a:rPr>
                <a:t>#include “</a:t>
              </a:r>
              <a:r>
                <a:rPr lang="en-US" sz="1800" b="1" dirty="0" err="1">
                  <a:solidFill>
                    <a:srgbClr val="6600CC"/>
                  </a:solidFill>
                  <a:latin typeface="Courier New" pitchFamily="49" charset="0"/>
                </a:rPr>
                <a:t>calc.h</a:t>
              </a:r>
              <a:r>
                <a:rPr lang="en-US" sz="1800" b="1" dirty="0">
                  <a:latin typeface="Courier New" pitchFamily="49" charset="0"/>
                </a:rPr>
                <a:t>”</a:t>
              </a:r>
            </a:p>
            <a:p>
              <a:endParaRPr lang="en-US" sz="1800" b="1" dirty="0">
                <a:latin typeface="Courier New" pitchFamily="49" charset="0"/>
              </a:endParaRPr>
            </a:p>
            <a:p>
              <a:r>
                <a:rPr lang="en-US" sz="1800" b="1" dirty="0">
                  <a:latin typeface="Courier New" pitchFamily="49" charset="0"/>
                </a:rPr>
                <a:t>class Student</a:t>
              </a:r>
            </a:p>
            <a:p>
              <a:r>
                <a:rPr lang="en-US" sz="1800" b="1" dirty="0">
                  <a:latin typeface="Courier New" pitchFamily="49" charset="0"/>
                </a:rPr>
                <a:t>{</a:t>
              </a:r>
            </a:p>
            <a:p>
              <a:r>
                <a:rPr lang="en-US" sz="1800" b="1" dirty="0">
                  <a:latin typeface="Courier New" pitchFamily="49" charset="0"/>
                </a:rPr>
                <a:t>public:</a:t>
              </a:r>
            </a:p>
            <a:p>
              <a:r>
                <a:rPr lang="en-US" sz="1800" b="1" dirty="0">
                  <a:latin typeface="Courier New" pitchFamily="49" charset="0"/>
                </a:rPr>
                <a:t>  void study();</a:t>
              </a:r>
            </a:p>
            <a:p>
              <a:r>
                <a:rPr lang="en-US" sz="1800" b="1" dirty="0">
                  <a:latin typeface="Courier New" pitchFamily="49" charset="0"/>
                </a:rPr>
                <a:t>  ...</a:t>
              </a:r>
            </a:p>
            <a:p>
              <a:r>
                <a:rPr lang="en-US" sz="1800" b="1" dirty="0">
                  <a:latin typeface="Courier New" pitchFamily="49" charset="0"/>
                </a:rPr>
                <a:t>private:</a:t>
              </a:r>
            </a:p>
            <a:p>
              <a:r>
                <a:rPr lang="en-US" sz="1800" b="1" dirty="0">
                  <a:latin typeface="Courier New" pitchFamily="49" charset="0"/>
                </a:rPr>
                <a:t>  </a:t>
              </a:r>
              <a:r>
                <a:rPr lang="en-US" sz="1800" b="1" dirty="0">
                  <a:solidFill>
                    <a:srgbClr val="6600CC"/>
                  </a:solidFill>
                  <a:latin typeface="Courier New" pitchFamily="49" charset="0"/>
                </a:rPr>
                <a:t>Calculator </a:t>
              </a:r>
              <a:r>
                <a:rPr lang="en-US" sz="1800" b="1" dirty="0" err="1">
                  <a:solidFill>
                    <a:srgbClr val="6600CC"/>
                  </a:solidFill>
                  <a:latin typeface="Courier New" pitchFamily="49" charset="0"/>
                </a:rPr>
                <a:t>myCalc</a:t>
              </a:r>
              <a:r>
                <a:rPr lang="en-US" sz="1800" b="1" dirty="0">
                  <a:latin typeface="Courier New" pitchFamily="49" charset="0"/>
                </a:rPr>
                <a:t>;</a:t>
              </a:r>
            </a:p>
            <a:p>
              <a:r>
                <a:rPr lang="en-US" sz="1800" b="1" dirty="0">
                  <a:latin typeface="Courier New" pitchFamily="49" charset="0"/>
                </a:rPr>
                <a:t>};</a:t>
              </a:r>
            </a:p>
          </p:txBody>
        </p:sp>
        <p:sp>
          <p:nvSpPr>
            <p:cNvPr id="195602" name="Text Box 18"/>
            <p:cNvSpPr txBox="1">
              <a:spLocks noChangeArrowheads="1"/>
            </p:cNvSpPr>
            <p:nvPr/>
          </p:nvSpPr>
          <p:spPr bwMode="auto">
            <a:xfrm>
              <a:off x="3803" y="554"/>
              <a:ext cx="75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rgbClr val="006666"/>
                  </a:solidFill>
                </a:rPr>
                <a:t>student.h</a:t>
              </a:r>
            </a:p>
          </p:txBody>
        </p:sp>
      </p:grpSp>
      <p:grpSp>
        <p:nvGrpSpPr>
          <p:cNvPr id="195603" name="Group 19"/>
          <p:cNvGrpSpPr>
            <a:grpSpLocks/>
          </p:cNvGrpSpPr>
          <p:nvPr/>
        </p:nvGrpSpPr>
        <p:grpSpPr bwMode="auto">
          <a:xfrm>
            <a:off x="2667000" y="3714750"/>
            <a:ext cx="3836988" cy="2152650"/>
            <a:chOff x="3803" y="554"/>
            <a:chExt cx="1823" cy="1356"/>
          </a:xfrm>
        </p:grpSpPr>
        <p:sp>
          <p:nvSpPr>
            <p:cNvPr id="195604" name="Text Box 20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110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800" b="1" dirty="0">
                  <a:latin typeface="Courier New" pitchFamily="49" charset="0"/>
                </a:rPr>
                <a:t>#include “</a:t>
              </a:r>
              <a:r>
                <a:rPr lang="en-US" sz="1800" b="1" dirty="0" err="1">
                  <a:latin typeface="Courier New" pitchFamily="49" charset="0"/>
                </a:rPr>
                <a:t>student.h</a:t>
              </a:r>
              <a:r>
                <a:rPr lang="en-US" sz="1800" b="1" dirty="0">
                  <a:latin typeface="Courier New" pitchFamily="49" charset="0"/>
                </a:rPr>
                <a:t>”</a:t>
              </a:r>
            </a:p>
            <a:p>
              <a:endParaRPr lang="en-US" sz="1800" b="1" dirty="0">
                <a:latin typeface="Courier New" pitchFamily="49" charset="0"/>
              </a:endParaRPr>
            </a:p>
            <a:p>
              <a:r>
                <a:rPr lang="en-US" sz="1800" b="1" dirty="0">
                  <a:latin typeface="Courier New" pitchFamily="49" charset="0"/>
                </a:rPr>
                <a:t>void Student::study()</a:t>
              </a:r>
            </a:p>
            <a:p>
              <a:r>
                <a:rPr lang="en-US" sz="1800" b="1" dirty="0">
                  <a:latin typeface="Courier New" pitchFamily="49" charset="0"/>
                </a:rPr>
                <a:t>{</a:t>
              </a:r>
            </a:p>
            <a:p>
              <a:r>
                <a:rPr lang="en-US" sz="1800" b="1" dirty="0">
                  <a:latin typeface="Courier New" pitchFamily="49" charset="0"/>
                </a:rPr>
                <a:t> </a:t>
              </a:r>
              <a:r>
                <a:rPr lang="en-US" sz="1800" b="1" dirty="0" err="1">
                  <a:latin typeface="Courier New" pitchFamily="49" charset="0"/>
                </a:rPr>
                <a:t>cout</a:t>
              </a:r>
              <a:r>
                <a:rPr lang="en-US" sz="1800" b="1" dirty="0">
                  <a:latin typeface="Courier New" pitchFamily="49" charset="0"/>
                </a:rPr>
                <a:t> &lt;&lt; </a:t>
              </a:r>
              <a:r>
                <a:rPr lang="en-US" sz="1800" b="1" dirty="0" err="1">
                  <a:latin typeface="Courier New" pitchFamily="49" charset="0"/>
                </a:rPr>
                <a:t>myCalc.compute</a:t>
              </a:r>
              <a:r>
                <a:rPr lang="en-US" sz="1800" b="1" dirty="0">
                  <a:latin typeface="Courier New" pitchFamily="49" charset="0"/>
                </a:rPr>
                <a:t>();</a:t>
              </a:r>
            </a:p>
            <a:p>
              <a:r>
                <a:rPr lang="en-US" sz="1800" b="1" dirty="0">
                  <a:latin typeface="Courier New" pitchFamily="49" charset="0"/>
                </a:rPr>
                <a:t>}</a:t>
              </a:r>
            </a:p>
          </p:txBody>
        </p:sp>
        <p:sp>
          <p:nvSpPr>
            <p:cNvPr id="195605" name="Text Box 21"/>
            <p:cNvSpPr txBox="1">
              <a:spLocks noChangeArrowheads="1"/>
            </p:cNvSpPr>
            <p:nvPr/>
          </p:nvSpPr>
          <p:spPr bwMode="auto">
            <a:xfrm>
              <a:off x="3803" y="554"/>
              <a:ext cx="87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rgbClr val="006666"/>
                  </a:solidFill>
                </a:rPr>
                <a:t>student.cpp</a:t>
              </a:r>
            </a:p>
          </p:txBody>
        </p:sp>
      </p:grpSp>
      <p:grpSp>
        <p:nvGrpSpPr>
          <p:cNvPr id="195595" name="Group 11"/>
          <p:cNvGrpSpPr>
            <a:grpSpLocks/>
          </p:cNvGrpSpPr>
          <p:nvPr/>
        </p:nvGrpSpPr>
        <p:grpSpPr bwMode="auto">
          <a:xfrm>
            <a:off x="6211888" y="4079875"/>
            <a:ext cx="3084512" cy="2701925"/>
            <a:chOff x="3803" y="554"/>
            <a:chExt cx="1823" cy="1702"/>
          </a:xfrm>
        </p:grpSpPr>
        <p:sp>
          <p:nvSpPr>
            <p:cNvPr id="195596" name="Text Box 12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1448"/>
            </a:xfrm>
            <a:prstGeom prst="rect">
              <a:avLst/>
            </a:prstGeom>
            <a:solidFill>
              <a:srgbClr val="CC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800" b="1" dirty="0">
                  <a:latin typeface="Courier New" pitchFamily="49" charset="0"/>
                </a:rPr>
                <a:t>#include “</a:t>
              </a:r>
              <a:r>
                <a:rPr lang="en-US" sz="1800" b="1" dirty="0" err="1">
                  <a:solidFill>
                    <a:srgbClr val="6600CC"/>
                  </a:solidFill>
                  <a:latin typeface="Courier New" pitchFamily="49" charset="0"/>
                </a:rPr>
                <a:t>student.h</a:t>
              </a:r>
              <a:r>
                <a:rPr lang="en-US" sz="1800" b="1" dirty="0">
                  <a:latin typeface="Courier New" pitchFamily="49" charset="0"/>
                </a:rPr>
                <a:t>”</a:t>
              </a:r>
            </a:p>
            <a:p>
              <a:endParaRPr lang="en-US" sz="1800" b="1" dirty="0">
                <a:latin typeface="Courier New" pitchFamily="49" charset="0"/>
              </a:endParaRPr>
            </a:p>
            <a:p>
              <a:r>
                <a:rPr lang="en-US" sz="1800" b="1" dirty="0" err="1">
                  <a:latin typeface="Courier New" pitchFamily="49" charset="0"/>
                </a:rPr>
                <a:t>int</a:t>
              </a:r>
              <a:r>
                <a:rPr lang="en-US" sz="1800" b="1" dirty="0">
                  <a:latin typeface="Courier New" pitchFamily="49" charset="0"/>
                </a:rPr>
                <a:t> main()</a:t>
              </a:r>
            </a:p>
            <a:p>
              <a:r>
                <a:rPr lang="en-US" sz="1800" b="1" dirty="0">
                  <a:latin typeface="Courier New" pitchFamily="49" charset="0"/>
                </a:rPr>
                <a:t>{</a:t>
              </a:r>
            </a:p>
            <a:p>
              <a:r>
                <a:rPr lang="en-US" sz="1800" b="1" dirty="0">
                  <a:latin typeface="Courier New" pitchFamily="49" charset="0"/>
                </a:rPr>
                <a:t>  </a:t>
              </a:r>
              <a:r>
                <a:rPr lang="en-US" sz="1800" b="1" dirty="0">
                  <a:solidFill>
                    <a:srgbClr val="6600CC"/>
                  </a:solidFill>
                  <a:latin typeface="Courier New" pitchFamily="49" charset="0"/>
                </a:rPr>
                <a:t>Student grace</a:t>
              </a:r>
              <a:r>
                <a:rPr lang="en-US" sz="1800" b="1" dirty="0">
                  <a:latin typeface="Courier New" pitchFamily="49" charset="0"/>
                </a:rPr>
                <a:t>;</a:t>
              </a:r>
            </a:p>
            <a:p>
              <a:r>
                <a:rPr lang="en-US" sz="1800" b="1" dirty="0">
                  <a:latin typeface="Courier New" pitchFamily="49" charset="0"/>
                </a:rPr>
                <a:t>  ...</a:t>
              </a:r>
            </a:p>
            <a:p>
              <a:r>
                <a:rPr lang="en-US" sz="1800" b="1" dirty="0">
                  <a:solidFill>
                    <a:srgbClr val="6600CC"/>
                  </a:solidFill>
                  <a:latin typeface="Courier New" pitchFamily="49" charset="0"/>
                </a:rPr>
                <a:t>  </a:t>
              </a:r>
              <a:r>
                <a:rPr lang="en-US" sz="1800" b="1" dirty="0" err="1">
                  <a:solidFill>
                    <a:srgbClr val="6600CC"/>
                  </a:solidFill>
                  <a:latin typeface="Courier New" pitchFamily="49" charset="0"/>
                </a:rPr>
                <a:t>grace.study</a:t>
              </a:r>
              <a:r>
                <a:rPr lang="en-US" sz="1800" b="1" dirty="0">
                  <a:solidFill>
                    <a:srgbClr val="6600CC"/>
                  </a:solidFill>
                  <a:latin typeface="Courier New" pitchFamily="49" charset="0"/>
                </a:rPr>
                <a:t>();</a:t>
              </a:r>
            </a:p>
            <a:p>
              <a:r>
                <a:rPr lang="en-US" sz="1800" b="1" dirty="0">
                  <a:latin typeface="Courier New" pitchFamily="49" charset="0"/>
                </a:rPr>
                <a:t>}</a:t>
              </a:r>
            </a:p>
          </p:txBody>
        </p:sp>
        <p:sp>
          <p:nvSpPr>
            <p:cNvPr id="195597" name="Text Box 13"/>
            <p:cNvSpPr txBox="1">
              <a:spLocks noChangeArrowheads="1"/>
            </p:cNvSpPr>
            <p:nvPr/>
          </p:nvSpPr>
          <p:spPr bwMode="auto">
            <a:xfrm>
              <a:off x="3803" y="554"/>
              <a:ext cx="817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rgbClr val="006666"/>
                  </a:solidFill>
                </a:rPr>
                <a:t>main.cpp</a:t>
              </a:r>
            </a:p>
          </p:txBody>
        </p:sp>
      </p:grpSp>
      <p:sp>
        <p:nvSpPr>
          <p:cNvPr id="195606" name="Text Box 22"/>
          <p:cNvSpPr txBox="1">
            <a:spLocks noChangeArrowheads="1"/>
          </p:cNvSpPr>
          <p:nvPr/>
        </p:nvSpPr>
        <p:spPr bwMode="auto">
          <a:xfrm>
            <a:off x="152400" y="5943600"/>
            <a:ext cx="49530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200"/>
              <a:t>Then you can use them like this in your main program…</a:t>
            </a:r>
          </a:p>
        </p:txBody>
      </p:sp>
      <p:sp>
        <p:nvSpPr>
          <p:cNvPr id="195607" name="Text Box 23"/>
          <p:cNvSpPr txBox="1">
            <a:spLocks noChangeArrowheads="1"/>
          </p:cNvSpPr>
          <p:nvPr/>
        </p:nvSpPr>
        <p:spPr bwMode="auto">
          <a:xfrm>
            <a:off x="152400" y="5791200"/>
            <a:ext cx="4953000" cy="1096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200"/>
              <a:t>Now – something interesting </a:t>
            </a:r>
            <a:r>
              <a:rPr lang="en-US" sz="2200">
                <a:solidFill>
                  <a:srgbClr val="FF3300"/>
                </a:solidFill>
              </a:rPr>
              <a:t>(and bad)</a:t>
            </a:r>
            <a:r>
              <a:rPr lang="en-US" sz="2200"/>
              <a:t> happens if I use both classes in my main program.  Let’s see!</a:t>
            </a:r>
          </a:p>
        </p:txBody>
      </p:sp>
      <p:grpSp>
        <p:nvGrpSpPr>
          <p:cNvPr id="195608" name="Group 24"/>
          <p:cNvGrpSpPr>
            <a:grpSpLocks/>
          </p:cNvGrpSpPr>
          <p:nvPr/>
        </p:nvGrpSpPr>
        <p:grpSpPr bwMode="auto">
          <a:xfrm>
            <a:off x="6210300" y="3255963"/>
            <a:ext cx="3084513" cy="3525837"/>
            <a:chOff x="3803" y="554"/>
            <a:chExt cx="1823" cy="2221"/>
          </a:xfrm>
        </p:grpSpPr>
        <p:sp>
          <p:nvSpPr>
            <p:cNvPr id="195609" name="Text Box 25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1967"/>
            </a:xfrm>
            <a:prstGeom prst="rect">
              <a:avLst/>
            </a:prstGeom>
            <a:solidFill>
              <a:srgbClr val="CC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800" b="1" dirty="0">
                  <a:latin typeface="Courier New" pitchFamily="49" charset="0"/>
                </a:rPr>
                <a:t>#include “</a:t>
              </a:r>
              <a:r>
                <a:rPr lang="en-US" sz="1800" b="1" dirty="0" err="1">
                  <a:solidFill>
                    <a:srgbClr val="6600CC"/>
                  </a:solidFill>
                  <a:latin typeface="Courier New" pitchFamily="49" charset="0"/>
                </a:rPr>
                <a:t>student.h</a:t>
              </a:r>
              <a:r>
                <a:rPr lang="en-US" sz="1800" b="1" dirty="0">
                  <a:latin typeface="Courier New" pitchFamily="49" charset="0"/>
                </a:rPr>
                <a:t>”</a:t>
              </a:r>
            </a:p>
            <a:p>
              <a:r>
                <a:rPr lang="en-US" sz="1800" b="1" dirty="0">
                  <a:latin typeface="Courier New" pitchFamily="49" charset="0"/>
                </a:rPr>
                <a:t>#include “</a:t>
              </a:r>
              <a:r>
                <a:rPr lang="en-US" sz="1800" b="1" dirty="0" err="1">
                  <a:solidFill>
                    <a:srgbClr val="6600CC"/>
                  </a:solidFill>
                  <a:latin typeface="Courier New" pitchFamily="49" charset="0"/>
                </a:rPr>
                <a:t>calc.h</a:t>
              </a:r>
              <a:r>
                <a:rPr lang="en-US" sz="1800" b="1" dirty="0">
                  <a:latin typeface="Courier New" pitchFamily="49" charset="0"/>
                </a:rPr>
                <a:t>”</a:t>
              </a:r>
            </a:p>
            <a:p>
              <a:endParaRPr lang="en-US" sz="1800" b="1" dirty="0">
                <a:latin typeface="Courier New" pitchFamily="49" charset="0"/>
              </a:endParaRPr>
            </a:p>
            <a:p>
              <a:r>
                <a:rPr lang="en-US" sz="1800" b="1" dirty="0" err="1">
                  <a:latin typeface="Courier New" pitchFamily="49" charset="0"/>
                </a:rPr>
                <a:t>int</a:t>
              </a:r>
              <a:r>
                <a:rPr lang="en-US" sz="1800" b="1" dirty="0">
                  <a:latin typeface="Courier New" pitchFamily="49" charset="0"/>
                </a:rPr>
                <a:t> main()</a:t>
              </a:r>
            </a:p>
            <a:p>
              <a:r>
                <a:rPr lang="en-US" sz="1800" b="1" dirty="0">
                  <a:latin typeface="Courier New" pitchFamily="49" charset="0"/>
                </a:rPr>
                <a:t>{</a:t>
              </a:r>
            </a:p>
            <a:p>
              <a:r>
                <a:rPr lang="en-US" sz="1800" b="1" dirty="0">
                  <a:latin typeface="Courier New" pitchFamily="49" charset="0"/>
                </a:rPr>
                <a:t>  </a:t>
              </a:r>
              <a:r>
                <a:rPr lang="en-US" sz="1800" b="1" dirty="0">
                  <a:solidFill>
                    <a:srgbClr val="6600CC"/>
                  </a:solidFill>
                  <a:latin typeface="Courier New" pitchFamily="49" charset="0"/>
                </a:rPr>
                <a:t>Student grace;</a:t>
              </a:r>
            </a:p>
            <a:p>
              <a:r>
                <a:rPr lang="en-US" sz="1800" b="1" dirty="0">
                  <a:solidFill>
                    <a:srgbClr val="6600CC"/>
                  </a:solidFill>
                  <a:latin typeface="Courier New" pitchFamily="49" charset="0"/>
                </a:rPr>
                <a:t>  Calculator </a:t>
              </a:r>
              <a:r>
                <a:rPr lang="en-US" sz="1800" b="1" dirty="0" err="1">
                  <a:solidFill>
                    <a:srgbClr val="6600CC"/>
                  </a:solidFill>
                  <a:latin typeface="Courier New" pitchFamily="49" charset="0"/>
                </a:rPr>
                <a:t>hp</a:t>
              </a:r>
              <a:r>
                <a:rPr lang="en-US" sz="1800" b="1" dirty="0">
                  <a:solidFill>
                    <a:srgbClr val="6600CC"/>
                  </a:solidFill>
                  <a:latin typeface="Courier New" pitchFamily="49" charset="0"/>
                </a:rPr>
                <a:t>;</a:t>
              </a:r>
            </a:p>
            <a:p>
              <a:r>
                <a:rPr lang="en-US" sz="1800" b="1" dirty="0">
                  <a:latin typeface="Courier New" pitchFamily="49" charset="0"/>
                </a:rPr>
                <a:t>  ...</a:t>
              </a:r>
            </a:p>
            <a:p>
              <a:r>
                <a:rPr lang="en-US" sz="1800" b="1" dirty="0">
                  <a:latin typeface="Courier New" pitchFamily="49" charset="0"/>
                </a:rPr>
                <a:t>  </a:t>
              </a:r>
              <a:r>
                <a:rPr lang="en-US" sz="1800" b="1" dirty="0" err="1">
                  <a:solidFill>
                    <a:srgbClr val="6600CC"/>
                  </a:solidFill>
                  <a:latin typeface="Courier New" pitchFamily="49" charset="0"/>
                </a:rPr>
                <a:t>grace.study</a:t>
              </a:r>
              <a:r>
                <a:rPr lang="en-US" sz="1800" b="1" dirty="0">
                  <a:solidFill>
                    <a:srgbClr val="6600CC"/>
                  </a:solidFill>
                  <a:latin typeface="Courier New" pitchFamily="49" charset="0"/>
                </a:rPr>
                <a:t>();</a:t>
              </a:r>
            </a:p>
            <a:p>
              <a:r>
                <a:rPr lang="en-US" sz="1800" b="1" dirty="0">
                  <a:solidFill>
                    <a:srgbClr val="6600CC"/>
                  </a:solidFill>
                  <a:latin typeface="Courier New" pitchFamily="49" charset="0"/>
                </a:rPr>
                <a:t>  </a:t>
              </a:r>
              <a:r>
                <a:rPr lang="en-US" sz="1800" b="1" dirty="0" err="1">
                  <a:solidFill>
                    <a:srgbClr val="6600CC"/>
                  </a:solidFill>
                  <a:latin typeface="Courier New" pitchFamily="49" charset="0"/>
                </a:rPr>
                <a:t>hp.compute</a:t>
              </a:r>
              <a:r>
                <a:rPr lang="en-US" sz="1800" b="1" dirty="0">
                  <a:solidFill>
                    <a:srgbClr val="6600CC"/>
                  </a:solidFill>
                  <a:latin typeface="Courier New" pitchFamily="49" charset="0"/>
                </a:rPr>
                <a:t>();</a:t>
              </a:r>
            </a:p>
            <a:p>
              <a:r>
                <a:rPr lang="en-US" sz="1800" b="1" dirty="0">
                  <a:latin typeface="Courier New" pitchFamily="49" charset="0"/>
                </a:rPr>
                <a:t>}</a:t>
              </a:r>
            </a:p>
          </p:txBody>
        </p:sp>
        <p:sp>
          <p:nvSpPr>
            <p:cNvPr id="195610" name="Text Box 26"/>
            <p:cNvSpPr txBox="1">
              <a:spLocks noChangeArrowheads="1"/>
            </p:cNvSpPr>
            <p:nvPr/>
          </p:nvSpPr>
          <p:spPr bwMode="auto">
            <a:xfrm>
              <a:off x="3803" y="554"/>
              <a:ext cx="817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rgbClr val="006666"/>
                  </a:solidFill>
                </a:rPr>
                <a:t>main.cpp</a:t>
              </a:r>
            </a:p>
          </p:txBody>
        </p:sp>
      </p:grpSp>
      <p:sp>
        <p:nvSpPr>
          <p:cNvPr id="195611" name="Text Box 27"/>
          <p:cNvSpPr txBox="1">
            <a:spLocks noChangeArrowheads="1"/>
          </p:cNvSpPr>
          <p:nvPr/>
        </p:nvSpPr>
        <p:spPr bwMode="auto">
          <a:xfrm>
            <a:off x="6553200" y="381000"/>
            <a:ext cx="2378075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>
                <a:solidFill>
                  <a:schemeClr val="accent2"/>
                </a:solidFill>
              </a:rPr>
              <a:t>Can anyone see what the problem is?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55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55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55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955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56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56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956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956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1955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1955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5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956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956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955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955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1956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1956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5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956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956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1956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956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956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5588" grpId="0"/>
      <p:bldP spid="195606" grpId="0"/>
      <p:bldP spid="195606" grpId="1"/>
      <p:bldP spid="195607" grpId="1"/>
      <p:bldP spid="195611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ChangeArrowheads="1"/>
          </p:cNvSpPr>
          <p:nvPr>
            <p:ph type="title"/>
          </p:nvPr>
        </p:nvSpPr>
        <p:spPr>
          <a:xfrm>
            <a:off x="-1600200" y="-228600"/>
            <a:ext cx="7772400" cy="1143000"/>
          </a:xfrm>
        </p:spPr>
        <p:txBody>
          <a:bodyPr/>
          <a:lstStyle/>
          <a:p>
            <a:r>
              <a:rPr lang="en-US" sz="3600"/>
              <a:t>Separate Compilation</a:t>
            </a:r>
          </a:p>
        </p:txBody>
      </p:sp>
      <p:grpSp>
        <p:nvGrpSpPr>
          <p:cNvPr id="197636" name="Group 4"/>
          <p:cNvGrpSpPr>
            <a:grpSpLocks/>
          </p:cNvGrpSpPr>
          <p:nvPr/>
        </p:nvGrpSpPr>
        <p:grpSpPr bwMode="auto">
          <a:xfrm>
            <a:off x="76200" y="533400"/>
            <a:ext cx="3103563" cy="2152650"/>
            <a:chOff x="3803" y="554"/>
            <a:chExt cx="1823" cy="1356"/>
          </a:xfrm>
        </p:grpSpPr>
        <p:sp>
          <p:nvSpPr>
            <p:cNvPr id="197637" name="Text Box 5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1102"/>
            </a:xfrm>
            <a:prstGeom prst="rect">
              <a:avLst/>
            </a:prstGeom>
            <a:solidFill>
              <a:srgbClr val="FFF0E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800" b="1">
                  <a:latin typeface="Courier New" pitchFamily="49" charset="0"/>
                </a:rPr>
                <a:t>class Calculator</a:t>
              </a:r>
            </a:p>
            <a:p>
              <a:r>
                <a:rPr lang="en-US" sz="1800" b="1">
                  <a:latin typeface="Courier New" pitchFamily="49" charset="0"/>
                </a:rPr>
                <a:t>{</a:t>
              </a:r>
            </a:p>
            <a:p>
              <a:r>
                <a:rPr lang="en-US" sz="1800" b="1">
                  <a:latin typeface="Courier New" pitchFamily="49" charset="0"/>
                </a:rPr>
                <a:t>public:</a:t>
              </a:r>
            </a:p>
            <a:p>
              <a:r>
                <a:rPr lang="en-US" sz="1800" b="1">
                  <a:latin typeface="Courier New" pitchFamily="49" charset="0"/>
                </a:rPr>
                <a:t>  void compute();</a:t>
              </a:r>
            </a:p>
            <a:p>
              <a:r>
                <a:rPr lang="en-US" sz="1800" b="1">
                  <a:latin typeface="Courier New" pitchFamily="49" charset="0"/>
                </a:rPr>
                <a:t>  ...</a:t>
              </a:r>
            </a:p>
            <a:p>
              <a:r>
                <a:rPr lang="en-US" sz="1800" b="1">
                  <a:latin typeface="Courier New" pitchFamily="49" charset="0"/>
                </a:rPr>
                <a:t>};</a:t>
              </a:r>
            </a:p>
          </p:txBody>
        </p:sp>
        <p:sp>
          <p:nvSpPr>
            <p:cNvPr id="197638" name="Text Box 6"/>
            <p:cNvSpPr txBox="1">
              <a:spLocks noChangeArrowheads="1"/>
            </p:cNvSpPr>
            <p:nvPr/>
          </p:nvSpPr>
          <p:spPr bwMode="auto">
            <a:xfrm>
              <a:off x="3803" y="554"/>
              <a:ext cx="58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rgbClr val="006666"/>
                  </a:solidFill>
                </a:rPr>
                <a:t>calc.h</a:t>
              </a:r>
            </a:p>
          </p:txBody>
        </p:sp>
      </p:grpSp>
      <p:grpSp>
        <p:nvGrpSpPr>
          <p:cNvPr id="197639" name="Group 7"/>
          <p:cNvGrpSpPr>
            <a:grpSpLocks/>
          </p:cNvGrpSpPr>
          <p:nvPr/>
        </p:nvGrpSpPr>
        <p:grpSpPr bwMode="auto">
          <a:xfrm>
            <a:off x="20638" y="2724150"/>
            <a:ext cx="3103562" cy="2152650"/>
            <a:chOff x="3803" y="554"/>
            <a:chExt cx="1823" cy="1356"/>
          </a:xfrm>
        </p:grpSpPr>
        <p:sp>
          <p:nvSpPr>
            <p:cNvPr id="197640" name="Text Box 8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1102"/>
            </a:xfrm>
            <a:prstGeom prst="rect">
              <a:avLst/>
            </a:prstGeom>
            <a:solidFill>
              <a:srgbClr val="FFF0E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800" b="1">
                  <a:latin typeface="Courier New" pitchFamily="49" charset="0"/>
                </a:rPr>
                <a:t>#include “calc.h”</a:t>
              </a:r>
            </a:p>
            <a:p>
              <a:endParaRPr lang="en-US" sz="1800" b="1">
                <a:latin typeface="Courier New" pitchFamily="49" charset="0"/>
              </a:endParaRPr>
            </a:p>
            <a:p>
              <a:r>
                <a:rPr lang="en-US" sz="1800" b="1">
                  <a:latin typeface="Courier New" pitchFamily="49" charset="0"/>
                </a:rPr>
                <a:t>int Calc::compute()</a:t>
              </a:r>
            </a:p>
            <a:p>
              <a:r>
                <a:rPr lang="en-US" sz="1800" b="1">
                  <a:latin typeface="Courier New" pitchFamily="49" charset="0"/>
                </a:rPr>
                <a:t>{</a:t>
              </a:r>
            </a:p>
            <a:p>
              <a:r>
                <a:rPr lang="en-US" sz="1800" b="1">
                  <a:latin typeface="Courier New" pitchFamily="49" charset="0"/>
                </a:rPr>
                <a:t>  ...</a:t>
              </a:r>
            </a:p>
            <a:p>
              <a:r>
                <a:rPr lang="en-US" sz="1800" b="1">
                  <a:latin typeface="Courier New" pitchFamily="49" charset="0"/>
                </a:rPr>
                <a:t>}</a:t>
              </a:r>
            </a:p>
          </p:txBody>
        </p:sp>
        <p:sp>
          <p:nvSpPr>
            <p:cNvPr id="197641" name="Text Box 9"/>
            <p:cNvSpPr txBox="1">
              <a:spLocks noChangeArrowheads="1"/>
            </p:cNvSpPr>
            <p:nvPr/>
          </p:nvSpPr>
          <p:spPr bwMode="auto">
            <a:xfrm>
              <a:off x="3803" y="554"/>
              <a:ext cx="76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rgbClr val="006666"/>
                  </a:solidFill>
                </a:rPr>
                <a:t>calc.cpp</a:t>
              </a:r>
            </a:p>
          </p:txBody>
        </p:sp>
      </p:grpSp>
      <p:grpSp>
        <p:nvGrpSpPr>
          <p:cNvPr id="197642" name="Group 10"/>
          <p:cNvGrpSpPr>
            <a:grpSpLocks/>
          </p:cNvGrpSpPr>
          <p:nvPr/>
        </p:nvGrpSpPr>
        <p:grpSpPr bwMode="auto">
          <a:xfrm>
            <a:off x="2743200" y="438150"/>
            <a:ext cx="3730625" cy="3251200"/>
            <a:chOff x="3803" y="554"/>
            <a:chExt cx="1823" cy="2048"/>
          </a:xfrm>
        </p:grpSpPr>
        <p:sp>
          <p:nvSpPr>
            <p:cNvPr id="197643" name="Text Box 11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1794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800" b="1" dirty="0">
                  <a:latin typeface="Courier New" pitchFamily="49" charset="0"/>
                </a:rPr>
                <a:t>#include “</a:t>
              </a:r>
              <a:r>
                <a:rPr lang="en-US" sz="1800" b="1" dirty="0" err="1">
                  <a:solidFill>
                    <a:srgbClr val="6600CC"/>
                  </a:solidFill>
                  <a:latin typeface="Courier New" pitchFamily="49" charset="0"/>
                </a:rPr>
                <a:t>calc.h</a:t>
              </a:r>
              <a:r>
                <a:rPr lang="en-US" sz="1800" b="1" dirty="0">
                  <a:latin typeface="Courier New" pitchFamily="49" charset="0"/>
                </a:rPr>
                <a:t>”</a:t>
              </a:r>
            </a:p>
            <a:p>
              <a:endParaRPr lang="en-US" sz="1800" b="1" dirty="0">
                <a:latin typeface="Courier New" pitchFamily="49" charset="0"/>
              </a:endParaRPr>
            </a:p>
            <a:p>
              <a:r>
                <a:rPr lang="en-US" sz="1800" b="1" dirty="0">
                  <a:latin typeface="Courier New" pitchFamily="49" charset="0"/>
                </a:rPr>
                <a:t>class Student</a:t>
              </a:r>
            </a:p>
            <a:p>
              <a:r>
                <a:rPr lang="en-US" sz="1800" b="1" dirty="0">
                  <a:latin typeface="Courier New" pitchFamily="49" charset="0"/>
                </a:rPr>
                <a:t>{</a:t>
              </a:r>
            </a:p>
            <a:p>
              <a:r>
                <a:rPr lang="en-US" sz="1800" b="1" dirty="0">
                  <a:latin typeface="Courier New" pitchFamily="49" charset="0"/>
                </a:rPr>
                <a:t>public:</a:t>
              </a:r>
            </a:p>
            <a:p>
              <a:r>
                <a:rPr lang="en-US" sz="1800" b="1" dirty="0">
                  <a:latin typeface="Courier New" pitchFamily="49" charset="0"/>
                </a:rPr>
                <a:t>  void study()</a:t>
              </a:r>
            </a:p>
            <a:p>
              <a:r>
                <a:rPr lang="en-US" sz="1800" b="1" dirty="0">
                  <a:latin typeface="Courier New" pitchFamily="49" charset="0"/>
                </a:rPr>
                <a:t>  ...</a:t>
              </a:r>
            </a:p>
            <a:p>
              <a:r>
                <a:rPr lang="en-US" sz="1800" b="1" dirty="0">
                  <a:latin typeface="Courier New" pitchFamily="49" charset="0"/>
                </a:rPr>
                <a:t>private:</a:t>
              </a:r>
            </a:p>
            <a:p>
              <a:r>
                <a:rPr lang="en-US" sz="1800" b="1" dirty="0">
                  <a:latin typeface="Courier New" pitchFamily="49" charset="0"/>
                </a:rPr>
                <a:t>  </a:t>
              </a:r>
              <a:r>
                <a:rPr lang="en-US" sz="1800" b="1" dirty="0">
                  <a:solidFill>
                    <a:srgbClr val="6600CC"/>
                  </a:solidFill>
                  <a:latin typeface="Courier New" pitchFamily="49" charset="0"/>
                </a:rPr>
                <a:t>Calculator </a:t>
              </a:r>
              <a:r>
                <a:rPr lang="en-US" sz="1800" b="1" dirty="0" err="1">
                  <a:solidFill>
                    <a:srgbClr val="6600CC"/>
                  </a:solidFill>
                  <a:latin typeface="Courier New" pitchFamily="49" charset="0"/>
                </a:rPr>
                <a:t>myCalc</a:t>
              </a:r>
              <a:r>
                <a:rPr lang="en-US" sz="1800" b="1" dirty="0">
                  <a:latin typeface="Courier New" pitchFamily="49" charset="0"/>
                </a:rPr>
                <a:t>;</a:t>
              </a:r>
            </a:p>
            <a:p>
              <a:r>
                <a:rPr lang="en-US" sz="1800" b="1" dirty="0">
                  <a:latin typeface="Courier New" pitchFamily="49" charset="0"/>
                </a:rPr>
                <a:t>};</a:t>
              </a:r>
            </a:p>
          </p:txBody>
        </p:sp>
        <p:sp>
          <p:nvSpPr>
            <p:cNvPr id="197644" name="Text Box 12"/>
            <p:cNvSpPr txBox="1">
              <a:spLocks noChangeArrowheads="1"/>
            </p:cNvSpPr>
            <p:nvPr/>
          </p:nvSpPr>
          <p:spPr bwMode="auto">
            <a:xfrm>
              <a:off x="3803" y="554"/>
              <a:ext cx="75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rgbClr val="006666"/>
                  </a:solidFill>
                </a:rPr>
                <a:t>student.h</a:t>
              </a:r>
            </a:p>
          </p:txBody>
        </p:sp>
      </p:grpSp>
      <p:grpSp>
        <p:nvGrpSpPr>
          <p:cNvPr id="197645" name="Group 13"/>
          <p:cNvGrpSpPr>
            <a:grpSpLocks/>
          </p:cNvGrpSpPr>
          <p:nvPr/>
        </p:nvGrpSpPr>
        <p:grpSpPr bwMode="auto">
          <a:xfrm>
            <a:off x="2667000" y="3714750"/>
            <a:ext cx="3836988" cy="2152650"/>
            <a:chOff x="3803" y="554"/>
            <a:chExt cx="1823" cy="1356"/>
          </a:xfrm>
        </p:grpSpPr>
        <p:sp>
          <p:nvSpPr>
            <p:cNvPr id="197646" name="Text Box 14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110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800" b="1" dirty="0">
                  <a:latin typeface="Courier New" pitchFamily="49" charset="0"/>
                </a:rPr>
                <a:t>#include “</a:t>
              </a:r>
              <a:r>
                <a:rPr lang="en-US" sz="1800" b="1" dirty="0" err="1">
                  <a:latin typeface="Courier New" pitchFamily="49" charset="0"/>
                </a:rPr>
                <a:t>student.h</a:t>
              </a:r>
              <a:r>
                <a:rPr lang="en-US" sz="1800" b="1" dirty="0">
                  <a:latin typeface="Courier New" pitchFamily="49" charset="0"/>
                </a:rPr>
                <a:t>”</a:t>
              </a:r>
            </a:p>
            <a:p>
              <a:endParaRPr lang="en-US" sz="1800" b="1" dirty="0">
                <a:latin typeface="Courier New" pitchFamily="49" charset="0"/>
              </a:endParaRPr>
            </a:p>
            <a:p>
              <a:r>
                <a:rPr lang="en-US" sz="1800" b="1" dirty="0">
                  <a:latin typeface="Courier New" pitchFamily="49" charset="0"/>
                </a:rPr>
                <a:t>void Student::study()</a:t>
              </a:r>
            </a:p>
            <a:p>
              <a:r>
                <a:rPr lang="en-US" sz="1800" b="1" dirty="0">
                  <a:latin typeface="Courier New" pitchFamily="49" charset="0"/>
                </a:rPr>
                <a:t>{</a:t>
              </a:r>
            </a:p>
            <a:p>
              <a:r>
                <a:rPr lang="en-US" sz="1800" b="1" dirty="0">
                  <a:latin typeface="Courier New" pitchFamily="49" charset="0"/>
                </a:rPr>
                <a:t> </a:t>
              </a:r>
              <a:r>
                <a:rPr lang="en-US" sz="1800" b="1" dirty="0" err="1">
                  <a:latin typeface="Courier New" pitchFamily="49" charset="0"/>
                </a:rPr>
                <a:t>cout</a:t>
              </a:r>
              <a:r>
                <a:rPr lang="en-US" sz="1800" b="1" dirty="0">
                  <a:latin typeface="Courier New" pitchFamily="49" charset="0"/>
                </a:rPr>
                <a:t> &lt;&lt; </a:t>
              </a:r>
              <a:r>
                <a:rPr lang="en-US" sz="1800" b="1" dirty="0" err="1">
                  <a:latin typeface="Courier New" pitchFamily="49" charset="0"/>
                </a:rPr>
                <a:t>myCalc.compute</a:t>
              </a:r>
              <a:r>
                <a:rPr lang="en-US" sz="1800" b="1" dirty="0">
                  <a:latin typeface="Courier New" pitchFamily="49" charset="0"/>
                </a:rPr>
                <a:t>();</a:t>
              </a:r>
            </a:p>
            <a:p>
              <a:r>
                <a:rPr lang="en-US" sz="1800" b="1" dirty="0">
                  <a:latin typeface="Courier New" pitchFamily="49" charset="0"/>
                </a:rPr>
                <a:t>}</a:t>
              </a:r>
            </a:p>
          </p:txBody>
        </p:sp>
        <p:sp>
          <p:nvSpPr>
            <p:cNvPr id="197647" name="Text Box 15"/>
            <p:cNvSpPr txBox="1">
              <a:spLocks noChangeArrowheads="1"/>
            </p:cNvSpPr>
            <p:nvPr/>
          </p:nvSpPr>
          <p:spPr bwMode="auto">
            <a:xfrm>
              <a:off x="3803" y="554"/>
              <a:ext cx="87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rgbClr val="006666"/>
                  </a:solidFill>
                </a:rPr>
                <a:t>student.cpp</a:t>
              </a:r>
            </a:p>
          </p:txBody>
        </p:sp>
      </p:grpSp>
      <p:grpSp>
        <p:nvGrpSpPr>
          <p:cNvPr id="197648" name="Group 16"/>
          <p:cNvGrpSpPr>
            <a:grpSpLocks/>
          </p:cNvGrpSpPr>
          <p:nvPr/>
        </p:nvGrpSpPr>
        <p:grpSpPr bwMode="auto">
          <a:xfrm>
            <a:off x="6211888" y="4079875"/>
            <a:ext cx="3084512" cy="2701925"/>
            <a:chOff x="3803" y="554"/>
            <a:chExt cx="1823" cy="1702"/>
          </a:xfrm>
        </p:grpSpPr>
        <p:sp>
          <p:nvSpPr>
            <p:cNvPr id="197649" name="Text Box 17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1448"/>
            </a:xfrm>
            <a:prstGeom prst="rect">
              <a:avLst/>
            </a:prstGeom>
            <a:solidFill>
              <a:srgbClr val="CC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800" b="1" dirty="0">
                  <a:latin typeface="Courier New" pitchFamily="49" charset="0"/>
                </a:rPr>
                <a:t>#include “</a:t>
              </a:r>
              <a:r>
                <a:rPr lang="en-US" sz="1800" b="1" dirty="0" err="1">
                  <a:solidFill>
                    <a:srgbClr val="6600CC"/>
                  </a:solidFill>
                  <a:latin typeface="Courier New" pitchFamily="49" charset="0"/>
                </a:rPr>
                <a:t>student.h</a:t>
              </a:r>
              <a:r>
                <a:rPr lang="en-US" sz="1800" b="1" dirty="0">
                  <a:latin typeface="Courier New" pitchFamily="49" charset="0"/>
                </a:rPr>
                <a:t>”</a:t>
              </a:r>
            </a:p>
            <a:p>
              <a:endParaRPr lang="en-US" sz="1800" b="1" dirty="0">
                <a:latin typeface="Courier New" pitchFamily="49" charset="0"/>
              </a:endParaRPr>
            </a:p>
            <a:p>
              <a:r>
                <a:rPr lang="en-US" sz="1800" b="1" dirty="0" err="1">
                  <a:latin typeface="Courier New" pitchFamily="49" charset="0"/>
                </a:rPr>
                <a:t>int</a:t>
              </a:r>
              <a:r>
                <a:rPr lang="en-US" sz="1800" b="1" dirty="0">
                  <a:latin typeface="Courier New" pitchFamily="49" charset="0"/>
                </a:rPr>
                <a:t> main()</a:t>
              </a:r>
            </a:p>
            <a:p>
              <a:r>
                <a:rPr lang="en-US" sz="1800" b="1" dirty="0">
                  <a:latin typeface="Courier New" pitchFamily="49" charset="0"/>
                </a:rPr>
                <a:t>{</a:t>
              </a:r>
            </a:p>
            <a:p>
              <a:r>
                <a:rPr lang="en-US" sz="1800" b="1" dirty="0">
                  <a:latin typeface="Courier New" pitchFamily="49" charset="0"/>
                </a:rPr>
                <a:t>  </a:t>
              </a:r>
              <a:r>
                <a:rPr lang="en-US" sz="1800" b="1" dirty="0">
                  <a:solidFill>
                    <a:srgbClr val="6600CC"/>
                  </a:solidFill>
                  <a:latin typeface="Courier New" pitchFamily="49" charset="0"/>
                </a:rPr>
                <a:t>Student grace</a:t>
              </a:r>
              <a:r>
                <a:rPr lang="en-US" sz="1800" b="1" dirty="0">
                  <a:latin typeface="Courier New" pitchFamily="49" charset="0"/>
                </a:rPr>
                <a:t>;</a:t>
              </a:r>
            </a:p>
            <a:p>
              <a:r>
                <a:rPr lang="en-US" sz="1800" b="1" dirty="0">
                  <a:latin typeface="Courier New" pitchFamily="49" charset="0"/>
                </a:rPr>
                <a:t>  ...</a:t>
              </a:r>
            </a:p>
            <a:p>
              <a:r>
                <a:rPr lang="en-US" sz="1800" b="1" dirty="0">
                  <a:solidFill>
                    <a:srgbClr val="6600CC"/>
                  </a:solidFill>
                  <a:latin typeface="Courier New" pitchFamily="49" charset="0"/>
                </a:rPr>
                <a:t>  </a:t>
              </a:r>
              <a:r>
                <a:rPr lang="en-US" sz="1800" b="1" dirty="0" err="1">
                  <a:solidFill>
                    <a:srgbClr val="6600CC"/>
                  </a:solidFill>
                  <a:latin typeface="Courier New" pitchFamily="49" charset="0"/>
                </a:rPr>
                <a:t>grace.study</a:t>
              </a:r>
              <a:r>
                <a:rPr lang="en-US" sz="1800" b="1" dirty="0">
                  <a:solidFill>
                    <a:srgbClr val="6600CC"/>
                  </a:solidFill>
                  <a:latin typeface="Courier New" pitchFamily="49" charset="0"/>
                </a:rPr>
                <a:t>();</a:t>
              </a:r>
            </a:p>
            <a:p>
              <a:r>
                <a:rPr lang="en-US" sz="1800" b="1" dirty="0">
                  <a:latin typeface="Courier New" pitchFamily="49" charset="0"/>
                </a:rPr>
                <a:t>}</a:t>
              </a:r>
            </a:p>
          </p:txBody>
        </p:sp>
        <p:sp>
          <p:nvSpPr>
            <p:cNvPr id="197650" name="Text Box 18"/>
            <p:cNvSpPr txBox="1">
              <a:spLocks noChangeArrowheads="1"/>
            </p:cNvSpPr>
            <p:nvPr/>
          </p:nvSpPr>
          <p:spPr bwMode="auto">
            <a:xfrm>
              <a:off x="3803" y="554"/>
              <a:ext cx="817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rgbClr val="006666"/>
                  </a:solidFill>
                </a:rPr>
                <a:t>main.cpp</a:t>
              </a:r>
            </a:p>
          </p:txBody>
        </p:sp>
      </p:grpSp>
      <p:sp>
        <p:nvSpPr>
          <p:cNvPr id="197651" name="Text Box 19"/>
          <p:cNvSpPr txBox="1">
            <a:spLocks noChangeArrowheads="1"/>
          </p:cNvSpPr>
          <p:nvPr/>
        </p:nvSpPr>
        <p:spPr bwMode="auto">
          <a:xfrm>
            <a:off x="-133350" y="6003925"/>
            <a:ext cx="32766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/>
              <a:t>Your main program first includes </a:t>
            </a:r>
            <a:r>
              <a:rPr lang="en-US">
                <a:solidFill>
                  <a:schemeClr val="accent2"/>
                </a:solidFill>
              </a:rPr>
              <a:t>student.h</a:t>
            </a:r>
            <a:r>
              <a:rPr lang="en-US"/>
              <a:t>…</a:t>
            </a:r>
          </a:p>
        </p:txBody>
      </p:sp>
      <p:sp>
        <p:nvSpPr>
          <p:cNvPr id="197663" name="Text Box 31"/>
          <p:cNvSpPr txBox="1">
            <a:spLocks noChangeArrowheads="1"/>
          </p:cNvSpPr>
          <p:nvPr/>
        </p:nvSpPr>
        <p:spPr bwMode="auto">
          <a:xfrm>
            <a:off x="-238125" y="6010275"/>
            <a:ext cx="32766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/>
              <a:t>Then </a:t>
            </a:r>
            <a:r>
              <a:rPr lang="en-US">
                <a:solidFill>
                  <a:schemeClr val="accent2"/>
                </a:solidFill>
              </a:rPr>
              <a:t>student.h</a:t>
            </a:r>
            <a:r>
              <a:rPr lang="en-US"/>
              <a:t> then includes </a:t>
            </a:r>
            <a:r>
              <a:rPr lang="en-US">
                <a:solidFill>
                  <a:schemeClr val="accent2"/>
                </a:solidFill>
              </a:rPr>
              <a:t>calc.h</a:t>
            </a:r>
            <a:r>
              <a:rPr lang="en-US"/>
              <a:t>!</a:t>
            </a:r>
          </a:p>
        </p:txBody>
      </p:sp>
      <p:grpSp>
        <p:nvGrpSpPr>
          <p:cNvPr id="197665" name="Group 33"/>
          <p:cNvGrpSpPr>
            <a:grpSpLocks/>
          </p:cNvGrpSpPr>
          <p:nvPr/>
        </p:nvGrpSpPr>
        <p:grpSpPr bwMode="auto">
          <a:xfrm>
            <a:off x="6210300" y="3255963"/>
            <a:ext cx="3084513" cy="3525837"/>
            <a:chOff x="3803" y="554"/>
            <a:chExt cx="1823" cy="2221"/>
          </a:xfrm>
        </p:grpSpPr>
        <p:sp>
          <p:nvSpPr>
            <p:cNvPr id="197666" name="Text Box 34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1967"/>
            </a:xfrm>
            <a:prstGeom prst="rect">
              <a:avLst/>
            </a:prstGeom>
            <a:solidFill>
              <a:srgbClr val="CC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800" b="1" dirty="0">
                  <a:latin typeface="Courier New" pitchFamily="49" charset="0"/>
                </a:rPr>
                <a:t>#include “</a:t>
              </a:r>
              <a:r>
                <a:rPr lang="en-US" sz="1800" b="1" dirty="0" err="1">
                  <a:solidFill>
                    <a:srgbClr val="6600CC"/>
                  </a:solidFill>
                  <a:latin typeface="Courier New" pitchFamily="49" charset="0"/>
                </a:rPr>
                <a:t>student.h</a:t>
              </a:r>
              <a:r>
                <a:rPr lang="en-US" sz="1800" b="1" dirty="0">
                  <a:latin typeface="Courier New" pitchFamily="49" charset="0"/>
                </a:rPr>
                <a:t>”</a:t>
              </a:r>
            </a:p>
            <a:p>
              <a:r>
                <a:rPr lang="en-US" sz="1800" b="1" dirty="0">
                  <a:latin typeface="Courier New" pitchFamily="49" charset="0"/>
                </a:rPr>
                <a:t>#include “</a:t>
              </a:r>
              <a:r>
                <a:rPr lang="en-US" sz="1800" b="1" dirty="0" err="1">
                  <a:solidFill>
                    <a:srgbClr val="6600CC"/>
                  </a:solidFill>
                  <a:latin typeface="Courier New" pitchFamily="49" charset="0"/>
                </a:rPr>
                <a:t>calc.h</a:t>
              </a:r>
              <a:r>
                <a:rPr lang="en-US" sz="1800" b="1" dirty="0">
                  <a:latin typeface="Courier New" pitchFamily="49" charset="0"/>
                </a:rPr>
                <a:t>”</a:t>
              </a:r>
            </a:p>
            <a:p>
              <a:endParaRPr lang="en-US" sz="1800" b="1" dirty="0">
                <a:latin typeface="Courier New" pitchFamily="49" charset="0"/>
              </a:endParaRPr>
            </a:p>
            <a:p>
              <a:r>
                <a:rPr lang="en-US" sz="1800" b="1" dirty="0" err="1">
                  <a:latin typeface="Courier New" pitchFamily="49" charset="0"/>
                </a:rPr>
                <a:t>int</a:t>
              </a:r>
              <a:r>
                <a:rPr lang="en-US" sz="1800" b="1" dirty="0">
                  <a:latin typeface="Courier New" pitchFamily="49" charset="0"/>
                </a:rPr>
                <a:t> main()</a:t>
              </a:r>
            </a:p>
            <a:p>
              <a:r>
                <a:rPr lang="en-US" sz="1800" b="1" dirty="0">
                  <a:latin typeface="Courier New" pitchFamily="49" charset="0"/>
                </a:rPr>
                <a:t>{</a:t>
              </a:r>
            </a:p>
            <a:p>
              <a:r>
                <a:rPr lang="en-US" sz="1800" b="1" dirty="0">
                  <a:latin typeface="Courier New" pitchFamily="49" charset="0"/>
                </a:rPr>
                <a:t>  </a:t>
              </a:r>
              <a:r>
                <a:rPr lang="en-US" sz="1800" b="1" dirty="0">
                  <a:solidFill>
                    <a:srgbClr val="6600CC"/>
                  </a:solidFill>
                  <a:latin typeface="Courier New" pitchFamily="49" charset="0"/>
                </a:rPr>
                <a:t>Student grace;</a:t>
              </a:r>
            </a:p>
            <a:p>
              <a:r>
                <a:rPr lang="en-US" sz="1800" b="1" dirty="0">
                  <a:solidFill>
                    <a:srgbClr val="6600CC"/>
                  </a:solidFill>
                  <a:latin typeface="Courier New" pitchFamily="49" charset="0"/>
                </a:rPr>
                <a:t>  Calculator </a:t>
              </a:r>
              <a:r>
                <a:rPr lang="en-US" sz="1800" b="1" dirty="0" err="1">
                  <a:solidFill>
                    <a:srgbClr val="6600CC"/>
                  </a:solidFill>
                  <a:latin typeface="Courier New" pitchFamily="49" charset="0"/>
                </a:rPr>
                <a:t>hp</a:t>
              </a:r>
              <a:r>
                <a:rPr lang="en-US" sz="1800" b="1" dirty="0">
                  <a:solidFill>
                    <a:srgbClr val="6600CC"/>
                  </a:solidFill>
                  <a:latin typeface="Courier New" pitchFamily="49" charset="0"/>
                </a:rPr>
                <a:t>;</a:t>
              </a:r>
            </a:p>
            <a:p>
              <a:r>
                <a:rPr lang="en-US" sz="1800" b="1" dirty="0">
                  <a:latin typeface="Courier New" pitchFamily="49" charset="0"/>
                </a:rPr>
                <a:t>  ...</a:t>
              </a:r>
            </a:p>
            <a:p>
              <a:r>
                <a:rPr lang="en-US" sz="1800" b="1" dirty="0">
                  <a:latin typeface="Courier New" pitchFamily="49" charset="0"/>
                </a:rPr>
                <a:t>  </a:t>
              </a:r>
              <a:r>
                <a:rPr lang="en-US" sz="1800" b="1" dirty="0" err="1">
                  <a:solidFill>
                    <a:srgbClr val="6600CC"/>
                  </a:solidFill>
                  <a:latin typeface="Courier New" pitchFamily="49" charset="0"/>
                </a:rPr>
                <a:t>grace.study</a:t>
              </a:r>
              <a:r>
                <a:rPr lang="en-US" sz="1800" b="1" dirty="0">
                  <a:solidFill>
                    <a:srgbClr val="6600CC"/>
                  </a:solidFill>
                  <a:latin typeface="Courier New" pitchFamily="49" charset="0"/>
                </a:rPr>
                <a:t>();</a:t>
              </a:r>
            </a:p>
            <a:p>
              <a:r>
                <a:rPr lang="en-US" sz="1800" b="1" dirty="0">
                  <a:solidFill>
                    <a:srgbClr val="6600CC"/>
                  </a:solidFill>
                  <a:latin typeface="Courier New" pitchFamily="49" charset="0"/>
                </a:rPr>
                <a:t>  </a:t>
              </a:r>
              <a:r>
                <a:rPr lang="en-US" sz="1800" b="1" dirty="0" err="1">
                  <a:solidFill>
                    <a:srgbClr val="6600CC"/>
                  </a:solidFill>
                  <a:latin typeface="Courier New" pitchFamily="49" charset="0"/>
                </a:rPr>
                <a:t>hp.compute</a:t>
              </a:r>
              <a:r>
                <a:rPr lang="en-US" sz="1800" b="1" dirty="0">
                  <a:solidFill>
                    <a:srgbClr val="6600CC"/>
                  </a:solidFill>
                  <a:latin typeface="Courier New" pitchFamily="49" charset="0"/>
                </a:rPr>
                <a:t>();</a:t>
              </a:r>
            </a:p>
            <a:p>
              <a:r>
                <a:rPr lang="en-US" sz="1800" b="1" dirty="0">
                  <a:latin typeface="Courier New" pitchFamily="49" charset="0"/>
                </a:rPr>
                <a:t>}</a:t>
              </a:r>
            </a:p>
          </p:txBody>
        </p:sp>
        <p:sp>
          <p:nvSpPr>
            <p:cNvPr id="197667" name="Text Box 35"/>
            <p:cNvSpPr txBox="1">
              <a:spLocks noChangeArrowheads="1"/>
            </p:cNvSpPr>
            <p:nvPr/>
          </p:nvSpPr>
          <p:spPr bwMode="auto">
            <a:xfrm>
              <a:off x="3803" y="554"/>
              <a:ext cx="817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rgbClr val="006666"/>
                  </a:solidFill>
                </a:rPr>
                <a:t>main.cpp</a:t>
              </a:r>
            </a:p>
          </p:txBody>
        </p:sp>
      </p:grpSp>
      <p:grpSp>
        <p:nvGrpSpPr>
          <p:cNvPr id="197658" name="Group 26"/>
          <p:cNvGrpSpPr>
            <a:grpSpLocks/>
          </p:cNvGrpSpPr>
          <p:nvPr/>
        </p:nvGrpSpPr>
        <p:grpSpPr bwMode="auto">
          <a:xfrm>
            <a:off x="6210300" y="238125"/>
            <a:ext cx="3084513" cy="6546850"/>
            <a:chOff x="3803" y="554"/>
            <a:chExt cx="1823" cy="4124"/>
          </a:xfrm>
        </p:grpSpPr>
        <p:sp>
          <p:nvSpPr>
            <p:cNvPr id="197659" name="Text Box 27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3870"/>
            </a:xfrm>
            <a:prstGeom prst="rect">
              <a:avLst/>
            </a:prstGeom>
            <a:solidFill>
              <a:srgbClr val="CC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US" sz="1800" b="1">
                <a:latin typeface="Courier New" pitchFamily="49" charset="0"/>
              </a:endParaRPr>
            </a:p>
            <a:p>
              <a:endParaRPr lang="en-US" sz="1800" b="1">
                <a:latin typeface="Courier New" pitchFamily="49" charset="0"/>
              </a:endParaRPr>
            </a:p>
            <a:p>
              <a:endParaRPr lang="en-US" sz="1800" b="1">
                <a:latin typeface="Courier New" pitchFamily="49" charset="0"/>
              </a:endParaRPr>
            </a:p>
            <a:p>
              <a:endParaRPr lang="en-US" sz="1800" b="1">
                <a:latin typeface="Courier New" pitchFamily="49" charset="0"/>
              </a:endParaRPr>
            </a:p>
            <a:p>
              <a:endParaRPr lang="en-US" sz="1800" b="1">
                <a:latin typeface="Courier New" pitchFamily="49" charset="0"/>
              </a:endParaRPr>
            </a:p>
            <a:p>
              <a:endParaRPr lang="en-US" sz="1800" b="1">
                <a:latin typeface="Courier New" pitchFamily="49" charset="0"/>
              </a:endParaRPr>
            </a:p>
            <a:p>
              <a:endParaRPr lang="en-US" sz="1800" b="1">
                <a:latin typeface="Courier New" pitchFamily="49" charset="0"/>
              </a:endParaRPr>
            </a:p>
            <a:p>
              <a:endParaRPr lang="en-US" sz="1800" b="1">
                <a:latin typeface="Courier New" pitchFamily="49" charset="0"/>
              </a:endParaRPr>
            </a:p>
            <a:p>
              <a:endParaRPr lang="en-US" sz="1800" b="1">
                <a:latin typeface="Courier New" pitchFamily="49" charset="0"/>
              </a:endParaRPr>
            </a:p>
            <a:p>
              <a:endParaRPr lang="en-US" sz="1800" b="1">
                <a:latin typeface="Courier New" pitchFamily="49" charset="0"/>
              </a:endParaRPr>
            </a:p>
            <a:p>
              <a:endParaRPr lang="en-US" sz="1800" b="1">
                <a:latin typeface="Courier New" pitchFamily="49" charset="0"/>
              </a:endParaRPr>
            </a:p>
            <a:p>
              <a:endParaRPr lang="en-US" sz="1800" b="1">
                <a:latin typeface="Courier New" pitchFamily="49" charset="0"/>
              </a:endParaRPr>
            </a:p>
            <a:p>
              <a:endParaRPr lang="en-US" sz="1800" b="1">
                <a:latin typeface="Courier New" pitchFamily="49" charset="0"/>
              </a:endParaRPr>
            </a:p>
            <a:p>
              <a:endParaRPr lang="en-US" sz="1800" b="1">
                <a:latin typeface="Courier New" pitchFamily="49" charset="0"/>
              </a:endParaRPr>
            </a:p>
            <a:p>
              <a:endParaRPr lang="en-US" sz="1800" b="1">
                <a:latin typeface="Courier New" pitchFamily="49" charset="0"/>
              </a:endParaRPr>
            </a:p>
            <a:p>
              <a:endParaRPr lang="en-US" sz="1800" b="1">
                <a:latin typeface="Courier New" pitchFamily="49" charset="0"/>
              </a:endParaRPr>
            </a:p>
            <a:p>
              <a:endParaRPr lang="en-US" sz="1800" b="1">
                <a:latin typeface="Courier New" pitchFamily="49" charset="0"/>
              </a:endParaRPr>
            </a:p>
            <a:p>
              <a:endParaRPr lang="en-US" sz="1800" b="1">
                <a:latin typeface="Courier New" pitchFamily="49" charset="0"/>
              </a:endParaRPr>
            </a:p>
            <a:p>
              <a:endParaRPr lang="en-US" sz="1800" b="1">
                <a:latin typeface="Courier New" pitchFamily="49" charset="0"/>
              </a:endParaRPr>
            </a:p>
            <a:p>
              <a:endParaRPr lang="en-US" sz="1800" b="1">
                <a:latin typeface="Courier New" pitchFamily="49" charset="0"/>
              </a:endParaRPr>
            </a:p>
            <a:p>
              <a:endParaRPr lang="en-US" sz="1800" b="1">
                <a:latin typeface="Courier New" pitchFamily="49" charset="0"/>
              </a:endParaRPr>
            </a:p>
            <a:p>
              <a:endParaRPr lang="en-US" sz="1800" b="1">
                <a:latin typeface="Courier New" pitchFamily="49" charset="0"/>
              </a:endParaRPr>
            </a:p>
          </p:txBody>
        </p:sp>
        <p:sp>
          <p:nvSpPr>
            <p:cNvPr id="197660" name="Text Box 28"/>
            <p:cNvSpPr txBox="1">
              <a:spLocks noChangeArrowheads="1"/>
            </p:cNvSpPr>
            <p:nvPr/>
          </p:nvSpPr>
          <p:spPr bwMode="auto">
            <a:xfrm>
              <a:off x="3803" y="554"/>
              <a:ext cx="817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rgbClr val="006666"/>
                  </a:solidFill>
                </a:rPr>
                <a:t>main.cpp</a:t>
              </a:r>
            </a:p>
          </p:txBody>
        </p:sp>
      </p:grpSp>
      <p:sp>
        <p:nvSpPr>
          <p:cNvPr id="197668" name="Rectangle 36"/>
          <p:cNvSpPr>
            <a:spLocks noChangeArrowheads="1"/>
          </p:cNvSpPr>
          <p:nvPr/>
        </p:nvSpPr>
        <p:spPr bwMode="auto">
          <a:xfrm>
            <a:off x="6257925" y="619125"/>
            <a:ext cx="29146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>
                <a:latin typeface="Courier New" pitchFamily="49" charset="0"/>
              </a:rPr>
              <a:t>#include “</a:t>
            </a:r>
            <a:r>
              <a:rPr lang="en-US" sz="1800" b="1">
                <a:solidFill>
                  <a:srgbClr val="6600CC"/>
                </a:solidFill>
                <a:latin typeface="Courier New" pitchFamily="49" charset="0"/>
              </a:rPr>
              <a:t>student.h</a:t>
            </a:r>
            <a:r>
              <a:rPr lang="en-US" sz="1800" b="1">
                <a:latin typeface="Courier New" pitchFamily="49" charset="0"/>
              </a:rPr>
              <a:t>”</a:t>
            </a:r>
          </a:p>
        </p:txBody>
      </p:sp>
      <p:sp>
        <p:nvSpPr>
          <p:cNvPr id="197669" name="Rectangle 37"/>
          <p:cNvSpPr>
            <a:spLocks noChangeArrowheads="1"/>
          </p:cNvSpPr>
          <p:nvPr/>
        </p:nvSpPr>
        <p:spPr bwMode="auto">
          <a:xfrm>
            <a:off x="6257925" y="871538"/>
            <a:ext cx="250507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>
                <a:latin typeface="Courier New" pitchFamily="49" charset="0"/>
              </a:rPr>
              <a:t>#include “</a:t>
            </a:r>
            <a:r>
              <a:rPr lang="en-US" sz="1800" b="1">
                <a:solidFill>
                  <a:srgbClr val="6600CC"/>
                </a:solidFill>
                <a:latin typeface="Courier New" pitchFamily="49" charset="0"/>
              </a:rPr>
              <a:t>calc.h</a:t>
            </a:r>
            <a:r>
              <a:rPr lang="en-US" sz="1800" b="1">
                <a:latin typeface="Courier New" pitchFamily="49" charset="0"/>
              </a:rPr>
              <a:t>”</a:t>
            </a:r>
          </a:p>
        </p:txBody>
      </p:sp>
      <p:sp>
        <p:nvSpPr>
          <p:cNvPr id="197670" name="Rectangle 38"/>
          <p:cNvSpPr>
            <a:spLocks noChangeArrowheads="1"/>
          </p:cNvSpPr>
          <p:nvPr/>
        </p:nvSpPr>
        <p:spPr bwMode="auto">
          <a:xfrm>
            <a:off x="6248400" y="1149350"/>
            <a:ext cx="4572000" cy="2289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800" b="1" dirty="0" err="1">
                <a:latin typeface="Courier New" pitchFamily="49" charset="0"/>
              </a:rPr>
              <a:t>int</a:t>
            </a:r>
            <a:r>
              <a:rPr lang="en-US" sz="1800" b="1" dirty="0">
                <a:latin typeface="Courier New" pitchFamily="49" charset="0"/>
              </a:rPr>
              <a:t> main()</a:t>
            </a:r>
          </a:p>
          <a:p>
            <a:r>
              <a:rPr lang="en-US" sz="1800" b="1" dirty="0">
                <a:latin typeface="Courier New" pitchFamily="49" charset="0"/>
              </a:rPr>
              <a:t>{</a:t>
            </a:r>
          </a:p>
          <a:p>
            <a:r>
              <a:rPr lang="en-US" sz="1800" b="1" dirty="0">
                <a:latin typeface="Courier New" pitchFamily="49" charset="0"/>
              </a:rPr>
              <a:t>  </a:t>
            </a:r>
            <a:r>
              <a:rPr lang="en-US" sz="1800" b="1" dirty="0">
                <a:solidFill>
                  <a:srgbClr val="6600CC"/>
                </a:solidFill>
                <a:latin typeface="Courier New" pitchFamily="49" charset="0"/>
              </a:rPr>
              <a:t>Student grace;</a:t>
            </a:r>
          </a:p>
          <a:p>
            <a:r>
              <a:rPr lang="en-US" sz="1800" b="1" dirty="0">
                <a:solidFill>
                  <a:srgbClr val="6600CC"/>
                </a:solidFill>
                <a:latin typeface="Courier New" pitchFamily="49" charset="0"/>
              </a:rPr>
              <a:t>  Calculator </a:t>
            </a:r>
            <a:r>
              <a:rPr lang="en-US" sz="1800" b="1" dirty="0" err="1">
                <a:solidFill>
                  <a:srgbClr val="6600CC"/>
                </a:solidFill>
                <a:latin typeface="Courier New" pitchFamily="49" charset="0"/>
              </a:rPr>
              <a:t>hp</a:t>
            </a:r>
            <a:r>
              <a:rPr lang="en-US" sz="1800" b="1" dirty="0">
                <a:solidFill>
                  <a:srgbClr val="6600CC"/>
                </a:solidFill>
                <a:latin typeface="Courier New" pitchFamily="49" charset="0"/>
              </a:rPr>
              <a:t>;</a:t>
            </a:r>
          </a:p>
          <a:p>
            <a:r>
              <a:rPr lang="en-US" sz="1800" b="1" dirty="0">
                <a:latin typeface="Courier New" pitchFamily="49" charset="0"/>
              </a:rPr>
              <a:t>  ...</a:t>
            </a:r>
          </a:p>
          <a:p>
            <a:r>
              <a:rPr lang="en-US" sz="1800" b="1" dirty="0">
                <a:latin typeface="Courier New" pitchFamily="49" charset="0"/>
              </a:rPr>
              <a:t>  </a:t>
            </a:r>
            <a:r>
              <a:rPr lang="en-US" sz="1800" b="1" dirty="0" err="1">
                <a:solidFill>
                  <a:srgbClr val="6600CC"/>
                </a:solidFill>
                <a:latin typeface="Courier New" pitchFamily="49" charset="0"/>
              </a:rPr>
              <a:t>grace.study</a:t>
            </a:r>
            <a:r>
              <a:rPr lang="en-US" sz="1800" b="1" dirty="0">
                <a:solidFill>
                  <a:srgbClr val="6600CC"/>
                </a:solidFill>
                <a:latin typeface="Courier New" pitchFamily="49" charset="0"/>
              </a:rPr>
              <a:t>();</a:t>
            </a:r>
          </a:p>
          <a:p>
            <a:r>
              <a:rPr lang="en-US" sz="1800" b="1" dirty="0">
                <a:solidFill>
                  <a:srgbClr val="6600CC"/>
                </a:solidFill>
                <a:latin typeface="Courier New" pitchFamily="49" charset="0"/>
              </a:rPr>
              <a:t>  </a:t>
            </a:r>
            <a:r>
              <a:rPr lang="en-US" sz="1800" b="1" dirty="0" err="1">
                <a:solidFill>
                  <a:srgbClr val="6600CC"/>
                </a:solidFill>
                <a:latin typeface="Courier New" pitchFamily="49" charset="0"/>
              </a:rPr>
              <a:t>hp.compute</a:t>
            </a:r>
            <a:r>
              <a:rPr lang="en-US" sz="1800" b="1" dirty="0">
                <a:solidFill>
                  <a:srgbClr val="6600CC"/>
                </a:solidFill>
                <a:latin typeface="Courier New" pitchFamily="49" charset="0"/>
              </a:rPr>
              <a:t>();</a:t>
            </a:r>
          </a:p>
          <a:p>
            <a:r>
              <a:rPr lang="en-US" sz="1800" b="1" dirty="0">
                <a:latin typeface="Courier New" pitchFamily="49" charset="0"/>
              </a:rPr>
              <a:t>}</a:t>
            </a:r>
          </a:p>
        </p:txBody>
      </p:sp>
      <p:sp>
        <p:nvSpPr>
          <p:cNvPr id="197661" name="Rectangle 29"/>
          <p:cNvSpPr>
            <a:spLocks noChangeArrowheads="1"/>
          </p:cNvSpPr>
          <p:nvPr/>
        </p:nvSpPr>
        <p:spPr bwMode="auto">
          <a:xfrm>
            <a:off x="76200" y="3133725"/>
            <a:ext cx="25050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>
                <a:latin typeface="Courier New" pitchFamily="49" charset="0"/>
              </a:rPr>
              <a:t>#include “</a:t>
            </a:r>
            <a:r>
              <a:rPr lang="en-US" sz="1800" b="1">
                <a:solidFill>
                  <a:srgbClr val="6600CC"/>
                </a:solidFill>
                <a:latin typeface="Courier New" pitchFamily="49" charset="0"/>
              </a:rPr>
              <a:t>calc.h</a:t>
            </a:r>
            <a:r>
              <a:rPr lang="en-US" sz="1800" b="1">
                <a:latin typeface="Courier New" pitchFamily="49" charset="0"/>
              </a:rPr>
              <a:t>”</a:t>
            </a:r>
          </a:p>
        </p:txBody>
      </p:sp>
      <p:sp>
        <p:nvSpPr>
          <p:cNvPr id="197662" name="Rectangle 30"/>
          <p:cNvSpPr>
            <a:spLocks noChangeArrowheads="1"/>
          </p:cNvSpPr>
          <p:nvPr/>
        </p:nvSpPr>
        <p:spPr bwMode="auto">
          <a:xfrm>
            <a:off x="76200" y="3654425"/>
            <a:ext cx="4572000" cy="2289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800" b="1" dirty="0">
                <a:latin typeface="Courier New" pitchFamily="49" charset="0"/>
              </a:rPr>
              <a:t>class Student</a:t>
            </a:r>
          </a:p>
          <a:p>
            <a:r>
              <a:rPr lang="en-US" sz="1800" b="1" dirty="0">
                <a:latin typeface="Courier New" pitchFamily="49" charset="0"/>
              </a:rPr>
              <a:t>{</a:t>
            </a:r>
          </a:p>
          <a:p>
            <a:r>
              <a:rPr lang="en-US" sz="1800" b="1" dirty="0">
                <a:latin typeface="Courier New" pitchFamily="49" charset="0"/>
              </a:rPr>
              <a:t>public:</a:t>
            </a:r>
          </a:p>
          <a:p>
            <a:r>
              <a:rPr lang="en-US" sz="1800" b="1" dirty="0">
                <a:latin typeface="Courier New" pitchFamily="49" charset="0"/>
              </a:rPr>
              <a:t>  void study()</a:t>
            </a:r>
          </a:p>
          <a:p>
            <a:r>
              <a:rPr lang="en-US" sz="1800" b="1" dirty="0">
                <a:latin typeface="Courier New" pitchFamily="49" charset="0"/>
              </a:rPr>
              <a:t>  ...</a:t>
            </a:r>
          </a:p>
          <a:p>
            <a:r>
              <a:rPr lang="en-US" sz="1800" b="1" dirty="0">
                <a:latin typeface="Courier New" pitchFamily="49" charset="0"/>
              </a:rPr>
              <a:t>private:</a:t>
            </a:r>
          </a:p>
          <a:p>
            <a:r>
              <a:rPr lang="en-US" sz="1800" b="1" dirty="0">
                <a:latin typeface="Courier New" pitchFamily="49" charset="0"/>
              </a:rPr>
              <a:t>  </a:t>
            </a:r>
            <a:r>
              <a:rPr lang="en-US" sz="1800" b="1" dirty="0">
                <a:solidFill>
                  <a:srgbClr val="6600CC"/>
                </a:solidFill>
                <a:latin typeface="Courier New" pitchFamily="49" charset="0"/>
              </a:rPr>
              <a:t>Calculator </a:t>
            </a:r>
            <a:r>
              <a:rPr lang="en-US" sz="1800" b="1" dirty="0" err="1">
                <a:solidFill>
                  <a:srgbClr val="6600CC"/>
                </a:solidFill>
                <a:latin typeface="Courier New" pitchFamily="49" charset="0"/>
              </a:rPr>
              <a:t>myCalc</a:t>
            </a:r>
            <a:r>
              <a:rPr lang="en-US" sz="1800" b="1" dirty="0">
                <a:latin typeface="Courier New" pitchFamily="49" charset="0"/>
              </a:rPr>
              <a:t>;</a:t>
            </a:r>
          </a:p>
          <a:p>
            <a:r>
              <a:rPr lang="en-US" sz="1800" b="1" dirty="0">
                <a:latin typeface="Courier New" pitchFamily="49" charset="0"/>
              </a:rPr>
              <a:t>};</a:t>
            </a:r>
          </a:p>
        </p:txBody>
      </p:sp>
      <p:sp>
        <p:nvSpPr>
          <p:cNvPr id="197664" name="Rectangle 32"/>
          <p:cNvSpPr>
            <a:spLocks noChangeArrowheads="1"/>
          </p:cNvSpPr>
          <p:nvPr/>
        </p:nvSpPr>
        <p:spPr bwMode="auto">
          <a:xfrm>
            <a:off x="142875" y="946150"/>
            <a:ext cx="4572000" cy="173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800" b="1">
                <a:latin typeface="Courier New" pitchFamily="49" charset="0"/>
              </a:rPr>
              <a:t>class Calculator</a:t>
            </a:r>
          </a:p>
          <a:p>
            <a:r>
              <a:rPr lang="en-US" sz="1800" b="1">
                <a:latin typeface="Courier New" pitchFamily="49" charset="0"/>
              </a:rPr>
              <a:t>{</a:t>
            </a:r>
          </a:p>
          <a:p>
            <a:r>
              <a:rPr lang="en-US" sz="1800" b="1">
                <a:latin typeface="Courier New" pitchFamily="49" charset="0"/>
              </a:rPr>
              <a:t>public:</a:t>
            </a:r>
          </a:p>
          <a:p>
            <a:r>
              <a:rPr lang="en-US" sz="1800" b="1">
                <a:latin typeface="Courier New" pitchFamily="49" charset="0"/>
              </a:rPr>
              <a:t>  void compute();</a:t>
            </a:r>
          </a:p>
          <a:p>
            <a:r>
              <a:rPr lang="en-US" sz="1800" b="1">
                <a:latin typeface="Courier New" pitchFamily="49" charset="0"/>
              </a:rPr>
              <a:t>  ...</a:t>
            </a:r>
          </a:p>
          <a:p>
            <a:r>
              <a:rPr lang="en-US" sz="1800" b="1">
                <a:latin typeface="Courier New" pitchFamily="49" charset="0"/>
              </a:rPr>
              <a:t>};</a:t>
            </a:r>
          </a:p>
        </p:txBody>
      </p:sp>
      <p:sp>
        <p:nvSpPr>
          <p:cNvPr id="197671" name="Text Box 39"/>
          <p:cNvSpPr txBox="1">
            <a:spLocks noChangeArrowheads="1"/>
          </p:cNvSpPr>
          <p:nvPr/>
        </p:nvSpPr>
        <p:spPr bwMode="auto">
          <a:xfrm>
            <a:off x="-228600" y="6080125"/>
            <a:ext cx="6324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/>
              <a:t>…and finally, </a:t>
            </a:r>
            <a:r>
              <a:rPr lang="en-US">
                <a:solidFill>
                  <a:schemeClr val="accent2"/>
                </a:solidFill>
              </a:rPr>
              <a:t>main.cpp</a:t>
            </a:r>
            <a:r>
              <a:rPr lang="en-US"/>
              <a:t> includes </a:t>
            </a:r>
            <a:r>
              <a:rPr lang="en-US">
                <a:solidFill>
                  <a:schemeClr val="accent2"/>
                </a:solidFill>
              </a:rPr>
              <a:t>calc.h</a:t>
            </a:r>
            <a:r>
              <a:rPr lang="en-US"/>
              <a:t>… again!</a:t>
            </a:r>
          </a:p>
        </p:txBody>
      </p:sp>
      <p:sp>
        <p:nvSpPr>
          <p:cNvPr id="197672" name="Rectangle 40"/>
          <p:cNvSpPr>
            <a:spLocks noChangeArrowheads="1"/>
          </p:cNvSpPr>
          <p:nvPr/>
        </p:nvSpPr>
        <p:spPr bwMode="auto">
          <a:xfrm>
            <a:off x="152400" y="946150"/>
            <a:ext cx="4572000" cy="173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800" b="1">
                <a:latin typeface="Courier New" pitchFamily="49" charset="0"/>
              </a:rPr>
              <a:t>class Calculator</a:t>
            </a:r>
          </a:p>
          <a:p>
            <a:r>
              <a:rPr lang="en-US" sz="1800" b="1">
                <a:latin typeface="Courier New" pitchFamily="49" charset="0"/>
              </a:rPr>
              <a:t>{</a:t>
            </a:r>
          </a:p>
          <a:p>
            <a:r>
              <a:rPr lang="en-US" sz="1800" b="1">
                <a:latin typeface="Courier New" pitchFamily="49" charset="0"/>
              </a:rPr>
              <a:t>public:</a:t>
            </a:r>
          </a:p>
          <a:p>
            <a:r>
              <a:rPr lang="en-US" sz="1800" b="1">
                <a:latin typeface="Courier New" pitchFamily="49" charset="0"/>
              </a:rPr>
              <a:t>  void compute();</a:t>
            </a:r>
          </a:p>
          <a:p>
            <a:r>
              <a:rPr lang="en-US" sz="1800" b="1">
                <a:latin typeface="Courier New" pitchFamily="49" charset="0"/>
              </a:rPr>
              <a:t>  ...</a:t>
            </a:r>
          </a:p>
          <a:p>
            <a:r>
              <a:rPr lang="en-US" sz="1800" b="1">
                <a:latin typeface="Courier New" pitchFamily="49" charset="0"/>
              </a:rPr>
              <a:t>};</a:t>
            </a:r>
          </a:p>
        </p:txBody>
      </p:sp>
      <p:sp>
        <p:nvSpPr>
          <p:cNvPr id="197673" name="Rectangle 41"/>
          <p:cNvSpPr>
            <a:spLocks noChangeArrowheads="1"/>
          </p:cNvSpPr>
          <p:nvPr/>
        </p:nvSpPr>
        <p:spPr bwMode="auto">
          <a:xfrm>
            <a:off x="0" y="590550"/>
            <a:ext cx="6248400" cy="614362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97674" name="Text Box 42"/>
          <p:cNvSpPr txBox="1">
            <a:spLocks noChangeArrowheads="1"/>
          </p:cNvSpPr>
          <p:nvPr/>
        </p:nvSpPr>
        <p:spPr bwMode="auto">
          <a:xfrm>
            <a:off x="-152400" y="838200"/>
            <a:ext cx="5715000" cy="1785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200" dirty="0"/>
              <a:t>So what’s the problem?</a:t>
            </a:r>
          </a:p>
          <a:p>
            <a:pPr algn="ctr"/>
            <a:endParaRPr lang="en-US" sz="2200" dirty="0"/>
          </a:p>
          <a:p>
            <a:pPr algn="ctr"/>
            <a:r>
              <a:rPr lang="en-US" sz="2200" dirty="0"/>
              <a:t>Well, since </a:t>
            </a:r>
            <a:r>
              <a:rPr lang="en-US" sz="2200" dirty="0">
                <a:solidFill>
                  <a:schemeClr val="accent2"/>
                </a:solidFill>
              </a:rPr>
              <a:t>main.cpp </a:t>
            </a:r>
            <a:r>
              <a:rPr lang="en-US" sz="2200" dirty="0"/>
              <a:t>and </a:t>
            </a:r>
            <a:r>
              <a:rPr lang="en-US" sz="2200" dirty="0" err="1">
                <a:solidFill>
                  <a:schemeClr val="accent2"/>
                </a:solidFill>
              </a:rPr>
              <a:t>student.h</a:t>
            </a:r>
            <a:r>
              <a:rPr lang="en-US" sz="2200" dirty="0">
                <a:solidFill>
                  <a:schemeClr val="accent2"/>
                </a:solidFill>
              </a:rPr>
              <a:t> </a:t>
            </a:r>
            <a:r>
              <a:rPr lang="en-US" sz="2200" dirty="0"/>
              <a:t>both included </a:t>
            </a:r>
            <a:r>
              <a:rPr lang="en-US" sz="2200" dirty="0" err="1">
                <a:solidFill>
                  <a:schemeClr val="accent2"/>
                </a:solidFill>
              </a:rPr>
              <a:t>calc.h</a:t>
            </a:r>
            <a:r>
              <a:rPr lang="en-US" sz="2200" dirty="0"/>
              <a:t>, we ended up with </a:t>
            </a:r>
            <a:r>
              <a:rPr lang="en-US" sz="2200" dirty="0">
                <a:solidFill>
                  <a:srgbClr val="FF0000"/>
                </a:solidFill>
              </a:rPr>
              <a:t>two definitions </a:t>
            </a:r>
            <a:r>
              <a:rPr lang="en-US" sz="2200" dirty="0"/>
              <a:t>of </a:t>
            </a:r>
            <a:r>
              <a:rPr lang="en-US" sz="2200" dirty="0">
                <a:solidFill>
                  <a:srgbClr val="FF0000"/>
                </a:solidFill>
              </a:rPr>
              <a:t>Calculator</a:t>
            </a:r>
            <a:r>
              <a:rPr lang="en-US" sz="2200" dirty="0"/>
              <a:t>! That’s bad!</a:t>
            </a:r>
          </a:p>
        </p:txBody>
      </p:sp>
      <p:sp>
        <p:nvSpPr>
          <p:cNvPr id="197676" name="Text Box 44"/>
          <p:cNvSpPr txBox="1">
            <a:spLocks noChangeArrowheads="1"/>
          </p:cNvSpPr>
          <p:nvPr/>
        </p:nvSpPr>
        <p:spPr bwMode="auto">
          <a:xfrm>
            <a:off x="152400" y="2895600"/>
            <a:ext cx="51038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/>
              <a:t>This can result in a compiler error!</a:t>
            </a:r>
          </a:p>
        </p:txBody>
      </p:sp>
      <p:sp>
        <p:nvSpPr>
          <p:cNvPr id="197677" name="Text Box 45"/>
          <p:cNvSpPr txBox="1">
            <a:spLocks noChangeArrowheads="1"/>
          </p:cNvSpPr>
          <p:nvPr/>
        </p:nvSpPr>
        <p:spPr bwMode="auto">
          <a:xfrm>
            <a:off x="665163" y="3657600"/>
            <a:ext cx="4287837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400"/>
              <a:t>So how do we fix it, you ask?</a:t>
            </a:r>
          </a:p>
          <a:p>
            <a:pPr algn="ctr"/>
            <a:endParaRPr lang="en-US" sz="2400"/>
          </a:p>
          <a:p>
            <a:pPr algn="ctr"/>
            <a:r>
              <a:rPr lang="en-US" sz="2400"/>
              <a:t>Here’s how…</a:t>
            </a:r>
          </a:p>
        </p:txBody>
      </p:sp>
      <p:sp>
        <p:nvSpPr>
          <p:cNvPr id="197683" name="Freeform 51"/>
          <p:cNvSpPr>
            <a:spLocks/>
          </p:cNvSpPr>
          <p:nvPr/>
        </p:nvSpPr>
        <p:spPr bwMode="auto">
          <a:xfrm>
            <a:off x="5181600" y="762000"/>
            <a:ext cx="1066800" cy="1422400"/>
          </a:xfrm>
          <a:custGeom>
            <a:avLst/>
            <a:gdLst>
              <a:gd name="T0" fmla="*/ 0 w 672"/>
              <a:gd name="T1" fmla="*/ 864 h 896"/>
              <a:gd name="T2" fmla="*/ 144 w 672"/>
              <a:gd name="T3" fmla="*/ 864 h 896"/>
              <a:gd name="T4" fmla="*/ 288 w 672"/>
              <a:gd name="T5" fmla="*/ 672 h 896"/>
              <a:gd name="T6" fmla="*/ 336 w 672"/>
              <a:gd name="T7" fmla="*/ 240 h 896"/>
              <a:gd name="T8" fmla="*/ 432 w 672"/>
              <a:gd name="T9" fmla="*/ 96 h 896"/>
              <a:gd name="T10" fmla="*/ 672 w 672"/>
              <a:gd name="T11" fmla="*/ 0 h 8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672" h="896">
                <a:moveTo>
                  <a:pt x="0" y="864"/>
                </a:moveTo>
                <a:cubicBezTo>
                  <a:pt x="48" y="880"/>
                  <a:pt x="96" y="896"/>
                  <a:pt x="144" y="864"/>
                </a:cubicBezTo>
                <a:cubicBezTo>
                  <a:pt x="192" y="832"/>
                  <a:pt x="256" y="776"/>
                  <a:pt x="288" y="672"/>
                </a:cubicBezTo>
                <a:cubicBezTo>
                  <a:pt x="320" y="568"/>
                  <a:pt x="312" y="336"/>
                  <a:pt x="336" y="240"/>
                </a:cubicBezTo>
                <a:cubicBezTo>
                  <a:pt x="360" y="144"/>
                  <a:pt x="376" y="136"/>
                  <a:pt x="432" y="96"/>
                </a:cubicBezTo>
                <a:cubicBezTo>
                  <a:pt x="488" y="56"/>
                  <a:pt x="580" y="28"/>
                  <a:pt x="672" y="0"/>
                </a:cubicBezTo>
              </a:path>
            </a:pathLst>
          </a:custGeom>
          <a:noFill/>
          <a:ln w="38100" cap="flat" cmpd="sng">
            <a:solidFill>
              <a:srgbClr val="FF0000"/>
            </a:solidFill>
            <a:prstDash val="solid"/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97686" name="Freeform 54"/>
          <p:cNvSpPr>
            <a:spLocks/>
          </p:cNvSpPr>
          <p:nvPr/>
        </p:nvSpPr>
        <p:spPr bwMode="auto">
          <a:xfrm flipV="1">
            <a:off x="5181600" y="2235200"/>
            <a:ext cx="1066800" cy="2260600"/>
          </a:xfrm>
          <a:custGeom>
            <a:avLst/>
            <a:gdLst>
              <a:gd name="T0" fmla="*/ 0 w 672"/>
              <a:gd name="T1" fmla="*/ 864 h 896"/>
              <a:gd name="T2" fmla="*/ 144 w 672"/>
              <a:gd name="T3" fmla="*/ 864 h 896"/>
              <a:gd name="T4" fmla="*/ 288 w 672"/>
              <a:gd name="T5" fmla="*/ 672 h 896"/>
              <a:gd name="T6" fmla="*/ 336 w 672"/>
              <a:gd name="T7" fmla="*/ 240 h 896"/>
              <a:gd name="T8" fmla="*/ 432 w 672"/>
              <a:gd name="T9" fmla="*/ 96 h 896"/>
              <a:gd name="T10" fmla="*/ 672 w 672"/>
              <a:gd name="T11" fmla="*/ 0 h 8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672" h="896">
                <a:moveTo>
                  <a:pt x="0" y="864"/>
                </a:moveTo>
                <a:cubicBezTo>
                  <a:pt x="48" y="880"/>
                  <a:pt x="96" y="896"/>
                  <a:pt x="144" y="864"/>
                </a:cubicBezTo>
                <a:cubicBezTo>
                  <a:pt x="192" y="832"/>
                  <a:pt x="256" y="776"/>
                  <a:pt x="288" y="672"/>
                </a:cubicBezTo>
                <a:cubicBezTo>
                  <a:pt x="320" y="568"/>
                  <a:pt x="312" y="336"/>
                  <a:pt x="336" y="240"/>
                </a:cubicBezTo>
                <a:cubicBezTo>
                  <a:pt x="360" y="144"/>
                  <a:pt x="376" y="136"/>
                  <a:pt x="432" y="96"/>
                </a:cubicBezTo>
                <a:cubicBezTo>
                  <a:pt x="488" y="56"/>
                  <a:pt x="580" y="28"/>
                  <a:pt x="672" y="0"/>
                </a:cubicBezTo>
              </a:path>
            </a:pathLst>
          </a:custGeom>
          <a:noFill/>
          <a:ln w="38100" cap="flat" cmpd="sng">
            <a:solidFill>
              <a:srgbClr val="FF0000"/>
            </a:solidFill>
            <a:prstDash val="solid"/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1976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976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7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1976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976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7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49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4.07407E-6 L -0.30086 0.33101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976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052" y="1655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976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976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976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976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976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976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976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976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4.81481E-6 L 0.67292 -0.36388 " pathEditMode="relative" rAng="0" ptsTypes="AA">
                                      <p:cBhvr>
                                        <p:cTn id="48" dur="2000" fill="hold"/>
                                        <p:tgtEl>
                                          <p:spTgt spid="1976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646" y="-18194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2000"/>
                                        <p:tgtEl>
                                          <p:spTgt spid="1976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97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0.00833 L 0.67605 -0.39838 " pathEditMode="relative" rAng="0" ptsTypes="AA">
                                      <p:cBhvr>
                                        <p:cTn id="53" dur="2000" fill="hold"/>
                                        <p:tgtEl>
                                          <p:spTgt spid="1976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802" y="-20347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0.00556 L -3.33333E-6 0.36111 " pathEditMode="relative" rAng="0" ptsTypes="AA">
                                      <p:cBhvr>
                                        <p:cTn id="55" dur="2000" fill="hold"/>
                                        <p:tgtEl>
                                          <p:spTgt spid="1976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778"/>
                                    </p:animMotion>
                                  </p:childTnLst>
                                </p:cTn>
                              </p:par>
                              <p:par>
                                <p:cTn id="56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3.33333E-6 L -0.00417 0.36527 " pathEditMode="relative" rAng="0" ptsTypes="AA">
                                      <p:cBhvr>
                                        <p:cTn id="57" dur="2000" fill="hold"/>
                                        <p:tgtEl>
                                          <p:spTgt spid="1976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8" y="1826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exit" presetSubtype="4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1976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1976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7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 nodeType="clickPar">
                      <p:stCondLst>
                        <p:cond delay="indefinite"/>
                      </p:stCondLst>
                      <p:childTnLst>
                        <p:par>
                          <p:cTn id="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976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976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 nodeType="clickPar">
                      <p:stCondLst>
                        <p:cond delay="indefinite"/>
                      </p:stCondLst>
                      <p:childTnLst>
                        <p:par>
                          <p:cTn id="7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2000"/>
                                        <p:tgtEl>
                                          <p:spTgt spid="1976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97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675 -0.40116 L 0.675 -0.26644 " pathEditMode="relative" rAng="0" ptsTypes="AA">
                                      <p:cBhvr>
                                        <p:cTn id="76" dur="2000" fill="hold"/>
                                        <p:tgtEl>
                                          <p:spTgt spid="1976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736"/>
                                    </p:animMotion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4.81481E-6 L 0.6698 -0.06666 " pathEditMode="relative" rAng="0" ptsTypes="AA">
                                      <p:cBhvr>
                                        <p:cTn id="80" dur="2000" fill="hold"/>
                                        <p:tgtEl>
                                          <p:spTgt spid="1976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490" y="-3333"/>
                                    </p:animMotion>
                                  </p:childTnLst>
                                </p:cTn>
                              </p:par>
                              <p:par>
                                <p:cTn id="81" presetID="6" presetClass="emph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2" dur="2000" fill="hold"/>
                                        <p:tgtEl>
                                          <p:spTgt spid="197662"/>
                                        </p:tgtEl>
                                      </p:cBhvr>
                                      <p:by x="10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83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4" dur="2000" fill="hold"/>
                                        <p:tgtEl>
                                          <p:spTgt spid="197664"/>
                                        </p:tgtEl>
                                      </p:cBhvr>
                                      <p:by x="10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85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0.36111 L -3.33333E-6 0.48333 " pathEditMode="relative" rAng="0" ptsTypes="AA">
                                      <p:cBhvr>
                                        <p:cTn id="86" dur="2000" fill="hold"/>
                                        <p:tgtEl>
                                          <p:spTgt spid="1976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111"/>
                                    </p:animMotion>
                                  </p:childTnLst>
                                </p:cTn>
                              </p:par>
                              <p:par>
                                <p:cTn id="87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416 0.36528 L -0.0052 0.46945 " pathEditMode="relative" rAng="0" ptsTypes="AA">
                                      <p:cBhvr>
                                        <p:cTn id="88" dur="2000" fill="hold"/>
                                        <p:tgtEl>
                                          <p:spTgt spid="1976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52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 nodeType="clickPar">
                      <p:stCondLst>
                        <p:cond delay="indefinite"/>
                      </p:stCondLst>
                      <p:childTnLst>
                        <p:par>
                          <p:cTn id="9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1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2" dur="500"/>
                                        <p:tgtEl>
                                          <p:spTgt spid="1976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/>
                                        <p:tgtEl>
                                          <p:spTgt spid="1976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7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 nodeType="clickPar">
                      <p:stCondLst>
                        <p:cond delay="indefinite"/>
                      </p:stCondLst>
                      <p:childTnLst>
                        <p:par>
                          <p:cTn id="9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1976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1976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 nodeType="clickPar">
                      <p:stCondLst>
                        <p:cond delay="indefinite"/>
                      </p:stCondLst>
                      <p:childTnLst>
                        <p:par>
                          <p:cTn id="10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3" presetID="10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4" dur="2000"/>
                                        <p:tgtEl>
                                          <p:spTgt spid="1976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97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42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0.48333 L -3.33333E-6 0.53195 " pathEditMode="relative" rAng="0" ptsTypes="AA">
                                      <p:cBhvr>
                                        <p:cTn id="107" dur="2000" fill="hold"/>
                                        <p:tgtEl>
                                          <p:spTgt spid="1976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431"/>
                                    </p:animMotion>
                                  </p:childTnLst>
                                </p:cTn>
                              </p:par>
                              <p:par>
                                <p:cTn id="108" presetID="6" presetClass="emph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9" dur="2000" fill="hold"/>
                                        <p:tgtEl>
                                          <p:spTgt spid="197670"/>
                                        </p:tgtEl>
                                      </p:cBhvr>
                                      <p:by x="100000" y="70000"/>
                                    </p:animScale>
                                  </p:childTnLst>
                                </p:cTn>
                              </p:par>
                              <p:par>
                                <p:cTn id="1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416 0.0088 L 0.66667 0.39838 " pathEditMode="relative" rAng="0" ptsTypes="AA">
                                      <p:cBhvr>
                                        <p:cTn id="113" dur="2000" fill="hold"/>
                                        <p:tgtEl>
                                          <p:spTgt spid="1976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542" y="19468"/>
                                    </p:animMotion>
                                  </p:childTnLst>
                                </p:cTn>
                              </p:par>
                              <p:par>
                                <p:cTn id="114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5" dur="2000" fill="hold"/>
                                        <p:tgtEl>
                                          <p:spTgt spid="197672"/>
                                        </p:tgtEl>
                                      </p:cBhvr>
                                      <p:by x="100000" y="7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 nodeType="clickPar">
                      <p:stCondLst>
                        <p:cond delay="indefinite"/>
                      </p:stCondLst>
                      <p:childTnLst>
                        <p:par>
                          <p:cTn id="1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8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9" dur="500"/>
                                        <p:tgtEl>
                                          <p:spTgt spid="1976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/>
                                        <p:tgtEl>
                                          <p:spTgt spid="1976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7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3" dur="500"/>
                                        <p:tgtEl>
                                          <p:spTgt spid="1976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500"/>
                                        <p:tgtEl>
                                          <p:spTgt spid="1976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7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7" dur="500"/>
                                        <p:tgtEl>
                                          <p:spTgt spid="1976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500"/>
                                        <p:tgtEl>
                                          <p:spTgt spid="1976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7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 nodeType="clickPar">
                      <p:stCondLst>
                        <p:cond delay="indefinite"/>
                      </p:stCondLst>
                      <p:childTnLst>
                        <p:par>
                          <p:cTn id="1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 nodeType="clickPar">
                      <p:stCondLst>
                        <p:cond delay="indefinite"/>
                      </p:stCondLst>
                      <p:childTnLst>
                        <p:par>
                          <p:cTn id="1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8" dur="500" fill="hold"/>
                                        <p:tgtEl>
                                          <p:spTgt spid="1976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9" dur="500" fill="hold"/>
                                        <p:tgtEl>
                                          <p:spTgt spid="1976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2" dur="500"/>
                                        <p:tgtEl>
                                          <p:spTgt spid="1976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5" dur="500"/>
                                        <p:tgtEl>
                                          <p:spTgt spid="1976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7" presetID="3" presetClass="emph" presetSubtype="2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8" dur="2000" fill="hold"/>
                                        <p:tgtEl>
                                          <p:spTgt spid="19767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33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49" presetID="3" presetClass="emph" presetSubtype="2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50" dur="2000" fill="hold"/>
                                        <p:tgtEl>
                                          <p:spTgt spid="19766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33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 nodeType="clickPar">
                      <p:stCondLst>
                        <p:cond delay="indefinite"/>
                      </p:stCondLst>
                      <p:childTnLst>
                        <p:par>
                          <p:cTn id="1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 nodeType="clickPar">
                      <p:stCondLst>
                        <p:cond delay="indefinite"/>
                      </p:stCondLst>
                      <p:childTnLst>
                        <p:par>
                          <p:cTn id="1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7651" grpId="1"/>
      <p:bldP spid="197651" grpId="2"/>
      <p:bldP spid="197663" grpId="0"/>
      <p:bldP spid="197663" grpId="1"/>
      <p:bldP spid="197668" grpId="0"/>
      <p:bldP spid="197668" grpId="1"/>
      <p:bldP spid="197669" grpId="0"/>
      <p:bldP spid="197669" grpId="1"/>
      <p:bldP spid="197669" grpId="2"/>
      <p:bldP spid="197669" grpId="3"/>
      <p:bldP spid="197670" grpId="0"/>
      <p:bldP spid="197670" grpId="1"/>
      <p:bldP spid="197670" grpId="2"/>
      <p:bldP spid="197670" grpId="3"/>
      <p:bldP spid="197670" grpId="4"/>
      <p:bldP spid="197661" grpId="0"/>
      <p:bldP spid="197661" grpId="1"/>
      <p:bldP spid="197661" grpId="2"/>
      <p:bldP spid="197662" grpId="0"/>
      <p:bldP spid="197662" grpId="1"/>
      <p:bldP spid="197662" grpId="2"/>
      <p:bldP spid="197662" grpId="3"/>
      <p:bldP spid="197664" grpId="0"/>
      <p:bldP spid="197664" grpId="1"/>
      <p:bldP spid="197664" grpId="2"/>
      <p:bldP spid="197664" grpId="3"/>
      <p:bldP spid="197671" grpId="0"/>
      <p:bldP spid="197671" grpId="1"/>
      <p:bldP spid="197672" grpId="0"/>
      <p:bldP spid="197672" grpId="1"/>
      <p:bldP spid="197672" grpId="2"/>
      <p:bldP spid="197672" grpId="3"/>
      <p:bldP spid="197673" grpId="0" animBg="1"/>
      <p:bldP spid="197674" grpId="0"/>
      <p:bldP spid="197676" grpId="0"/>
      <p:bldP spid="197677" grpId="0"/>
      <p:bldP spid="197683" grpId="0" animBg="1"/>
      <p:bldP spid="19768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2" name="Rectangle 4"/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4572000" cy="1143000"/>
          </a:xfrm>
        </p:spPr>
        <p:txBody>
          <a:bodyPr/>
          <a:lstStyle/>
          <a:p>
            <a:r>
              <a:rPr lang="en-US"/>
              <a:t>Constructors</a:t>
            </a:r>
          </a:p>
        </p:txBody>
      </p:sp>
      <p:sp>
        <p:nvSpPr>
          <p:cNvPr id="109575" name="Text Box 7"/>
          <p:cNvSpPr txBox="1">
            <a:spLocks noChangeArrowheads="1"/>
          </p:cNvSpPr>
          <p:nvPr/>
        </p:nvSpPr>
        <p:spPr bwMode="auto">
          <a:xfrm>
            <a:off x="-333375" y="5332413"/>
            <a:ext cx="4305300" cy="1096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CCFFC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200">
                <a:solidFill>
                  <a:schemeClr val="tx2"/>
                </a:solidFill>
              </a:rPr>
              <a:t>You can define the </a:t>
            </a:r>
            <a:br>
              <a:rPr lang="en-US" sz="2200">
                <a:solidFill>
                  <a:schemeClr val="tx2"/>
                </a:solidFill>
              </a:rPr>
            </a:br>
            <a:r>
              <a:rPr lang="en-US" sz="2200">
                <a:solidFill>
                  <a:schemeClr val="tx2"/>
                </a:solidFill>
              </a:rPr>
              <a:t>constructor in the </a:t>
            </a:r>
            <a:r>
              <a:rPr lang="en-US" sz="2200">
                <a:solidFill>
                  <a:srgbClr val="990000"/>
                </a:solidFill>
              </a:rPr>
              <a:t>class declaration </a:t>
            </a:r>
            <a:r>
              <a:rPr lang="en-US" sz="2200"/>
              <a:t>(see above)…</a:t>
            </a:r>
          </a:p>
        </p:txBody>
      </p:sp>
      <p:sp>
        <p:nvSpPr>
          <p:cNvPr id="109601" name="Rectangle 33"/>
          <p:cNvSpPr>
            <a:spLocks noChangeArrowheads="1"/>
          </p:cNvSpPr>
          <p:nvPr/>
        </p:nvSpPr>
        <p:spPr bwMode="auto">
          <a:xfrm>
            <a:off x="66675" y="1257300"/>
            <a:ext cx="4592638" cy="3939540"/>
          </a:xfrm>
          <a:prstGeom prst="rect">
            <a:avLst/>
          </a:prstGeom>
          <a:solidFill>
            <a:srgbClr val="FFFF99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class Gassy </a:t>
            </a:r>
            <a:endParaRPr lang="en-US" sz="1200" dirty="0"/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{</a:t>
            </a:r>
            <a:endParaRPr lang="en-US" sz="1200" dirty="0"/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public:</a:t>
            </a:r>
            <a:endParaRPr lang="en-US" sz="1200" dirty="0"/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rgbClr val="800000"/>
                </a:solidFill>
                <a:latin typeface="Courier New" pitchFamily="49" charset="0"/>
                <a:cs typeface="Courier New" pitchFamily="49" charset="0"/>
              </a:rPr>
              <a:t>	Gassy(</a:t>
            </a:r>
            <a:r>
              <a:rPr lang="en-US" sz="1800" b="1" dirty="0" err="1">
                <a:solidFill>
                  <a:srgbClr val="800000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800" b="1" dirty="0">
                <a:solidFill>
                  <a:srgbClr val="800000"/>
                </a:solidFill>
                <a:latin typeface="Courier New" pitchFamily="49" charset="0"/>
                <a:cs typeface="Courier New" pitchFamily="49" charset="0"/>
              </a:rPr>
              <a:t> age, bool </a:t>
            </a:r>
            <a:r>
              <a:rPr lang="en-US" sz="1800" b="1" dirty="0" err="1">
                <a:solidFill>
                  <a:srgbClr val="800000"/>
                </a:solidFill>
                <a:latin typeface="Courier New" pitchFamily="49" charset="0"/>
                <a:cs typeface="Courier New" pitchFamily="49" charset="0"/>
              </a:rPr>
              <a:t>ateBeans</a:t>
            </a:r>
            <a:r>
              <a:rPr lang="en-US" sz="1800" b="1" dirty="0">
                <a:solidFill>
                  <a:srgbClr val="800000"/>
                </a:solidFill>
                <a:latin typeface="Courier New" pitchFamily="49" charset="0"/>
                <a:cs typeface="Courier New" pitchFamily="49" charset="0"/>
              </a:rPr>
              <a:t>)</a:t>
            </a:r>
            <a:endParaRPr lang="en-US" sz="1200" dirty="0">
              <a:solidFill>
                <a:srgbClr val="800000"/>
              </a:solidFill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rgbClr val="800000"/>
                </a:solidFill>
                <a:latin typeface="Courier New" pitchFamily="49" charset="0"/>
                <a:cs typeface="Courier New" pitchFamily="49" charset="0"/>
              </a:rPr>
              <a:t>	{</a:t>
            </a:r>
            <a:endParaRPr lang="en-US" sz="1200" dirty="0">
              <a:solidFill>
                <a:srgbClr val="800000"/>
              </a:solidFill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rgbClr val="800000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800" b="1" dirty="0" err="1">
                <a:solidFill>
                  <a:srgbClr val="800000"/>
                </a:solidFill>
                <a:latin typeface="Courier New" pitchFamily="49" charset="0"/>
                <a:cs typeface="Courier New" pitchFamily="49" charset="0"/>
              </a:rPr>
              <a:t>m_age</a:t>
            </a:r>
            <a:r>
              <a:rPr lang="en-US" sz="1800" b="1" dirty="0">
                <a:solidFill>
                  <a:srgbClr val="800000"/>
                </a:solidFill>
                <a:latin typeface="Courier New" pitchFamily="49" charset="0"/>
                <a:cs typeface="Courier New" pitchFamily="49" charset="0"/>
              </a:rPr>
              <a:t> = age;  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rgbClr val="800000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800" b="1" dirty="0" err="1">
                <a:solidFill>
                  <a:srgbClr val="800000"/>
                </a:solidFill>
                <a:latin typeface="Courier New" pitchFamily="49" charset="0"/>
                <a:cs typeface="Courier New" pitchFamily="49" charset="0"/>
              </a:rPr>
              <a:t>m_ateBeans</a:t>
            </a:r>
            <a:r>
              <a:rPr lang="en-US" sz="1800" b="1" dirty="0">
                <a:solidFill>
                  <a:srgbClr val="800000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800" b="1" dirty="0" err="1">
                <a:solidFill>
                  <a:srgbClr val="800000"/>
                </a:solidFill>
                <a:latin typeface="Courier New" pitchFamily="49" charset="0"/>
                <a:cs typeface="Courier New" pitchFamily="49" charset="0"/>
              </a:rPr>
              <a:t>ateBeans</a:t>
            </a:r>
            <a:r>
              <a:rPr lang="en-US" sz="1800" b="1" dirty="0">
                <a:solidFill>
                  <a:srgbClr val="800000"/>
                </a:solidFill>
                <a:latin typeface="Courier New" pitchFamily="49" charset="0"/>
                <a:cs typeface="Courier New" pitchFamily="49" charset="0"/>
              </a:rPr>
              <a:t>;</a:t>
            </a:r>
            <a:endParaRPr lang="en-US" sz="1200" dirty="0">
              <a:solidFill>
                <a:srgbClr val="800000"/>
              </a:solidFill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rgbClr val="800000"/>
                </a:solidFill>
                <a:latin typeface="Courier New" pitchFamily="49" charset="0"/>
                <a:cs typeface="Courier New" pitchFamily="49" charset="0"/>
              </a:rPr>
              <a:t>	}</a:t>
            </a:r>
          </a:p>
          <a:p>
            <a:pPr eaLnBrk="0" hangingPunct="0">
              <a:tabLst>
                <a:tab pos="228600" algn="l"/>
              </a:tabLst>
            </a:pPr>
            <a:endParaRPr lang="en-US" sz="800" b="1" dirty="0">
              <a:solidFill>
                <a:srgbClr val="800000"/>
              </a:solidFill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...</a:t>
            </a:r>
            <a:endParaRPr lang="en-US" sz="1800" b="1" dirty="0">
              <a:latin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800" b="1" dirty="0">
              <a:latin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private: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m_age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bool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m_ateBeans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;</a:t>
            </a:r>
            <a:endParaRPr lang="en-US" sz="1200" dirty="0"/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};</a:t>
            </a:r>
            <a:endParaRPr lang="en-US" sz="2400" dirty="0">
              <a:latin typeface="Times New Roman" pitchFamily="18" charset="0"/>
            </a:endParaRPr>
          </a:p>
        </p:txBody>
      </p:sp>
      <p:sp>
        <p:nvSpPr>
          <p:cNvPr id="109602" name="Rectangle 34"/>
          <p:cNvSpPr>
            <a:spLocks noChangeArrowheads="1"/>
          </p:cNvSpPr>
          <p:nvPr/>
        </p:nvSpPr>
        <p:spPr bwMode="auto">
          <a:xfrm>
            <a:off x="3962400" y="838200"/>
            <a:ext cx="5114925" cy="5368925"/>
          </a:xfrm>
          <a:prstGeom prst="rect">
            <a:avLst/>
          </a:prstGeom>
          <a:solidFill>
            <a:srgbClr val="FFFF99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class Gassy </a:t>
            </a:r>
            <a:endParaRPr lang="en-US" sz="1200" dirty="0"/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{</a:t>
            </a:r>
            <a:endParaRPr lang="en-US" sz="1200" dirty="0"/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public:</a:t>
            </a:r>
            <a:endParaRPr lang="en-US" sz="1200" dirty="0"/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</a:t>
            </a: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</a:t>
            </a:r>
            <a:endParaRPr lang="en-US" sz="1800" b="1" dirty="0">
              <a:latin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800" b="1" dirty="0">
              <a:latin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</a:t>
            </a:r>
            <a:endParaRPr lang="en-US" sz="1200" dirty="0"/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</a:t>
            </a: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200" dirty="0"/>
          </a:p>
          <a:p>
            <a:pPr eaLnBrk="0" hangingPunct="0">
              <a:tabLst>
                <a:tab pos="228600" algn="l"/>
              </a:tabLst>
            </a:pPr>
            <a:r>
              <a:rPr lang="en-US" sz="1000" b="1" dirty="0">
                <a:latin typeface="Times New Roman"/>
                <a:cs typeface="Courier New" pitchFamily="49" charset="0"/>
              </a:rPr>
              <a:t> </a:t>
            </a:r>
            <a:endParaRPr lang="en-US" sz="2400" dirty="0">
              <a:latin typeface="Times New Roman" pitchFamily="18" charset="0"/>
            </a:endParaRPr>
          </a:p>
        </p:txBody>
      </p:sp>
      <p:sp>
        <p:nvSpPr>
          <p:cNvPr id="109603" name="Rectangle 35"/>
          <p:cNvSpPr>
            <a:spLocks noChangeArrowheads="1"/>
          </p:cNvSpPr>
          <p:nvPr/>
        </p:nvSpPr>
        <p:spPr bwMode="auto">
          <a:xfrm>
            <a:off x="4114800" y="1743075"/>
            <a:ext cx="45720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800" b="1" dirty="0">
                <a:latin typeface="Courier New" pitchFamily="49" charset="0"/>
              </a:rPr>
              <a:t>Gassy(</a:t>
            </a:r>
            <a:r>
              <a:rPr lang="en-US" sz="1800" b="1" dirty="0" err="1">
                <a:latin typeface="Courier New" pitchFamily="49" charset="0"/>
              </a:rPr>
              <a:t>int</a:t>
            </a:r>
            <a:r>
              <a:rPr lang="en-US" sz="1800" b="1" dirty="0">
                <a:latin typeface="Courier New" pitchFamily="49" charset="0"/>
              </a:rPr>
              <a:t> age, bool </a:t>
            </a:r>
            <a:r>
              <a:rPr lang="en-US" sz="1800" b="1" dirty="0" err="1">
                <a:latin typeface="Courier New" pitchFamily="49" charset="0"/>
              </a:rPr>
              <a:t>ateBeans</a:t>
            </a:r>
            <a:r>
              <a:rPr lang="en-US" sz="1800" b="1" dirty="0">
                <a:latin typeface="Courier New" pitchFamily="49" charset="0"/>
              </a:rPr>
              <a:t>)</a:t>
            </a:r>
            <a:endParaRPr lang="en-US" sz="1800" dirty="0">
              <a:latin typeface="Courier New" pitchFamily="49" charset="0"/>
            </a:endParaRPr>
          </a:p>
        </p:txBody>
      </p:sp>
      <p:sp>
        <p:nvSpPr>
          <p:cNvPr id="109604" name="Rectangle 36"/>
          <p:cNvSpPr>
            <a:spLocks noChangeArrowheads="1"/>
          </p:cNvSpPr>
          <p:nvPr/>
        </p:nvSpPr>
        <p:spPr bwMode="auto">
          <a:xfrm>
            <a:off x="4076700" y="1981200"/>
            <a:ext cx="4572000" cy="1190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800" b="1" dirty="0">
                <a:latin typeface="Courier New" pitchFamily="49" charset="0"/>
              </a:rPr>
              <a:t>{</a:t>
            </a:r>
            <a:endParaRPr lang="en-US" sz="1800" dirty="0">
              <a:latin typeface="Courier New" pitchFamily="49" charset="0"/>
            </a:endParaRPr>
          </a:p>
          <a:p>
            <a:r>
              <a:rPr lang="en-US" sz="1800" b="1" dirty="0">
                <a:latin typeface="Courier New" pitchFamily="49" charset="0"/>
              </a:rPr>
              <a:t>  </a:t>
            </a:r>
            <a:r>
              <a:rPr lang="en-US" sz="1800" b="1" dirty="0" err="1">
                <a:latin typeface="Courier New" pitchFamily="49" charset="0"/>
              </a:rPr>
              <a:t>m_age</a:t>
            </a:r>
            <a:r>
              <a:rPr lang="en-US" sz="1800" b="1" dirty="0">
                <a:latin typeface="Courier New" pitchFamily="49" charset="0"/>
              </a:rPr>
              <a:t> = age;  </a:t>
            </a:r>
          </a:p>
          <a:p>
            <a:r>
              <a:rPr lang="en-US" sz="1800" b="1" dirty="0">
                <a:latin typeface="Courier New" pitchFamily="49" charset="0"/>
              </a:rPr>
              <a:t>  </a:t>
            </a:r>
            <a:r>
              <a:rPr lang="en-US" sz="1800" b="1" dirty="0" err="1">
                <a:latin typeface="Courier New" pitchFamily="49" charset="0"/>
              </a:rPr>
              <a:t>m_ateBeans</a:t>
            </a:r>
            <a:r>
              <a:rPr lang="en-US" sz="1800" b="1" dirty="0">
                <a:latin typeface="Courier New" pitchFamily="49" charset="0"/>
              </a:rPr>
              <a:t> = </a:t>
            </a:r>
            <a:r>
              <a:rPr lang="en-US" sz="1800" b="1" dirty="0" err="1">
                <a:latin typeface="Courier New" pitchFamily="49" charset="0"/>
              </a:rPr>
              <a:t>ateBeans</a:t>
            </a:r>
            <a:r>
              <a:rPr lang="en-US" sz="1800" b="1" dirty="0">
                <a:latin typeface="Courier New" pitchFamily="49" charset="0"/>
              </a:rPr>
              <a:t>;</a:t>
            </a:r>
            <a:endParaRPr lang="en-US" sz="1800" dirty="0">
              <a:latin typeface="Courier New" pitchFamily="49" charset="0"/>
            </a:endParaRPr>
          </a:p>
          <a:p>
            <a:r>
              <a:rPr lang="en-US" sz="1800" b="1" dirty="0">
                <a:latin typeface="Courier New" pitchFamily="49" charset="0"/>
              </a:rPr>
              <a:t>}</a:t>
            </a:r>
          </a:p>
        </p:txBody>
      </p:sp>
      <p:sp>
        <p:nvSpPr>
          <p:cNvPr id="109605" name="Rectangle 37"/>
          <p:cNvSpPr>
            <a:spLocks noChangeArrowheads="1"/>
          </p:cNvSpPr>
          <p:nvPr/>
        </p:nvSpPr>
        <p:spPr bwMode="auto">
          <a:xfrm>
            <a:off x="4114800" y="1733550"/>
            <a:ext cx="45720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800" b="1" dirty="0">
                <a:solidFill>
                  <a:srgbClr val="0000CC"/>
                </a:solidFill>
                <a:latin typeface="Courier New" pitchFamily="49" charset="0"/>
              </a:rPr>
              <a:t>Gassy(</a:t>
            </a:r>
            <a:r>
              <a:rPr lang="en-US" sz="1800" b="1" dirty="0" err="1">
                <a:solidFill>
                  <a:srgbClr val="0000CC"/>
                </a:solidFill>
                <a:latin typeface="Courier New" pitchFamily="49" charset="0"/>
              </a:rPr>
              <a:t>int</a:t>
            </a:r>
            <a:r>
              <a:rPr lang="en-US" sz="1800" b="1" dirty="0">
                <a:solidFill>
                  <a:srgbClr val="0000CC"/>
                </a:solidFill>
                <a:latin typeface="Courier New" pitchFamily="49" charset="0"/>
              </a:rPr>
              <a:t> age, bool </a:t>
            </a:r>
            <a:r>
              <a:rPr lang="en-US" sz="1800" b="1" dirty="0" err="1">
                <a:solidFill>
                  <a:srgbClr val="0000CC"/>
                </a:solidFill>
                <a:latin typeface="Courier New" pitchFamily="49" charset="0"/>
              </a:rPr>
              <a:t>ateBeans</a:t>
            </a:r>
            <a:r>
              <a:rPr lang="en-US" sz="1800" b="1" dirty="0">
                <a:solidFill>
                  <a:srgbClr val="0000CC"/>
                </a:solidFill>
                <a:latin typeface="Courier New" pitchFamily="49" charset="0"/>
              </a:rPr>
              <a:t>)</a:t>
            </a:r>
            <a:endParaRPr lang="en-US" sz="1800" dirty="0">
              <a:solidFill>
                <a:srgbClr val="0000CC"/>
              </a:solidFill>
              <a:latin typeface="Courier New" pitchFamily="49" charset="0"/>
            </a:endParaRPr>
          </a:p>
        </p:txBody>
      </p:sp>
      <p:sp>
        <p:nvSpPr>
          <p:cNvPr id="109606" name="Rectangle 38"/>
          <p:cNvSpPr>
            <a:spLocks noChangeArrowheads="1"/>
          </p:cNvSpPr>
          <p:nvPr/>
        </p:nvSpPr>
        <p:spPr bwMode="auto">
          <a:xfrm>
            <a:off x="4076700" y="1971675"/>
            <a:ext cx="4572000" cy="1190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800" b="1" dirty="0">
                <a:solidFill>
                  <a:srgbClr val="0000CC"/>
                </a:solidFill>
                <a:latin typeface="Courier New" pitchFamily="49" charset="0"/>
              </a:rPr>
              <a:t>{</a:t>
            </a:r>
            <a:endParaRPr lang="en-US" sz="1800" dirty="0">
              <a:solidFill>
                <a:srgbClr val="0000CC"/>
              </a:solidFill>
              <a:latin typeface="Courier New" pitchFamily="49" charset="0"/>
            </a:endParaRPr>
          </a:p>
          <a:p>
            <a:r>
              <a:rPr lang="en-US" sz="1800" b="1" dirty="0">
                <a:solidFill>
                  <a:srgbClr val="0000CC"/>
                </a:solidFill>
                <a:latin typeface="Courier New" pitchFamily="49" charset="0"/>
              </a:rPr>
              <a:t>  </a:t>
            </a:r>
            <a:r>
              <a:rPr lang="en-US" sz="1800" b="1" dirty="0" err="1">
                <a:solidFill>
                  <a:srgbClr val="0000CC"/>
                </a:solidFill>
                <a:latin typeface="Courier New" pitchFamily="49" charset="0"/>
              </a:rPr>
              <a:t>m_age</a:t>
            </a:r>
            <a:r>
              <a:rPr lang="en-US" sz="1800" b="1" dirty="0">
                <a:solidFill>
                  <a:srgbClr val="0000CC"/>
                </a:solidFill>
                <a:latin typeface="Courier New" pitchFamily="49" charset="0"/>
              </a:rPr>
              <a:t> = age;  </a:t>
            </a:r>
          </a:p>
          <a:p>
            <a:r>
              <a:rPr lang="en-US" sz="1800" b="1" dirty="0">
                <a:solidFill>
                  <a:srgbClr val="0000CC"/>
                </a:solidFill>
                <a:latin typeface="Courier New" pitchFamily="49" charset="0"/>
              </a:rPr>
              <a:t>  </a:t>
            </a:r>
            <a:r>
              <a:rPr lang="en-US" sz="1800" b="1" dirty="0" err="1">
                <a:solidFill>
                  <a:srgbClr val="0000CC"/>
                </a:solidFill>
                <a:latin typeface="Courier New" pitchFamily="49" charset="0"/>
              </a:rPr>
              <a:t>m_ateBeans</a:t>
            </a:r>
            <a:r>
              <a:rPr lang="en-US" sz="1800" b="1" dirty="0">
                <a:solidFill>
                  <a:srgbClr val="0000CC"/>
                </a:solidFill>
                <a:latin typeface="Courier New" pitchFamily="49" charset="0"/>
              </a:rPr>
              <a:t> = </a:t>
            </a:r>
            <a:r>
              <a:rPr lang="en-US" sz="1800" b="1" dirty="0" err="1">
                <a:solidFill>
                  <a:srgbClr val="0000CC"/>
                </a:solidFill>
                <a:latin typeface="Courier New" pitchFamily="49" charset="0"/>
              </a:rPr>
              <a:t>ateBeans</a:t>
            </a:r>
            <a:r>
              <a:rPr lang="en-US" sz="1800" b="1" dirty="0">
                <a:solidFill>
                  <a:srgbClr val="0000CC"/>
                </a:solidFill>
                <a:latin typeface="Courier New" pitchFamily="49" charset="0"/>
              </a:rPr>
              <a:t>;</a:t>
            </a:r>
            <a:endParaRPr lang="en-US" sz="1800" dirty="0">
              <a:solidFill>
                <a:srgbClr val="0000CC"/>
              </a:solidFill>
              <a:latin typeface="Courier New" pitchFamily="49" charset="0"/>
            </a:endParaRPr>
          </a:p>
          <a:p>
            <a:r>
              <a:rPr lang="en-US" sz="1800" b="1" dirty="0">
                <a:solidFill>
                  <a:srgbClr val="0000CC"/>
                </a:solidFill>
                <a:latin typeface="Courier New" pitchFamily="49" charset="0"/>
              </a:rPr>
              <a:t>}</a:t>
            </a:r>
          </a:p>
        </p:txBody>
      </p:sp>
      <p:sp>
        <p:nvSpPr>
          <p:cNvPr id="109607" name="Rectangle 39"/>
          <p:cNvSpPr>
            <a:spLocks noChangeArrowheads="1"/>
          </p:cNvSpPr>
          <p:nvPr/>
        </p:nvSpPr>
        <p:spPr bwMode="auto">
          <a:xfrm>
            <a:off x="4076700" y="2047875"/>
            <a:ext cx="4533900" cy="1076325"/>
          </a:xfrm>
          <a:prstGeom prst="rect">
            <a:avLst/>
          </a:prstGeom>
          <a:solidFill>
            <a:srgbClr val="FF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09608" name="Rectangle 40"/>
          <p:cNvSpPr>
            <a:spLocks noChangeArrowheads="1"/>
          </p:cNvSpPr>
          <p:nvPr/>
        </p:nvSpPr>
        <p:spPr bwMode="auto">
          <a:xfrm>
            <a:off x="4659645" y="4687888"/>
            <a:ext cx="46038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 dirty="0">
                <a:solidFill>
                  <a:srgbClr val="FF0000"/>
                </a:solidFill>
                <a:latin typeface="Courier New" pitchFamily="49" charset="0"/>
              </a:rPr>
              <a:t>::</a:t>
            </a:r>
          </a:p>
        </p:txBody>
      </p:sp>
      <p:sp>
        <p:nvSpPr>
          <p:cNvPr id="109609" name="Text Box 41"/>
          <p:cNvSpPr txBox="1">
            <a:spLocks noChangeArrowheads="1"/>
          </p:cNvSpPr>
          <p:nvPr/>
        </p:nvSpPr>
        <p:spPr bwMode="auto">
          <a:xfrm>
            <a:off x="8104393" y="1693863"/>
            <a:ext cx="2746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;</a:t>
            </a:r>
          </a:p>
        </p:txBody>
      </p:sp>
      <p:sp>
        <p:nvSpPr>
          <p:cNvPr id="109610" name="Text Box 42"/>
          <p:cNvSpPr txBox="1">
            <a:spLocks noChangeArrowheads="1"/>
          </p:cNvSpPr>
          <p:nvPr/>
        </p:nvSpPr>
        <p:spPr bwMode="auto">
          <a:xfrm>
            <a:off x="4371975" y="6172200"/>
            <a:ext cx="4086225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CCFFC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200" dirty="0">
                <a:solidFill>
                  <a:schemeClr val="tx2"/>
                </a:solidFill>
              </a:rPr>
              <a:t>Or, </a:t>
            </a:r>
            <a:r>
              <a:rPr lang="en-US" sz="2200" dirty="0">
                <a:solidFill>
                  <a:srgbClr val="800000"/>
                </a:solidFill>
              </a:rPr>
              <a:t>outside the class declaration</a:t>
            </a:r>
            <a:r>
              <a:rPr lang="en-US" sz="2200" dirty="0">
                <a:solidFill>
                  <a:schemeClr val="tx2"/>
                </a:solidFill>
              </a:rPr>
              <a:t>, like this…</a:t>
            </a:r>
          </a:p>
        </p:txBody>
      </p:sp>
      <p:sp>
        <p:nvSpPr>
          <p:cNvPr id="109611" name="Rectangle 43"/>
          <p:cNvSpPr>
            <a:spLocks noChangeArrowheads="1"/>
          </p:cNvSpPr>
          <p:nvPr/>
        </p:nvSpPr>
        <p:spPr bwMode="auto">
          <a:xfrm>
            <a:off x="4000500" y="3013075"/>
            <a:ext cx="4572000" cy="173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800" b="1" dirty="0">
                <a:latin typeface="Courier New" pitchFamily="49" charset="0"/>
              </a:rPr>
              <a:t> ...</a:t>
            </a:r>
          </a:p>
          <a:p>
            <a:endParaRPr lang="en-US" sz="1800" b="1" dirty="0">
              <a:latin typeface="Courier New" pitchFamily="49" charset="0"/>
            </a:endParaRPr>
          </a:p>
          <a:p>
            <a:r>
              <a:rPr lang="en-US" sz="1800" b="1" dirty="0">
                <a:latin typeface="Courier New" pitchFamily="49" charset="0"/>
              </a:rPr>
              <a:t>private:</a:t>
            </a:r>
          </a:p>
          <a:p>
            <a:r>
              <a:rPr lang="en-US" sz="1800" b="1" dirty="0">
                <a:latin typeface="Courier New" pitchFamily="49" charset="0"/>
              </a:rPr>
              <a:t>  </a:t>
            </a:r>
            <a:r>
              <a:rPr lang="en-US" sz="1800" b="1" dirty="0" err="1">
                <a:latin typeface="Courier New" pitchFamily="49" charset="0"/>
              </a:rPr>
              <a:t>int</a:t>
            </a:r>
            <a:r>
              <a:rPr lang="en-US" sz="1800" b="1" dirty="0">
                <a:latin typeface="Courier New" pitchFamily="49" charset="0"/>
              </a:rPr>
              <a:t> </a:t>
            </a:r>
            <a:r>
              <a:rPr lang="en-US" sz="1800" b="1" dirty="0" err="1">
                <a:latin typeface="Courier New" pitchFamily="49" charset="0"/>
              </a:rPr>
              <a:t>m_age</a:t>
            </a:r>
            <a:r>
              <a:rPr lang="en-US" sz="1800" b="1" dirty="0">
                <a:latin typeface="Courier New" pitchFamily="49" charset="0"/>
              </a:rPr>
              <a:t>;</a:t>
            </a:r>
          </a:p>
          <a:p>
            <a:r>
              <a:rPr lang="en-US" sz="1800" b="1" dirty="0">
                <a:latin typeface="Courier New" pitchFamily="49" charset="0"/>
              </a:rPr>
              <a:t>  bool </a:t>
            </a:r>
            <a:r>
              <a:rPr lang="en-US" sz="1800" b="1" dirty="0" err="1">
                <a:latin typeface="Courier New" pitchFamily="49" charset="0"/>
              </a:rPr>
              <a:t>m_ateBeans</a:t>
            </a:r>
            <a:r>
              <a:rPr lang="en-US" sz="1800" b="1" dirty="0">
                <a:latin typeface="Courier New" pitchFamily="49" charset="0"/>
              </a:rPr>
              <a:t>;</a:t>
            </a:r>
            <a:endParaRPr lang="en-US" sz="1800" dirty="0">
              <a:latin typeface="Courier New" pitchFamily="49" charset="0"/>
            </a:endParaRPr>
          </a:p>
          <a:p>
            <a:r>
              <a:rPr lang="en-US" sz="1800" b="1" dirty="0">
                <a:latin typeface="Courier New" pitchFamily="49" charset="0"/>
              </a:rPr>
              <a:t>};</a:t>
            </a:r>
          </a:p>
        </p:txBody>
      </p:sp>
      <p:sp>
        <p:nvSpPr>
          <p:cNvPr id="109620" name="Line 52"/>
          <p:cNvSpPr>
            <a:spLocks noChangeShapeType="1"/>
          </p:cNvSpPr>
          <p:nvPr/>
        </p:nvSpPr>
        <p:spPr bwMode="auto">
          <a:xfrm>
            <a:off x="191262" y="1974787"/>
            <a:ext cx="76200" cy="295275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9621" name="Line 53"/>
          <p:cNvSpPr>
            <a:spLocks noChangeShapeType="1"/>
          </p:cNvSpPr>
          <p:nvPr/>
        </p:nvSpPr>
        <p:spPr bwMode="auto">
          <a:xfrm>
            <a:off x="3962400" y="4583113"/>
            <a:ext cx="76200" cy="295275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9623" name="Line 55"/>
          <p:cNvSpPr>
            <a:spLocks noChangeShapeType="1"/>
          </p:cNvSpPr>
          <p:nvPr/>
        </p:nvSpPr>
        <p:spPr bwMode="auto">
          <a:xfrm>
            <a:off x="4095750" y="1630363"/>
            <a:ext cx="76200" cy="295275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109626" name="Group 58"/>
          <p:cNvGrpSpPr>
            <a:grpSpLocks/>
          </p:cNvGrpSpPr>
          <p:nvPr/>
        </p:nvGrpSpPr>
        <p:grpSpPr bwMode="auto">
          <a:xfrm>
            <a:off x="284938" y="3197225"/>
            <a:ext cx="3733800" cy="641350"/>
            <a:chOff x="186" y="2002"/>
            <a:chExt cx="2352" cy="404"/>
          </a:xfrm>
        </p:grpSpPr>
        <p:sp>
          <p:nvSpPr>
            <p:cNvPr id="109624" name="Text Box 56"/>
            <p:cNvSpPr txBox="1">
              <a:spLocks noChangeArrowheads="1"/>
            </p:cNvSpPr>
            <p:nvPr/>
          </p:nvSpPr>
          <p:spPr bwMode="auto">
            <a:xfrm>
              <a:off x="186" y="2002"/>
              <a:ext cx="2352" cy="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 b="1" dirty="0">
                  <a:latin typeface="Courier New" pitchFamily="49" charset="0"/>
                </a:rPr>
                <a:t>  </a:t>
              </a:r>
              <a:r>
                <a:rPr lang="en-US" sz="1800" b="1" dirty="0">
                  <a:solidFill>
                    <a:srgbClr val="0000CC"/>
                  </a:solidFill>
                  <a:latin typeface="Courier New" pitchFamily="49" charset="0"/>
                </a:rPr>
                <a:t>return(true); //</a:t>
              </a:r>
              <a:r>
                <a:rPr lang="en-US" sz="1800" b="1" dirty="0">
                  <a:solidFill>
                    <a:srgbClr val="FF0000"/>
                  </a:solidFill>
                  <a:latin typeface="Courier New" pitchFamily="49" charset="0"/>
                </a:rPr>
                <a:t>illegal!</a:t>
              </a:r>
            </a:p>
            <a:p>
              <a:r>
                <a:rPr lang="en-US" sz="1800" b="1" dirty="0">
                  <a:solidFill>
                    <a:srgbClr val="800000"/>
                  </a:solidFill>
                  <a:latin typeface="Courier New" pitchFamily="49" charset="0"/>
                </a:rPr>
                <a:t>}</a:t>
              </a:r>
            </a:p>
          </p:txBody>
        </p:sp>
        <p:sp>
          <p:nvSpPr>
            <p:cNvPr id="109625" name="Rectangle 57"/>
            <p:cNvSpPr>
              <a:spLocks noChangeArrowheads="1"/>
            </p:cNvSpPr>
            <p:nvPr/>
          </p:nvSpPr>
          <p:spPr bwMode="auto">
            <a:xfrm>
              <a:off x="240" y="2034"/>
              <a:ext cx="132" cy="174"/>
            </a:xfrm>
            <a:prstGeom prst="rect">
              <a:avLst/>
            </a:prstGeom>
            <a:solidFill>
              <a:srgbClr val="FFFF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109632" name="AutoShape 64"/>
          <p:cNvSpPr>
            <a:spLocks noChangeArrowheads="1"/>
          </p:cNvSpPr>
          <p:nvPr/>
        </p:nvSpPr>
        <p:spPr bwMode="auto">
          <a:xfrm>
            <a:off x="5410200" y="2114550"/>
            <a:ext cx="3495675" cy="2443163"/>
          </a:xfrm>
          <a:prstGeom prst="wedgeRoundRectCallout">
            <a:avLst>
              <a:gd name="adj1" fmla="val -60764"/>
              <a:gd name="adj2" fmla="val 57602"/>
              <a:gd name="adj3" fmla="val 16667"/>
            </a:avLst>
          </a:prstGeom>
          <a:solidFill>
            <a:srgbClr val="FFEEDD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900" dirty="0"/>
              <a:t>Boy, isn’t that syntax ugly?</a:t>
            </a:r>
            <a:br>
              <a:rPr lang="en-US" sz="1900" dirty="0"/>
            </a:br>
            <a:endParaRPr lang="en-US" sz="800" dirty="0"/>
          </a:p>
          <a:p>
            <a:pPr algn="ctr"/>
            <a:r>
              <a:rPr lang="en-US" sz="1900" dirty="0"/>
              <a:t>  Just remember, to define a constructor outside the class declaration:</a:t>
            </a:r>
            <a:br>
              <a:rPr lang="en-US" sz="1900" dirty="0"/>
            </a:br>
            <a:endParaRPr lang="en-US" sz="800" dirty="0"/>
          </a:p>
          <a:p>
            <a:pPr algn="ctr"/>
            <a:r>
              <a:rPr lang="en-US" sz="1900" dirty="0"/>
              <a:t> use the</a:t>
            </a:r>
            <a:r>
              <a:rPr lang="en-US" sz="1900" dirty="0">
                <a:solidFill>
                  <a:schemeClr val="bg1"/>
                </a:solidFill>
              </a:rPr>
              <a:t> </a:t>
            </a:r>
            <a:r>
              <a:rPr lang="en-US" sz="1900" dirty="0">
                <a:solidFill>
                  <a:srgbClr val="FF0000"/>
                </a:solidFill>
              </a:rPr>
              <a:t>class name</a:t>
            </a:r>
            <a:r>
              <a:rPr lang="en-US" sz="1900" dirty="0"/>
              <a:t>,</a:t>
            </a:r>
            <a:r>
              <a:rPr lang="en-US" sz="1900" dirty="0">
                <a:solidFill>
                  <a:schemeClr val="bg1"/>
                </a:solidFill>
              </a:rPr>
              <a:t> </a:t>
            </a:r>
            <a:r>
              <a:rPr lang="en-US" sz="1900" dirty="0"/>
              <a:t>followed by</a:t>
            </a:r>
            <a:r>
              <a:rPr lang="en-US" sz="1900" dirty="0">
                <a:solidFill>
                  <a:schemeClr val="bg1"/>
                </a:solidFill>
              </a:rPr>
              <a:t> </a:t>
            </a:r>
            <a:r>
              <a:rPr lang="en-US" sz="1900" dirty="0">
                <a:solidFill>
                  <a:srgbClr val="FF0000"/>
                </a:solidFill>
              </a:rPr>
              <a:t>::</a:t>
            </a:r>
            <a:r>
              <a:rPr lang="en-US" sz="1900" dirty="0"/>
              <a:t>, followed by the</a:t>
            </a:r>
            <a:r>
              <a:rPr lang="en-US" sz="1900" dirty="0">
                <a:solidFill>
                  <a:schemeClr val="bg1"/>
                </a:solidFill>
              </a:rPr>
              <a:t> </a:t>
            </a:r>
            <a:r>
              <a:rPr lang="en-US" sz="1900" dirty="0">
                <a:solidFill>
                  <a:srgbClr val="FF0000"/>
                </a:solidFill>
              </a:rPr>
              <a:t>class name</a:t>
            </a:r>
            <a:r>
              <a:rPr lang="en-US" sz="1900" dirty="0">
                <a:solidFill>
                  <a:schemeClr val="bg1"/>
                </a:solidFill>
              </a:rPr>
              <a:t>. </a:t>
            </a:r>
          </a:p>
        </p:txBody>
      </p:sp>
      <p:sp>
        <p:nvSpPr>
          <p:cNvPr id="109633" name="AutoShape 65"/>
          <p:cNvSpPr>
            <a:spLocks noChangeArrowheads="1"/>
          </p:cNvSpPr>
          <p:nvPr/>
        </p:nvSpPr>
        <p:spPr bwMode="auto">
          <a:xfrm>
            <a:off x="5534025" y="-76200"/>
            <a:ext cx="3495675" cy="1562100"/>
          </a:xfrm>
          <a:prstGeom prst="wedgeRoundRectCallout">
            <a:avLst>
              <a:gd name="adj1" fmla="val -60764"/>
              <a:gd name="adj2" fmla="val 68903"/>
              <a:gd name="adj3" fmla="val 16667"/>
            </a:avLst>
          </a:prstGeom>
          <a:solidFill>
            <a:srgbClr val="FFEEDD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900"/>
              <a:t>And remember to also include just the </a:t>
            </a:r>
            <a:r>
              <a:rPr lang="en-US" sz="1900">
                <a:solidFill>
                  <a:srgbClr val="FF0000"/>
                </a:solidFill>
              </a:rPr>
              <a:t>function header</a:t>
            </a:r>
            <a:r>
              <a:rPr lang="en-US" sz="1900"/>
              <a:t>, followed by a </a:t>
            </a:r>
            <a:r>
              <a:rPr lang="en-US" sz="1900">
                <a:solidFill>
                  <a:srgbClr val="FF0000"/>
                </a:solidFill>
              </a:rPr>
              <a:t>semicolon</a:t>
            </a:r>
            <a:r>
              <a:rPr lang="en-US" sz="1900"/>
              <a:t>, in the class declaration itself.</a:t>
            </a:r>
          </a:p>
        </p:txBody>
      </p:sp>
      <p:grpSp>
        <p:nvGrpSpPr>
          <p:cNvPr id="2" name="Group 1" hidden="1"/>
          <p:cNvGrpSpPr/>
          <p:nvPr/>
        </p:nvGrpSpPr>
        <p:grpSpPr>
          <a:xfrm>
            <a:off x="2223482" y="-90054"/>
            <a:ext cx="3496280" cy="1236373"/>
            <a:chOff x="2214562" y="-90054"/>
            <a:chExt cx="3496280" cy="1236373"/>
          </a:xfrm>
        </p:grpSpPr>
        <p:sp>
          <p:nvSpPr>
            <p:cNvPr id="35" name="AutoShape 65"/>
            <p:cNvSpPr>
              <a:spLocks noChangeArrowheads="1"/>
            </p:cNvSpPr>
            <p:nvPr/>
          </p:nvSpPr>
          <p:spPr bwMode="auto">
            <a:xfrm>
              <a:off x="2214562" y="-90054"/>
              <a:ext cx="3495675" cy="1236373"/>
            </a:xfrm>
            <a:prstGeom prst="wedgeRoundRectCallout">
              <a:avLst>
                <a:gd name="adj1" fmla="val -65773"/>
                <a:gd name="adj2" fmla="val 71263"/>
                <a:gd name="adj3" fmla="val 16667"/>
              </a:avLst>
            </a:prstGeom>
            <a:solidFill>
              <a:srgbClr val="FFEEDD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/>
              <a:r>
                <a:rPr lang="en-US" dirty="0"/>
                <a:t>The constructor always has the same name as the class it’s in.</a:t>
              </a:r>
            </a:p>
          </p:txBody>
        </p:sp>
        <p:sp>
          <p:nvSpPr>
            <p:cNvPr id="36" name="AutoShape 65"/>
            <p:cNvSpPr>
              <a:spLocks noChangeArrowheads="1"/>
            </p:cNvSpPr>
            <p:nvPr/>
          </p:nvSpPr>
          <p:spPr bwMode="auto">
            <a:xfrm>
              <a:off x="2215167" y="-90054"/>
              <a:ext cx="3495675" cy="1236373"/>
            </a:xfrm>
            <a:prstGeom prst="wedgeRoundRectCallout">
              <a:avLst>
                <a:gd name="adj1" fmla="val -80184"/>
                <a:gd name="adj2" fmla="val 130535"/>
                <a:gd name="adj3" fmla="val 16667"/>
              </a:avLst>
            </a:prstGeom>
            <a:solidFill>
              <a:srgbClr val="FFEEDD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/>
              <a:r>
                <a:rPr lang="en-US" dirty="0"/>
                <a:t>The constructor always has the same name as the class it’s in.</a:t>
              </a:r>
            </a:p>
          </p:txBody>
        </p:sp>
      </p:grpSp>
      <p:sp>
        <p:nvSpPr>
          <p:cNvPr id="39" name="AutoShape 65"/>
          <p:cNvSpPr>
            <a:spLocks noChangeArrowheads="1"/>
          </p:cNvSpPr>
          <p:nvPr/>
        </p:nvSpPr>
        <p:spPr bwMode="auto">
          <a:xfrm>
            <a:off x="876300" y="215900"/>
            <a:ext cx="3152775" cy="1562100"/>
          </a:xfrm>
          <a:prstGeom prst="wedgeRoundRectCallout">
            <a:avLst>
              <a:gd name="adj1" fmla="val -65985"/>
              <a:gd name="adj2" fmla="val 75927"/>
              <a:gd name="adj3" fmla="val 16667"/>
            </a:avLst>
          </a:prstGeom>
          <a:solidFill>
            <a:srgbClr val="FFEEDD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900" dirty="0"/>
              <a:t>The constructor has no return type…</a:t>
            </a:r>
            <a:br>
              <a:rPr lang="en-US" sz="1900" dirty="0"/>
            </a:br>
            <a:endParaRPr lang="en-US" sz="1900" dirty="0"/>
          </a:p>
          <a:p>
            <a:pPr algn="ctr"/>
            <a:r>
              <a:rPr lang="en-US" sz="1900" dirty="0"/>
              <a:t>Not </a:t>
            </a:r>
            <a:r>
              <a:rPr lang="en-US" sz="1900" dirty="0">
                <a:solidFill>
                  <a:srgbClr val="FF0000"/>
                </a:solidFill>
              </a:rPr>
              <a:t>void</a:t>
            </a:r>
            <a:r>
              <a:rPr lang="en-US" sz="1900" dirty="0"/>
              <a:t>, </a:t>
            </a:r>
            <a:r>
              <a:rPr lang="en-US" sz="1900" dirty="0" err="1">
                <a:solidFill>
                  <a:srgbClr val="FF0000"/>
                </a:solidFill>
              </a:rPr>
              <a:t>int</a:t>
            </a:r>
            <a:r>
              <a:rPr lang="en-US" sz="1900" dirty="0">
                <a:solidFill>
                  <a:srgbClr val="FF0000"/>
                </a:solidFill>
              </a:rPr>
              <a:t> </a:t>
            </a:r>
            <a:r>
              <a:rPr lang="en-US" sz="1900" dirty="0"/>
              <a:t>or </a:t>
            </a:r>
            <a:r>
              <a:rPr lang="en-US" sz="1900" dirty="0" err="1">
                <a:solidFill>
                  <a:srgbClr val="FF0000"/>
                </a:solidFill>
              </a:rPr>
              <a:t>bool</a:t>
            </a:r>
            <a:r>
              <a:rPr lang="en-US" sz="1900" dirty="0"/>
              <a:t>!</a:t>
            </a:r>
          </a:p>
        </p:txBody>
      </p:sp>
      <p:sp>
        <p:nvSpPr>
          <p:cNvPr id="40" name="AutoShape 65"/>
          <p:cNvSpPr>
            <a:spLocks noChangeArrowheads="1"/>
          </p:cNvSpPr>
          <p:nvPr/>
        </p:nvSpPr>
        <p:spPr bwMode="auto">
          <a:xfrm>
            <a:off x="2386012" y="1913731"/>
            <a:ext cx="3495675" cy="928688"/>
          </a:xfrm>
          <a:prstGeom prst="wedgeRoundRectCallout">
            <a:avLst>
              <a:gd name="adj1" fmla="val -54486"/>
              <a:gd name="adj2" fmla="val 96472"/>
              <a:gd name="adj3" fmla="val 16667"/>
            </a:avLst>
          </a:prstGeom>
          <a:solidFill>
            <a:srgbClr val="FFEEDD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900" dirty="0"/>
              <a:t>Thus, it’s not allowed to return any </a:t>
            </a:r>
            <a:r>
              <a:rPr lang="en-US" sz="1900" dirty="0">
                <a:solidFill>
                  <a:srgbClr val="FF0000"/>
                </a:solidFill>
              </a:rPr>
              <a:t>value</a:t>
            </a:r>
            <a:r>
              <a:rPr lang="en-US" sz="1900" dirty="0"/>
              <a:t> at all!</a:t>
            </a:r>
          </a:p>
        </p:txBody>
      </p:sp>
      <p:grpSp>
        <p:nvGrpSpPr>
          <p:cNvPr id="41" name="Group 40"/>
          <p:cNvGrpSpPr/>
          <p:nvPr/>
        </p:nvGrpSpPr>
        <p:grpSpPr>
          <a:xfrm>
            <a:off x="5478365" y="2566987"/>
            <a:ext cx="3496280" cy="1236373"/>
            <a:chOff x="2214562" y="-90054"/>
            <a:chExt cx="3496280" cy="1236373"/>
          </a:xfrm>
        </p:grpSpPr>
        <p:sp>
          <p:nvSpPr>
            <p:cNvPr id="42" name="AutoShape 65"/>
            <p:cNvSpPr>
              <a:spLocks noChangeArrowheads="1"/>
            </p:cNvSpPr>
            <p:nvPr/>
          </p:nvSpPr>
          <p:spPr bwMode="auto">
            <a:xfrm>
              <a:off x="2214562" y="-90054"/>
              <a:ext cx="3495675" cy="1236373"/>
            </a:xfrm>
            <a:prstGeom prst="wedgeRoundRectCallout">
              <a:avLst>
                <a:gd name="adj1" fmla="val -55533"/>
                <a:gd name="adj2" fmla="val -172201"/>
                <a:gd name="adj3" fmla="val 16667"/>
              </a:avLst>
            </a:prstGeom>
            <a:solidFill>
              <a:srgbClr val="FFEEDD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/>
              <a:r>
                <a:rPr lang="en-US" dirty="0"/>
                <a:t>The constructor always has the same name as the class it’s in.</a:t>
              </a:r>
            </a:p>
          </p:txBody>
        </p:sp>
        <p:sp>
          <p:nvSpPr>
            <p:cNvPr id="43" name="AutoShape 65"/>
            <p:cNvSpPr>
              <a:spLocks noChangeArrowheads="1"/>
            </p:cNvSpPr>
            <p:nvPr/>
          </p:nvSpPr>
          <p:spPr bwMode="auto">
            <a:xfrm>
              <a:off x="2215167" y="-90054"/>
              <a:ext cx="3495675" cy="1236373"/>
            </a:xfrm>
            <a:prstGeom prst="wedgeRoundRectCallout">
              <a:avLst>
                <a:gd name="adj1" fmla="val -49841"/>
                <a:gd name="adj2" fmla="val 129056"/>
                <a:gd name="adj3" fmla="val 16667"/>
              </a:avLst>
            </a:prstGeom>
            <a:solidFill>
              <a:srgbClr val="FFEEDD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/>
              <a:r>
                <a:rPr lang="en-US" dirty="0"/>
                <a:t>The constructor always has the same name as the class it’s in.</a:t>
              </a:r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113919" y="4929630"/>
            <a:ext cx="3870579" cy="1551053"/>
            <a:chOff x="2214561" y="-90054"/>
            <a:chExt cx="3496281" cy="1236373"/>
          </a:xfrm>
        </p:grpSpPr>
        <p:sp>
          <p:nvSpPr>
            <p:cNvPr id="45" name="AutoShape 65"/>
            <p:cNvSpPr>
              <a:spLocks noChangeArrowheads="1"/>
            </p:cNvSpPr>
            <p:nvPr/>
          </p:nvSpPr>
          <p:spPr bwMode="auto">
            <a:xfrm>
              <a:off x="2214561" y="-90054"/>
              <a:ext cx="3495674" cy="1236373"/>
            </a:xfrm>
            <a:prstGeom prst="wedgeRoundRectCallout">
              <a:avLst>
                <a:gd name="adj1" fmla="val -23160"/>
                <a:gd name="adj2" fmla="val -160411"/>
                <a:gd name="adj3" fmla="val 16667"/>
              </a:avLst>
            </a:prstGeom>
            <a:solidFill>
              <a:srgbClr val="FFEEDD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/>
              <a:r>
                <a:rPr lang="en-US" dirty="0"/>
                <a:t>The constructor always has the same name as the class it’s in.</a:t>
              </a:r>
            </a:p>
          </p:txBody>
        </p:sp>
        <p:sp>
          <p:nvSpPr>
            <p:cNvPr id="46" name="AutoShape 65"/>
            <p:cNvSpPr>
              <a:spLocks noChangeArrowheads="1"/>
            </p:cNvSpPr>
            <p:nvPr/>
          </p:nvSpPr>
          <p:spPr bwMode="auto">
            <a:xfrm>
              <a:off x="2215167" y="-90054"/>
              <a:ext cx="3495675" cy="1236373"/>
            </a:xfrm>
            <a:prstGeom prst="wedgeRoundRectCallout">
              <a:avLst>
                <a:gd name="adj1" fmla="val 58918"/>
                <a:gd name="adj2" fmla="val -14790"/>
                <a:gd name="adj3" fmla="val 16667"/>
              </a:avLst>
            </a:prstGeom>
            <a:solidFill>
              <a:srgbClr val="FFEEDD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eaLnBrk="0" hangingPunct="0"/>
              <a:r>
                <a:rPr lang="en-US" dirty="0"/>
                <a:t>Like all other member functions, the constructor’s </a:t>
              </a:r>
              <a:r>
                <a:rPr lang="en-US" dirty="0">
                  <a:solidFill>
                    <a:srgbClr val="FF0000"/>
                  </a:solidFill>
                </a:rPr>
                <a:t>body</a:t>
              </a:r>
              <a:r>
                <a:rPr lang="en-US" dirty="0"/>
                <a:t> can be defined </a:t>
              </a:r>
              <a:r>
                <a:rPr lang="en-US" dirty="0">
                  <a:solidFill>
                    <a:srgbClr val="6600CC"/>
                  </a:solidFill>
                </a:rPr>
                <a:t>inside</a:t>
              </a:r>
              <a:r>
                <a:rPr lang="en-US" dirty="0"/>
                <a:t> or </a:t>
              </a:r>
              <a:r>
                <a:rPr lang="en-US" dirty="0">
                  <a:solidFill>
                    <a:srgbClr val="6600CC"/>
                  </a:solidFill>
                </a:rPr>
                <a:t>outside</a:t>
              </a:r>
              <a:r>
                <a:rPr lang="en-US" dirty="0"/>
                <a:t> the </a:t>
              </a:r>
              <a:r>
                <a:rPr lang="en-US" dirty="0">
                  <a:solidFill>
                    <a:srgbClr val="6600CC"/>
                  </a:solidFill>
                </a:rPr>
                <a:t>class declaration</a:t>
              </a:r>
              <a:r>
                <a:rPr lang="en-US" dirty="0"/>
                <a:t>. </a:t>
              </a:r>
            </a:p>
          </p:txBody>
        </p:sp>
      </p:grpSp>
      <p:grpSp>
        <p:nvGrpSpPr>
          <p:cNvPr id="34" name="Group 58"/>
          <p:cNvGrpSpPr>
            <a:grpSpLocks/>
          </p:cNvGrpSpPr>
          <p:nvPr/>
        </p:nvGrpSpPr>
        <p:grpSpPr bwMode="auto">
          <a:xfrm>
            <a:off x="290606" y="3195662"/>
            <a:ext cx="2390777" cy="646113"/>
            <a:chOff x="186" y="2002"/>
            <a:chExt cx="1506" cy="407"/>
          </a:xfrm>
        </p:grpSpPr>
        <p:sp>
          <p:nvSpPr>
            <p:cNvPr id="37" name="Text Box 56"/>
            <p:cNvSpPr txBox="1">
              <a:spLocks noChangeArrowheads="1"/>
            </p:cNvSpPr>
            <p:nvPr/>
          </p:nvSpPr>
          <p:spPr bwMode="auto">
            <a:xfrm>
              <a:off x="186" y="2002"/>
              <a:ext cx="1506" cy="4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 b="1" dirty="0">
                  <a:latin typeface="Courier New" pitchFamily="49" charset="0"/>
                </a:rPr>
                <a:t>  </a:t>
              </a:r>
              <a:r>
                <a:rPr lang="en-US" sz="1800" b="1" dirty="0">
                  <a:solidFill>
                    <a:srgbClr val="0000CC"/>
                  </a:solidFill>
                  <a:latin typeface="Courier New" pitchFamily="49" charset="0"/>
                </a:rPr>
                <a:t>return; //</a:t>
              </a:r>
              <a:r>
                <a:rPr lang="en-US" sz="1800" b="1" dirty="0">
                  <a:solidFill>
                    <a:srgbClr val="FF0000"/>
                  </a:solidFill>
                  <a:latin typeface="Courier New" pitchFamily="49" charset="0"/>
                </a:rPr>
                <a:t> </a:t>
              </a:r>
              <a:r>
                <a:rPr lang="en-US" sz="1800" b="1" dirty="0">
                  <a:solidFill>
                    <a:schemeClr val="accent1">
                      <a:lumMod val="75000"/>
                    </a:schemeClr>
                  </a:solidFill>
                  <a:latin typeface="Courier New" pitchFamily="49" charset="0"/>
                </a:rPr>
                <a:t>OK!</a:t>
              </a:r>
            </a:p>
            <a:p>
              <a:r>
                <a:rPr lang="en-US" sz="1800" b="1" dirty="0">
                  <a:solidFill>
                    <a:srgbClr val="800000"/>
                  </a:solidFill>
                  <a:latin typeface="Courier New" pitchFamily="49" charset="0"/>
                </a:rPr>
                <a:t>}</a:t>
              </a:r>
            </a:p>
          </p:txBody>
        </p:sp>
        <p:sp>
          <p:nvSpPr>
            <p:cNvPr id="38" name="Rectangle 57"/>
            <p:cNvSpPr>
              <a:spLocks noChangeArrowheads="1"/>
            </p:cNvSpPr>
            <p:nvPr/>
          </p:nvSpPr>
          <p:spPr bwMode="auto">
            <a:xfrm>
              <a:off x="240" y="2034"/>
              <a:ext cx="132" cy="174"/>
            </a:xfrm>
            <a:prstGeom prst="rect">
              <a:avLst/>
            </a:prstGeom>
            <a:solidFill>
              <a:srgbClr val="FFFF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49" name="Rectangle 40">
            <a:extLst>
              <a:ext uri="{FF2B5EF4-FFF2-40B4-BE49-F238E27FC236}">
                <a16:creationId xmlns:a16="http://schemas.microsoft.com/office/drawing/2014/main" id="{C6923354-4C04-4481-9BD5-296EAFC1BF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84970" y="838200"/>
            <a:ext cx="87395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 dirty="0">
                <a:solidFill>
                  <a:srgbClr val="0000CC"/>
                </a:solidFill>
                <a:latin typeface="Courier New" pitchFamily="49" charset="0"/>
              </a:rPr>
              <a:t>Gassy</a:t>
            </a:r>
            <a:endParaRPr lang="en-US" sz="1800" b="1" dirty="0">
              <a:solidFill>
                <a:srgbClr val="FF0000"/>
              </a:solidFill>
              <a:latin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9885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95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95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96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96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96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96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96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96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96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96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96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096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96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96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 nodeType="withGroup">
                            <p:stCondLst>
                              <p:cond delay="5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4.44444E-6 L -0.01145 0.43125 " pathEditMode="relative" rAng="0" ptsTypes="AA">
                                      <p:cBhvr>
                                        <p:cTn id="52" dur="2000" fill="hold"/>
                                        <p:tgtEl>
                                          <p:spTgt spid="1096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3" y="21551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85185E-6 L -0.01354 0.43171 " pathEditMode="relative" rAng="0" ptsTypes="AA">
                                      <p:cBhvr>
                                        <p:cTn id="54" dur="2000" fill="hold"/>
                                        <p:tgtEl>
                                          <p:spTgt spid="1096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77" y="21574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000"/>
                                        <p:tgtEl>
                                          <p:spTgt spid="1096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63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354 0.43171 L 0.08698 0.43171 " pathEditMode="relative" rAng="0" ptsTypes="AA">
                                      <p:cBhvr>
                                        <p:cTn id="61" dur="2000" fill="hold"/>
                                        <p:tgtEl>
                                          <p:spTgt spid="1096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1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-4.07407E-6 L -0.08872 0.56227 " pathEditMode="relative" rAng="0" ptsTypes="AA">
                                      <p:cBhvr>
                                        <p:cTn id="65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44" y="2810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2000"/>
                            </p:stCondLst>
                            <p:childTnLst>
                              <p:par>
                                <p:cTn id="6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2000"/>
                                        <p:tgtEl>
                                          <p:spTgt spid="1096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 nodeType="clickPar">
                      <p:stCondLst>
                        <p:cond delay="indefinite"/>
                      </p:stCondLst>
                      <p:childTnLst>
                        <p:par>
                          <p:cTn id="7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2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2000" fill="hold"/>
                                        <p:tgtEl>
                                          <p:spTgt spid="1096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2000" fill="hold"/>
                                        <p:tgtEl>
                                          <p:spTgt spid="1096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 nodeType="clickPar">
                      <p:stCondLst>
                        <p:cond delay="indefinite"/>
                      </p:stCondLst>
                      <p:childTnLst>
                        <p:par>
                          <p:cTn id="7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8" presetID="26" presetClass="emph" presetSubtype="0" repeatCount="3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 tmFilter="0, 0; .2, .5; .8, .5; 1, 0"/>
                                        <p:tgtEl>
                                          <p:spTgt spid="10960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0" dur="250" autoRev="1" fill="hold"/>
                                        <p:tgtEl>
                                          <p:spTgt spid="10960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 nodeType="clickPar">
                      <p:stCondLst>
                        <p:cond delay="indefinite"/>
                      </p:stCondLst>
                      <p:childTnLst>
                        <p:par>
                          <p:cTn id="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3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12222 " pathEditMode="relative" ptsTypes="AA">
                                      <p:cBhvr>
                                        <p:cTn id="84" dur="2000" fill="hold"/>
                                        <p:tgtEl>
                                          <p:spTgt spid="1096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 nodeType="clickPar">
                      <p:stCondLst>
                        <p:cond delay="indefinite"/>
                      </p:stCondLst>
                      <p:childTnLst>
                        <p:par>
                          <p:cTn id="8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3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10963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 nodeType="clickPar">
                      <p:stCondLst>
                        <p:cond delay="indefinite"/>
                      </p:stCondLst>
                      <p:childTnLst>
                        <p:par>
                          <p:cTn id="9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 nodeType="clickPar">
                      <p:stCondLst>
                        <p:cond delay="indefinite"/>
                      </p:stCondLst>
                      <p:childTnLst>
                        <p:par>
                          <p:cTn id="9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 nodeType="clickPar">
                      <p:stCondLst>
                        <p:cond delay="indefinite"/>
                      </p:stCondLst>
                      <p:childTnLst>
                        <p:par>
                          <p:cTn id="9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 nodeType="clickPar">
                      <p:stCondLst>
                        <p:cond delay="indefinite"/>
                      </p:stCondLst>
                      <p:childTnLst>
                        <p:par>
                          <p:cTn id="10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1096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 nodeType="clickPar">
                      <p:stCondLst>
                        <p:cond delay="indefinite"/>
                      </p:stCondLst>
                      <p:childTnLst>
                        <p:par>
                          <p:cTn id="10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3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 nodeType="clickPar">
                      <p:stCondLst>
                        <p:cond delay="indefinite"/>
                      </p:stCondLst>
                      <p:childTnLst>
                        <p:par>
                          <p:cTn id="1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1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2" dur="500"/>
                                        <p:tgtEl>
                                          <p:spTgt spid="1095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" dur="500"/>
                                        <p:tgtEl>
                                          <p:spTgt spid="1095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9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6" dur="500"/>
                                        <p:tgtEl>
                                          <p:spTgt spid="1096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7" dur="500"/>
                                        <p:tgtEl>
                                          <p:spTgt spid="1096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9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1000"/>
                                        <p:tgtEl>
                                          <p:spTgt spid="1096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1" dur="500"/>
                                        <p:tgtEl>
                                          <p:spTgt spid="1096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9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5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6" fill="hold">
                      <p:stCondLst>
                        <p:cond delay="indefinite"/>
                      </p:stCondLst>
                      <p:childTnLst>
                        <p:par>
                          <p:cTn id="187" fill="hold">
                            <p:stCondLst>
                              <p:cond delay="0"/>
                            </p:stCondLst>
                            <p:childTnLst>
                              <p:par>
                                <p:cTn id="18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0" fill="hold">
                      <p:stCondLst>
                        <p:cond delay="indefinite"/>
                      </p:stCondLst>
                      <p:childTnLst>
                        <p:par>
                          <p:cTn id="191" fill="hold">
                            <p:stCondLst>
                              <p:cond delay="0"/>
                            </p:stCondLst>
                            <p:childTnLst>
                              <p:par>
                                <p:cTn id="19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6" fill="hold">
                      <p:stCondLst>
                        <p:cond delay="indefinite"/>
                      </p:stCondLst>
                      <p:childTnLst>
                        <p:par>
                          <p:cTn id="197" fill="hold">
                            <p:stCondLst>
                              <p:cond delay="0"/>
                            </p:stCondLst>
                            <p:childTnLst>
                              <p:par>
                                <p:cTn id="19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1" fill="hold">
                      <p:stCondLst>
                        <p:cond delay="indefinite"/>
                      </p:stCondLst>
                      <p:childTnLst>
                        <p:par>
                          <p:cTn id="202" fill="hold">
                            <p:stCondLst>
                              <p:cond delay="0"/>
                            </p:stCondLst>
                            <p:childTnLst>
                              <p:par>
                                <p:cTn id="20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575" grpId="0" autoUpdateAnimBg="0"/>
      <p:bldP spid="109575" grpId="1"/>
      <p:bldP spid="109601" grpId="0" animBg="1"/>
      <p:bldP spid="109602" grpId="0" animBg="1"/>
      <p:bldP spid="109603" grpId="0"/>
      <p:bldP spid="109604" grpId="0"/>
      <p:bldP spid="109605" grpId="0"/>
      <p:bldP spid="109605" grpId="1"/>
      <p:bldP spid="109605" grpId="2"/>
      <p:bldP spid="109606" grpId="0"/>
      <p:bldP spid="109606" grpId="1"/>
      <p:bldP spid="109607" grpId="0" animBg="1"/>
      <p:bldP spid="109608" grpId="0"/>
      <p:bldP spid="109609" grpId="0"/>
      <p:bldP spid="109609" grpId="1"/>
      <p:bldP spid="109610" grpId="0" autoUpdateAnimBg="0"/>
      <p:bldP spid="109610" grpId="1"/>
      <p:bldP spid="109611" grpId="0"/>
      <p:bldP spid="109611" grpId="1"/>
      <p:bldP spid="109620" grpId="0" animBg="1"/>
      <p:bldP spid="109620" grpId="1" animBg="1"/>
      <p:bldP spid="109621" grpId="0" animBg="1"/>
      <p:bldP spid="109621" grpId="1" animBg="1"/>
      <p:bldP spid="109623" grpId="0" animBg="1"/>
      <p:bldP spid="109623" grpId="1" animBg="1"/>
      <p:bldP spid="109632" grpId="0" uiExpand="1" build="p" animBg="1"/>
      <p:bldP spid="109632" grpId="1" build="allAtOnce" animBg="1"/>
      <p:bldP spid="109633" grpId="0" animBg="1"/>
      <p:bldP spid="109633" grpId="1" animBg="1"/>
      <p:bldP spid="39" grpId="0" animBg="1"/>
      <p:bldP spid="39" grpId="1" animBg="1"/>
      <p:bldP spid="40" grpId="0" animBg="1"/>
      <p:bldP spid="40" grpId="1" animBg="1"/>
      <p:bldP spid="49" grpId="0"/>
      <p:bldP spid="49" grpId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66" name="Rectangle 2"/>
          <p:cNvSpPr>
            <a:spLocks noGrp="1" noChangeArrowheads="1"/>
          </p:cNvSpPr>
          <p:nvPr>
            <p:ph type="title"/>
          </p:nvPr>
        </p:nvSpPr>
        <p:spPr>
          <a:xfrm>
            <a:off x="-1600200" y="-228600"/>
            <a:ext cx="7772400" cy="1143000"/>
          </a:xfrm>
        </p:spPr>
        <p:txBody>
          <a:bodyPr/>
          <a:lstStyle/>
          <a:p>
            <a:r>
              <a:rPr lang="en-US" sz="3600"/>
              <a:t>Separate Compilation</a:t>
            </a:r>
          </a:p>
        </p:txBody>
      </p:sp>
      <p:grpSp>
        <p:nvGrpSpPr>
          <p:cNvPr id="216067" name="Group 3"/>
          <p:cNvGrpSpPr>
            <a:grpSpLocks/>
          </p:cNvGrpSpPr>
          <p:nvPr/>
        </p:nvGrpSpPr>
        <p:grpSpPr bwMode="auto">
          <a:xfrm>
            <a:off x="76200" y="533400"/>
            <a:ext cx="3103563" cy="3800475"/>
            <a:chOff x="3803" y="554"/>
            <a:chExt cx="1823" cy="2394"/>
          </a:xfrm>
        </p:grpSpPr>
        <p:sp>
          <p:nvSpPr>
            <p:cNvPr id="216068" name="Text Box 4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2140"/>
            </a:xfrm>
            <a:prstGeom prst="rect">
              <a:avLst/>
            </a:prstGeom>
            <a:solidFill>
              <a:srgbClr val="FFF0E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US" sz="1800" b="1">
                <a:latin typeface="Courier New" pitchFamily="49" charset="0"/>
              </a:endParaRPr>
            </a:p>
            <a:p>
              <a:endParaRPr lang="en-US" sz="1800" b="1">
                <a:latin typeface="Courier New" pitchFamily="49" charset="0"/>
              </a:endParaRPr>
            </a:p>
            <a:p>
              <a:endParaRPr lang="en-US" sz="1800" b="1">
                <a:latin typeface="Courier New" pitchFamily="49" charset="0"/>
              </a:endParaRPr>
            </a:p>
            <a:p>
              <a:endParaRPr lang="en-US" sz="1800" b="1">
                <a:latin typeface="Courier New" pitchFamily="49" charset="0"/>
              </a:endParaRPr>
            </a:p>
            <a:p>
              <a:r>
                <a:rPr lang="en-US" sz="1800" b="1">
                  <a:latin typeface="Courier New" pitchFamily="49" charset="0"/>
                </a:rPr>
                <a:t>class Calculator</a:t>
              </a:r>
            </a:p>
            <a:p>
              <a:r>
                <a:rPr lang="en-US" sz="1800" b="1">
                  <a:latin typeface="Courier New" pitchFamily="49" charset="0"/>
                </a:rPr>
                <a:t>{</a:t>
              </a:r>
            </a:p>
            <a:p>
              <a:r>
                <a:rPr lang="en-US" sz="1800" b="1">
                  <a:latin typeface="Courier New" pitchFamily="49" charset="0"/>
                </a:rPr>
                <a:t>public:</a:t>
              </a:r>
            </a:p>
            <a:p>
              <a:r>
                <a:rPr lang="en-US" sz="1800" b="1">
                  <a:latin typeface="Courier New" pitchFamily="49" charset="0"/>
                </a:rPr>
                <a:t>  void compute();</a:t>
              </a:r>
            </a:p>
            <a:p>
              <a:r>
                <a:rPr lang="en-US" sz="1800" b="1">
                  <a:latin typeface="Courier New" pitchFamily="49" charset="0"/>
                </a:rPr>
                <a:t>  ...</a:t>
              </a:r>
            </a:p>
            <a:p>
              <a:r>
                <a:rPr lang="en-US" sz="1800" b="1">
                  <a:latin typeface="Courier New" pitchFamily="49" charset="0"/>
                </a:rPr>
                <a:t>};</a:t>
              </a:r>
            </a:p>
            <a:p>
              <a:endParaRPr lang="en-US" sz="1800" b="1">
                <a:latin typeface="Courier New" pitchFamily="49" charset="0"/>
              </a:endParaRPr>
            </a:p>
            <a:p>
              <a:endParaRPr lang="en-US" sz="1800" b="1">
                <a:latin typeface="Courier New" pitchFamily="49" charset="0"/>
              </a:endParaRPr>
            </a:p>
          </p:txBody>
        </p:sp>
        <p:sp>
          <p:nvSpPr>
            <p:cNvPr id="216069" name="Text Box 5"/>
            <p:cNvSpPr txBox="1">
              <a:spLocks noChangeArrowheads="1"/>
            </p:cNvSpPr>
            <p:nvPr/>
          </p:nvSpPr>
          <p:spPr bwMode="auto">
            <a:xfrm>
              <a:off x="3803" y="554"/>
              <a:ext cx="58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rgbClr val="006666"/>
                  </a:solidFill>
                </a:rPr>
                <a:t>calc.h</a:t>
              </a:r>
            </a:p>
          </p:txBody>
        </p:sp>
      </p:grpSp>
      <p:grpSp>
        <p:nvGrpSpPr>
          <p:cNvPr id="216070" name="Group 6"/>
          <p:cNvGrpSpPr>
            <a:grpSpLocks/>
          </p:cNvGrpSpPr>
          <p:nvPr/>
        </p:nvGrpSpPr>
        <p:grpSpPr bwMode="auto">
          <a:xfrm>
            <a:off x="3505200" y="2209800"/>
            <a:ext cx="3730625" cy="4349750"/>
            <a:chOff x="3803" y="554"/>
            <a:chExt cx="1823" cy="2740"/>
          </a:xfrm>
        </p:grpSpPr>
        <p:sp>
          <p:nvSpPr>
            <p:cNvPr id="216071" name="Text Box 7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2486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US" sz="1800" b="1">
                <a:latin typeface="Courier New" pitchFamily="49" charset="0"/>
              </a:endParaRPr>
            </a:p>
            <a:p>
              <a:endParaRPr lang="en-US" sz="1800" b="1">
                <a:latin typeface="Courier New" pitchFamily="49" charset="0"/>
              </a:endParaRPr>
            </a:p>
            <a:p>
              <a:endParaRPr lang="en-US" sz="1800" b="1">
                <a:latin typeface="Courier New" pitchFamily="49" charset="0"/>
              </a:endParaRPr>
            </a:p>
            <a:p>
              <a:r>
                <a:rPr lang="en-US" sz="1800" b="1">
                  <a:latin typeface="Courier New" pitchFamily="49" charset="0"/>
                </a:rPr>
                <a:t>#include “calc.h”</a:t>
              </a:r>
            </a:p>
            <a:p>
              <a:endParaRPr lang="en-US" sz="1800" b="1">
                <a:latin typeface="Courier New" pitchFamily="49" charset="0"/>
              </a:endParaRPr>
            </a:p>
            <a:p>
              <a:r>
                <a:rPr lang="en-US" sz="1800" b="1">
                  <a:latin typeface="Courier New" pitchFamily="49" charset="0"/>
                </a:rPr>
                <a:t>class Student</a:t>
              </a:r>
            </a:p>
            <a:p>
              <a:r>
                <a:rPr lang="en-US" sz="1800" b="1">
                  <a:latin typeface="Courier New" pitchFamily="49" charset="0"/>
                </a:rPr>
                <a:t>{</a:t>
              </a:r>
            </a:p>
            <a:p>
              <a:r>
                <a:rPr lang="en-US" sz="1800" b="1">
                  <a:latin typeface="Courier New" pitchFamily="49" charset="0"/>
                </a:rPr>
                <a:t>public:</a:t>
              </a:r>
            </a:p>
            <a:p>
              <a:r>
                <a:rPr lang="en-US" sz="1800" b="1">
                  <a:latin typeface="Courier New" pitchFamily="49" charset="0"/>
                </a:rPr>
                <a:t>  void study()</a:t>
              </a:r>
            </a:p>
            <a:p>
              <a:r>
                <a:rPr lang="en-US" sz="1800" b="1">
                  <a:latin typeface="Courier New" pitchFamily="49" charset="0"/>
                </a:rPr>
                <a:t>  ...</a:t>
              </a:r>
            </a:p>
            <a:p>
              <a:r>
                <a:rPr lang="en-US" sz="1800" b="1">
                  <a:latin typeface="Courier New" pitchFamily="49" charset="0"/>
                </a:rPr>
                <a:t>private:</a:t>
              </a:r>
            </a:p>
            <a:p>
              <a:r>
                <a:rPr lang="en-US" sz="1800" b="1">
                  <a:latin typeface="Courier New" pitchFamily="49" charset="0"/>
                </a:rPr>
                <a:t>  Calculator myCalc;</a:t>
              </a:r>
            </a:p>
            <a:p>
              <a:r>
                <a:rPr lang="en-US" sz="1800" b="1">
                  <a:latin typeface="Courier New" pitchFamily="49" charset="0"/>
                </a:rPr>
                <a:t>};</a:t>
              </a:r>
            </a:p>
            <a:p>
              <a:endParaRPr lang="en-US" sz="1800" b="1">
                <a:latin typeface="Courier New" pitchFamily="49" charset="0"/>
              </a:endParaRPr>
            </a:p>
          </p:txBody>
        </p:sp>
        <p:sp>
          <p:nvSpPr>
            <p:cNvPr id="216072" name="Text Box 8"/>
            <p:cNvSpPr txBox="1">
              <a:spLocks noChangeArrowheads="1"/>
            </p:cNvSpPr>
            <p:nvPr/>
          </p:nvSpPr>
          <p:spPr bwMode="auto">
            <a:xfrm>
              <a:off x="3803" y="554"/>
              <a:ext cx="75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rgbClr val="006666"/>
                  </a:solidFill>
                </a:rPr>
                <a:t>student.h</a:t>
              </a:r>
            </a:p>
          </p:txBody>
        </p:sp>
      </p:grpSp>
      <p:sp>
        <p:nvSpPr>
          <p:cNvPr id="216073" name="Text Box 9"/>
          <p:cNvSpPr txBox="1">
            <a:spLocks noChangeArrowheads="1"/>
          </p:cNvSpPr>
          <p:nvPr/>
        </p:nvSpPr>
        <p:spPr bwMode="auto">
          <a:xfrm>
            <a:off x="304800" y="5029200"/>
            <a:ext cx="2819400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/>
              <a:t>Add “</a:t>
            </a:r>
            <a:r>
              <a:rPr lang="en-US" sz="2400">
                <a:solidFill>
                  <a:srgbClr val="0000CC"/>
                </a:solidFill>
              </a:rPr>
              <a:t>include guards</a:t>
            </a:r>
            <a:r>
              <a:rPr lang="en-US" sz="2400"/>
              <a:t>” to each header file.</a:t>
            </a:r>
          </a:p>
        </p:txBody>
      </p:sp>
      <p:sp>
        <p:nvSpPr>
          <p:cNvPr id="216074" name="Text Box 10"/>
          <p:cNvSpPr txBox="1">
            <a:spLocks noChangeArrowheads="1"/>
          </p:cNvSpPr>
          <p:nvPr/>
        </p:nvSpPr>
        <p:spPr bwMode="auto">
          <a:xfrm>
            <a:off x="152400" y="4953000"/>
            <a:ext cx="3352800" cy="155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/>
              <a:t>An include guard is a special check that prevents duplicate header inclusions.</a:t>
            </a:r>
          </a:p>
        </p:txBody>
      </p:sp>
      <p:sp>
        <p:nvSpPr>
          <p:cNvPr id="216075" name="Text Box 11"/>
          <p:cNvSpPr txBox="1">
            <a:spLocks noChangeArrowheads="1"/>
          </p:cNvSpPr>
          <p:nvPr/>
        </p:nvSpPr>
        <p:spPr bwMode="auto">
          <a:xfrm>
            <a:off x="76200" y="927100"/>
            <a:ext cx="1906588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700">
                <a:solidFill>
                  <a:srgbClr val="0000CC"/>
                </a:solidFill>
              </a:rPr>
              <a:t>#if</a:t>
            </a:r>
            <a:r>
              <a:rPr lang="en-US" sz="1700">
                <a:solidFill>
                  <a:srgbClr val="FF3300"/>
                </a:solidFill>
              </a:rPr>
              <a:t>n</a:t>
            </a:r>
            <a:r>
              <a:rPr lang="en-US" sz="1700">
                <a:solidFill>
                  <a:srgbClr val="0000CC"/>
                </a:solidFill>
              </a:rPr>
              <a:t>def CALC_H</a:t>
            </a:r>
          </a:p>
          <a:p>
            <a:endParaRPr lang="en-US" sz="1700">
              <a:solidFill>
                <a:srgbClr val="0000CC"/>
              </a:solidFill>
            </a:endParaRPr>
          </a:p>
        </p:txBody>
      </p:sp>
      <p:sp>
        <p:nvSpPr>
          <p:cNvPr id="216076" name="Text Box 12"/>
          <p:cNvSpPr txBox="1">
            <a:spLocks noChangeArrowheads="1"/>
          </p:cNvSpPr>
          <p:nvPr/>
        </p:nvSpPr>
        <p:spPr bwMode="auto">
          <a:xfrm>
            <a:off x="152400" y="3810000"/>
            <a:ext cx="260826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>
                <a:solidFill>
                  <a:srgbClr val="0000CC"/>
                </a:solidFill>
              </a:rPr>
              <a:t>#endif // for CALC_H</a:t>
            </a:r>
          </a:p>
        </p:txBody>
      </p:sp>
      <p:sp>
        <p:nvSpPr>
          <p:cNvPr id="216077" name="Rectangle 13"/>
          <p:cNvSpPr>
            <a:spLocks noChangeArrowheads="1"/>
          </p:cNvSpPr>
          <p:nvPr/>
        </p:nvSpPr>
        <p:spPr bwMode="auto">
          <a:xfrm>
            <a:off x="85725" y="1371600"/>
            <a:ext cx="1916113" cy="350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700">
                <a:solidFill>
                  <a:srgbClr val="0000CC"/>
                </a:solidFill>
              </a:rPr>
              <a:t>#define CALC_H</a:t>
            </a:r>
          </a:p>
        </p:txBody>
      </p:sp>
      <p:sp>
        <p:nvSpPr>
          <p:cNvPr id="216078" name="Text Box 14"/>
          <p:cNvSpPr txBox="1">
            <a:spLocks noChangeArrowheads="1"/>
          </p:cNvSpPr>
          <p:nvPr/>
        </p:nvSpPr>
        <p:spPr bwMode="auto">
          <a:xfrm>
            <a:off x="3581400" y="2609850"/>
            <a:ext cx="36576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700">
                <a:solidFill>
                  <a:srgbClr val="0000CC"/>
                </a:solidFill>
              </a:rPr>
              <a:t>#if</a:t>
            </a:r>
            <a:r>
              <a:rPr lang="en-US" sz="1700">
                <a:solidFill>
                  <a:srgbClr val="FF3300"/>
                </a:solidFill>
              </a:rPr>
              <a:t>n</a:t>
            </a:r>
            <a:r>
              <a:rPr lang="en-US" sz="1700">
                <a:solidFill>
                  <a:srgbClr val="0000CC"/>
                </a:solidFill>
              </a:rPr>
              <a:t>def STUDENT_H</a:t>
            </a:r>
          </a:p>
          <a:p>
            <a:endParaRPr lang="en-US" sz="1700">
              <a:solidFill>
                <a:srgbClr val="0000CC"/>
              </a:solidFill>
            </a:endParaRPr>
          </a:p>
        </p:txBody>
      </p:sp>
      <p:sp>
        <p:nvSpPr>
          <p:cNvPr id="216079" name="Rectangle 15"/>
          <p:cNvSpPr>
            <a:spLocks noChangeArrowheads="1"/>
          </p:cNvSpPr>
          <p:nvPr/>
        </p:nvSpPr>
        <p:spPr bwMode="auto">
          <a:xfrm>
            <a:off x="3571875" y="2971800"/>
            <a:ext cx="3206750" cy="350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700">
                <a:solidFill>
                  <a:srgbClr val="0000CC"/>
                </a:solidFill>
              </a:rPr>
              <a:t>#define STUDENT_H</a:t>
            </a:r>
          </a:p>
        </p:txBody>
      </p:sp>
      <p:sp>
        <p:nvSpPr>
          <p:cNvPr id="216080" name="Text Box 16"/>
          <p:cNvSpPr txBox="1">
            <a:spLocks noChangeArrowheads="1"/>
          </p:cNvSpPr>
          <p:nvPr/>
        </p:nvSpPr>
        <p:spPr bwMode="auto">
          <a:xfrm>
            <a:off x="3581400" y="6157913"/>
            <a:ext cx="31686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>
                <a:solidFill>
                  <a:srgbClr val="0000CC"/>
                </a:solidFill>
              </a:rPr>
              <a:t>#endif // for STUDENT_H</a:t>
            </a:r>
          </a:p>
        </p:txBody>
      </p:sp>
      <p:sp>
        <p:nvSpPr>
          <p:cNvPr id="216081" name="Text Box 17"/>
          <p:cNvSpPr txBox="1">
            <a:spLocks noChangeArrowheads="1"/>
          </p:cNvSpPr>
          <p:nvPr/>
        </p:nvSpPr>
        <p:spPr bwMode="auto">
          <a:xfrm>
            <a:off x="152400" y="4953000"/>
            <a:ext cx="3352800" cy="155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/>
              <a:t>So what would our fully-compiled program look like now?</a:t>
            </a:r>
          </a:p>
        </p:txBody>
      </p:sp>
      <p:grpSp>
        <p:nvGrpSpPr>
          <p:cNvPr id="216082" name="Group 18"/>
          <p:cNvGrpSpPr>
            <a:grpSpLocks/>
          </p:cNvGrpSpPr>
          <p:nvPr/>
        </p:nvGrpSpPr>
        <p:grpSpPr bwMode="auto">
          <a:xfrm>
            <a:off x="2362200" y="-190500"/>
            <a:ext cx="6665913" cy="7380288"/>
            <a:chOff x="3803" y="554"/>
            <a:chExt cx="1823" cy="4649"/>
          </a:xfrm>
        </p:grpSpPr>
        <p:sp>
          <p:nvSpPr>
            <p:cNvPr id="216083" name="Text Box 19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4395"/>
            </a:xfrm>
            <a:prstGeom prst="rect">
              <a:avLst/>
            </a:prstGeom>
            <a:solidFill>
              <a:srgbClr val="EFFFE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200" dirty="0">
                  <a:solidFill>
                    <a:schemeClr val="accent2"/>
                  </a:solidFill>
                </a:rPr>
                <a:t>#</a:t>
              </a:r>
              <a:r>
                <a:rPr lang="en-US" sz="1200" dirty="0" err="1">
                  <a:solidFill>
                    <a:schemeClr val="accent2"/>
                  </a:solidFill>
                </a:rPr>
                <a:t>if</a:t>
              </a:r>
              <a:r>
                <a:rPr lang="en-US" sz="1200" dirty="0" err="1">
                  <a:solidFill>
                    <a:srgbClr val="FF3300"/>
                  </a:solidFill>
                </a:rPr>
                <a:t>n</a:t>
              </a:r>
              <a:r>
                <a:rPr lang="en-US" sz="1200" dirty="0" err="1">
                  <a:solidFill>
                    <a:schemeClr val="accent2"/>
                  </a:solidFill>
                </a:rPr>
                <a:t>def</a:t>
              </a:r>
              <a:r>
                <a:rPr lang="en-US" sz="1200" dirty="0">
                  <a:solidFill>
                    <a:schemeClr val="accent2"/>
                  </a:solidFill>
                </a:rPr>
                <a:t> STUDENT_H</a:t>
              </a:r>
            </a:p>
            <a:p>
              <a:r>
                <a:rPr lang="en-US" sz="1200" dirty="0">
                  <a:solidFill>
                    <a:schemeClr val="accent2"/>
                  </a:solidFill>
                </a:rPr>
                <a:t>#define STUDENT_H</a:t>
              </a:r>
            </a:p>
            <a:p>
              <a:endParaRPr lang="en-US" sz="1200" dirty="0">
                <a:solidFill>
                  <a:schemeClr val="accent2"/>
                </a:solidFill>
              </a:endParaRPr>
            </a:p>
            <a:p>
              <a:r>
                <a:rPr lang="en-US" sz="1200" dirty="0">
                  <a:solidFill>
                    <a:schemeClr val="accent2"/>
                  </a:solidFill>
                </a:rPr>
                <a:t>#</a:t>
              </a:r>
              <a:r>
                <a:rPr lang="en-US" sz="1200" dirty="0" err="1">
                  <a:solidFill>
                    <a:schemeClr val="accent2"/>
                  </a:solidFill>
                </a:rPr>
                <a:t>if</a:t>
              </a:r>
              <a:r>
                <a:rPr lang="en-US" sz="1200" dirty="0" err="1">
                  <a:solidFill>
                    <a:srgbClr val="FF3300"/>
                  </a:solidFill>
                </a:rPr>
                <a:t>n</a:t>
              </a:r>
              <a:r>
                <a:rPr lang="en-US" sz="1200" dirty="0" err="1">
                  <a:solidFill>
                    <a:schemeClr val="accent2"/>
                  </a:solidFill>
                </a:rPr>
                <a:t>def</a:t>
              </a:r>
              <a:r>
                <a:rPr lang="en-US" sz="1200" dirty="0">
                  <a:solidFill>
                    <a:schemeClr val="accent2"/>
                  </a:solidFill>
                </a:rPr>
                <a:t> CALC_H</a:t>
              </a:r>
            </a:p>
            <a:p>
              <a:r>
                <a:rPr lang="en-US" sz="1200" dirty="0">
                  <a:solidFill>
                    <a:schemeClr val="accent2"/>
                  </a:solidFill>
                </a:rPr>
                <a:t>#define CALC_H</a:t>
              </a:r>
            </a:p>
            <a:p>
              <a:r>
                <a:rPr lang="en-US" sz="1200" b="1" dirty="0">
                  <a:solidFill>
                    <a:schemeClr val="tx2"/>
                  </a:solidFill>
                </a:rPr>
                <a:t>class Calculator</a:t>
              </a:r>
            </a:p>
            <a:p>
              <a:r>
                <a:rPr lang="en-US" sz="1200" b="1" dirty="0">
                  <a:solidFill>
                    <a:schemeClr val="tx2"/>
                  </a:solidFill>
                </a:rPr>
                <a:t>{</a:t>
              </a:r>
            </a:p>
            <a:p>
              <a:r>
                <a:rPr lang="en-US" sz="1200" b="1" dirty="0">
                  <a:solidFill>
                    <a:schemeClr val="tx2"/>
                  </a:solidFill>
                </a:rPr>
                <a:t>public:</a:t>
              </a:r>
            </a:p>
            <a:p>
              <a:r>
                <a:rPr lang="en-US" sz="1200" b="1" dirty="0">
                  <a:solidFill>
                    <a:schemeClr val="tx2"/>
                  </a:solidFill>
                </a:rPr>
                <a:t>  void compute();</a:t>
              </a:r>
            </a:p>
            <a:p>
              <a:r>
                <a:rPr lang="en-US" sz="1200" b="1" dirty="0">
                  <a:solidFill>
                    <a:schemeClr val="tx2"/>
                  </a:solidFill>
                </a:rPr>
                <a:t>};</a:t>
              </a:r>
            </a:p>
            <a:p>
              <a:r>
                <a:rPr lang="en-US" sz="1200" dirty="0">
                  <a:solidFill>
                    <a:schemeClr val="accent2"/>
                  </a:solidFill>
                </a:rPr>
                <a:t>#</a:t>
              </a:r>
              <a:r>
                <a:rPr lang="en-US" sz="1200" dirty="0" err="1">
                  <a:solidFill>
                    <a:schemeClr val="accent2"/>
                  </a:solidFill>
                </a:rPr>
                <a:t>endif</a:t>
              </a:r>
              <a:r>
                <a:rPr lang="en-US" sz="1200" dirty="0">
                  <a:solidFill>
                    <a:schemeClr val="accent2"/>
                  </a:solidFill>
                </a:rPr>
                <a:t> // for CALC_H</a:t>
              </a:r>
              <a:r>
                <a:rPr lang="en-US" sz="1200" dirty="0">
                  <a:solidFill>
                    <a:srgbClr val="6600CC"/>
                  </a:solidFill>
                </a:rPr>
                <a:t> </a:t>
              </a:r>
            </a:p>
            <a:p>
              <a:endParaRPr lang="en-US" sz="400" dirty="0">
                <a:solidFill>
                  <a:srgbClr val="6600CC"/>
                </a:solidFill>
              </a:endParaRPr>
            </a:p>
            <a:p>
              <a:r>
                <a:rPr lang="en-US" sz="1200" b="1" dirty="0">
                  <a:solidFill>
                    <a:schemeClr val="tx2"/>
                  </a:solidFill>
                </a:rPr>
                <a:t>class Student</a:t>
              </a:r>
            </a:p>
            <a:p>
              <a:r>
                <a:rPr lang="en-US" sz="1200" b="1" dirty="0">
                  <a:solidFill>
                    <a:schemeClr val="tx2"/>
                  </a:solidFill>
                </a:rPr>
                <a:t>{</a:t>
              </a:r>
            </a:p>
            <a:p>
              <a:r>
                <a:rPr lang="en-US" sz="1200" b="1" dirty="0">
                  <a:solidFill>
                    <a:schemeClr val="tx2"/>
                  </a:solidFill>
                </a:rPr>
                <a:t>public:</a:t>
              </a:r>
            </a:p>
            <a:p>
              <a:r>
                <a:rPr lang="en-US" sz="1200" b="1" dirty="0">
                  <a:solidFill>
                    <a:schemeClr val="tx2"/>
                  </a:solidFill>
                </a:rPr>
                <a:t>  void study()</a:t>
              </a:r>
            </a:p>
            <a:p>
              <a:r>
                <a:rPr lang="en-US" sz="1200" b="1" dirty="0">
                  <a:solidFill>
                    <a:schemeClr val="tx2"/>
                  </a:solidFill>
                </a:rPr>
                <a:t>private:</a:t>
              </a:r>
            </a:p>
            <a:p>
              <a:r>
                <a:rPr lang="en-US" sz="1200" b="1" dirty="0">
                  <a:solidFill>
                    <a:schemeClr val="tx2"/>
                  </a:solidFill>
                </a:rPr>
                <a:t>  Calculator </a:t>
              </a:r>
              <a:r>
                <a:rPr lang="en-US" sz="1200" b="1" dirty="0" err="1">
                  <a:solidFill>
                    <a:schemeClr val="tx2"/>
                  </a:solidFill>
                </a:rPr>
                <a:t>myCalc</a:t>
              </a:r>
              <a:r>
                <a:rPr lang="en-US" sz="1200" b="1" dirty="0">
                  <a:solidFill>
                    <a:schemeClr val="tx2"/>
                  </a:solidFill>
                </a:rPr>
                <a:t>;</a:t>
              </a:r>
            </a:p>
            <a:p>
              <a:r>
                <a:rPr lang="en-US" sz="1200" b="1" dirty="0">
                  <a:solidFill>
                    <a:schemeClr val="tx2"/>
                  </a:solidFill>
                </a:rPr>
                <a:t>};</a:t>
              </a:r>
            </a:p>
            <a:p>
              <a:r>
                <a:rPr lang="en-US" sz="1200" dirty="0">
                  <a:solidFill>
                    <a:schemeClr val="accent2"/>
                  </a:solidFill>
                </a:rPr>
                <a:t>#</a:t>
              </a:r>
              <a:r>
                <a:rPr lang="en-US" sz="1200" dirty="0" err="1">
                  <a:solidFill>
                    <a:schemeClr val="accent2"/>
                  </a:solidFill>
                </a:rPr>
                <a:t>endif</a:t>
              </a:r>
              <a:r>
                <a:rPr lang="en-US" sz="1200" dirty="0">
                  <a:solidFill>
                    <a:schemeClr val="accent2"/>
                  </a:solidFill>
                </a:rPr>
                <a:t> // for STUDENT_H</a:t>
              </a:r>
            </a:p>
            <a:p>
              <a:endParaRPr lang="en-US" sz="1200" dirty="0">
                <a:solidFill>
                  <a:schemeClr val="accent2"/>
                </a:solidFill>
              </a:endParaRPr>
            </a:p>
            <a:p>
              <a:r>
                <a:rPr lang="en-US" sz="1200" dirty="0">
                  <a:solidFill>
                    <a:schemeClr val="accent2"/>
                  </a:solidFill>
                </a:rPr>
                <a:t>#</a:t>
              </a:r>
              <a:r>
                <a:rPr lang="en-US" sz="1200" dirty="0" err="1">
                  <a:solidFill>
                    <a:schemeClr val="accent2"/>
                  </a:solidFill>
                </a:rPr>
                <a:t>if</a:t>
              </a:r>
              <a:r>
                <a:rPr lang="en-US" sz="1200" dirty="0" err="1">
                  <a:solidFill>
                    <a:srgbClr val="FF3300"/>
                  </a:solidFill>
                </a:rPr>
                <a:t>n</a:t>
              </a:r>
              <a:r>
                <a:rPr lang="en-US" sz="1200" dirty="0" err="1">
                  <a:solidFill>
                    <a:schemeClr val="accent2"/>
                  </a:solidFill>
                </a:rPr>
                <a:t>def</a:t>
              </a:r>
              <a:r>
                <a:rPr lang="en-US" sz="1200" dirty="0">
                  <a:solidFill>
                    <a:schemeClr val="accent2"/>
                  </a:solidFill>
                </a:rPr>
                <a:t> CALC_H</a:t>
              </a:r>
            </a:p>
            <a:p>
              <a:r>
                <a:rPr lang="en-US" sz="1200" dirty="0">
                  <a:solidFill>
                    <a:schemeClr val="accent2"/>
                  </a:solidFill>
                </a:rPr>
                <a:t>#define CALC_H</a:t>
              </a:r>
            </a:p>
            <a:p>
              <a:r>
                <a:rPr lang="en-US" sz="1200" b="1" dirty="0">
                  <a:solidFill>
                    <a:schemeClr val="tx2"/>
                  </a:solidFill>
                </a:rPr>
                <a:t>class Calculator</a:t>
              </a:r>
            </a:p>
            <a:p>
              <a:r>
                <a:rPr lang="en-US" sz="1200" b="1" dirty="0">
                  <a:solidFill>
                    <a:schemeClr val="tx2"/>
                  </a:solidFill>
                </a:rPr>
                <a:t>{</a:t>
              </a:r>
            </a:p>
            <a:p>
              <a:r>
                <a:rPr lang="en-US" sz="1200" b="1" dirty="0">
                  <a:solidFill>
                    <a:schemeClr val="tx2"/>
                  </a:solidFill>
                </a:rPr>
                <a:t>public:</a:t>
              </a:r>
            </a:p>
            <a:p>
              <a:r>
                <a:rPr lang="en-US" sz="1200" b="1" dirty="0">
                  <a:solidFill>
                    <a:schemeClr val="tx2"/>
                  </a:solidFill>
                </a:rPr>
                <a:t>  void compute();</a:t>
              </a:r>
            </a:p>
            <a:p>
              <a:r>
                <a:rPr lang="en-US" sz="1200" b="1" dirty="0">
                  <a:solidFill>
                    <a:schemeClr val="tx2"/>
                  </a:solidFill>
                </a:rPr>
                <a:t>};</a:t>
              </a:r>
            </a:p>
            <a:p>
              <a:r>
                <a:rPr lang="en-US" sz="1200" dirty="0">
                  <a:solidFill>
                    <a:schemeClr val="accent2"/>
                  </a:solidFill>
                </a:rPr>
                <a:t>#</a:t>
              </a:r>
              <a:r>
                <a:rPr lang="en-US" sz="1200" dirty="0" err="1">
                  <a:solidFill>
                    <a:schemeClr val="accent2"/>
                  </a:solidFill>
                </a:rPr>
                <a:t>endif</a:t>
              </a:r>
              <a:r>
                <a:rPr lang="en-US" sz="1200" dirty="0">
                  <a:solidFill>
                    <a:schemeClr val="accent2"/>
                  </a:solidFill>
                </a:rPr>
                <a:t> // for CALC_H</a:t>
              </a:r>
            </a:p>
            <a:p>
              <a:endParaRPr lang="en-US" sz="400" dirty="0">
                <a:solidFill>
                  <a:schemeClr val="accent2"/>
                </a:solidFill>
              </a:endParaRPr>
            </a:p>
            <a:p>
              <a:r>
                <a:rPr lang="en-US" sz="1200" b="1" dirty="0" err="1">
                  <a:solidFill>
                    <a:schemeClr val="tx2"/>
                  </a:solidFill>
                </a:rPr>
                <a:t>int</a:t>
              </a:r>
              <a:r>
                <a:rPr lang="en-US" sz="1200" b="1" dirty="0">
                  <a:solidFill>
                    <a:schemeClr val="tx2"/>
                  </a:solidFill>
                </a:rPr>
                <a:t> main()</a:t>
              </a:r>
            </a:p>
            <a:p>
              <a:r>
                <a:rPr lang="en-US" sz="1200" b="1" dirty="0">
                  <a:solidFill>
                    <a:schemeClr val="tx2"/>
                  </a:solidFill>
                </a:rPr>
                <a:t>{</a:t>
              </a:r>
            </a:p>
            <a:p>
              <a:r>
                <a:rPr lang="en-US" sz="1200" b="1" dirty="0">
                  <a:solidFill>
                    <a:schemeClr val="tx2"/>
                  </a:solidFill>
                </a:rPr>
                <a:t>  Student grace;</a:t>
              </a:r>
            </a:p>
            <a:p>
              <a:r>
                <a:rPr lang="en-US" sz="1200" b="1" dirty="0">
                  <a:solidFill>
                    <a:schemeClr val="tx2"/>
                  </a:solidFill>
                </a:rPr>
                <a:t>  Calculator </a:t>
              </a:r>
              <a:r>
                <a:rPr lang="en-US" sz="1200" b="1" dirty="0" err="1">
                  <a:solidFill>
                    <a:schemeClr val="tx2"/>
                  </a:solidFill>
                </a:rPr>
                <a:t>hp</a:t>
              </a:r>
              <a:r>
                <a:rPr lang="en-US" sz="1200" b="1" dirty="0">
                  <a:solidFill>
                    <a:schemeClr val="tx2"/>
                  </a:solidFill>
                </a:rPr>
                <a:t>;</a:t>
              </a:r>
            </a:p>
            <a:p>
              <a:r>
                <a:rPr lang="en-US" sz="1200" b="1" dirty="0">
                  <a:solidFill>
                    <a:schemeClr val="tx2"/>
                  </a:solidFill>
                </a:rPr>
                <a:t>  ...</a:t>
              </a:r>
            </a:p>
            <a:p>
              <a:r>
                <a:rPr lang="en-US" sz="1200" b="1" dirty="0">
                  <a:solidFill>
                    <a:schemeClr val="tx2"/>
                  </a:solidFill>
                </a:rPr>
                <a:t>  </a:t>
              </a:r>
              <a:r>
                <a:rPr lang="en-US" sz="1200" b="1" dirty="0" err="1">
                  <a:solidFill>
                    <a:schemeClr val="tx2"/>
                  </a:solidFill>
                </a:rPr>
                <a:t>grace.study</a:t>
              </a:r>
              <a:r>
                <a:rPr lang="en-US" sz="1200" b="1" dirty="0">
                  <a:solidFill>
                    <a:schemeClr val="tx2"/>
                  </a:solidFill>
                </a:rPr>
                <a:t>();</a:t>
              </a:r>
            </a:p>
            <a:p>
              <a:r>
                <a:rPr lang="en-US" sz="1200" b="1" dirty="0">
                  <a:solidFill>
                    <a:schemeClr val="tx2"/>
                  </a:solidFill>
                </a:rPr>
                <a:t>  </a:t>
              </a:r>
              <a:r>
                <a:rPr lang="en-US" sz="1200" b="1" dirty="0" err="1">
                  <a:solidFill>
                    <a:schemeClr val="tx2"/>
                  </a:solidFill>
                </a:rPr>
                <a:t>hp.compute</a:t>
              </a:r>
              <a:r>
                <a:rPr lang="en-US" sz="1200" b="1" dirty="0">
                  <a:solidFill>
                    <a:schemeClr val="tx2"/>
                  </a:solidFill>
                </a:rPr>
                <a:t>();</a:t>
              </a:r>
            </a:p>
            <a:p>
              <a:r>
                <a:rPr lang="en-US" sz="1200" b="1" dirty="0">
                  <a:solidFill>
                    <a:schemeClr val="tx2"/>
                  </a:solidFill>
                </a:rPr>
                <a:t>}</a:t>
              </a:r>
            </a:p>
            <a:p>
              <a:endParaRPr lang="en-US" sz="1200" dirty="0">
                <a:solidFill>
                  <a:schemeClr val="tx2"/>
                </a:solidFill>
              </a:endParaRPr>
            </a:p>
          </p:txBody>
        </p:sp>
        <p:sp>
          <p:nvSpPr>
            <p:cNvPr id="216084" name="Text Box 20"/>
            <p:cNvSpPr txBox="1">
              <a:spLocks noChangeArrowheads="1"/>
            </p:cNvSpPr>
            <p:nvPr/>
          </p:nvSpPr>
          <p:spPr bwMode="auto">
            <a:xfrm>
              <a:off x="3803" y="554"/>
              <a:ext cx="378" cy="288"/>
            </a:xfrm>
            <a:prstGeom prst="rect">
              <a:avLst/>
            </a:prstGeom>
            <a:solidFill>
              <a:schemeClr val="bg1">
                <a:alpha val="64999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rgbClr val="006666"/>
                  </a:solidFill>
                </a:rPr>
                <a:t>main.cpp</a:t>
              </a:r>
            </a:p>
          </p:txBody>
        </p:sp>
      </p:grpSp>
      <p:sp>
        <p:nvSpPr>
          <p:cNvPr id="216085" name="Rectangle 21"/>
          <p:cNvSpPr>
            <a:spLocks noChangeArrowheads="1"/>
          </p:cNvSpPr>
          <p:nvPr/>
        </p:nvSpPr>
        <p:spPr bwMode="auto">
          <a:xfrm>
            <a:off x="0" y="609600"/>
            <a:ext cx="2495550" cy="61722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16086" name="Text Box 22"/>
          <p:cNvSpPr txBox="1">
            <a:spLocks noChangeArrowheads="1"/>
          </p:cNvSpPr>
          <p:nvPr/>
        </p:nvSpPr>
        <p:spPr bwMode="auto">
          <a:xfrm>
            <a:off x="0" y="685800"/>
            <a:ext cx="2481263" cy="2014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1800"/>
              <a:t>Now, when the compiler compiles this code, it will ignore the redefined definitions!</a:t>
            </a:r>
          </a:p>
          <a:p>
            <a:endParaRPr lang="en-US" sz="1800"/>
          </a:p>
          <a:p>
            <a:r>
              <a:rPr lang="en-US" sz="1800"/>
              <a:t>Compiler:</a:t>
            </a:r>
          </a:p>
        </p:txBody>
      </p:sp>
      <p:sp>
        <p:nvSpPr>
          <p:cNvPr id="216089" name="Text Box 25"/>
          <p:cNvSpPr txBox="1">
            <a:spLocks noChangeArrowheads="1"/>
          </p:cNvSpPr>
          <p:nvPr/>
        </p:nvSpPr>
        <p:spPr bwMode="auto">
          <a:xfrm>
            <a:off x="228600" y="2667000"/>
            <a:ext cx="22098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800">
                <a:solidFill>
                  <a:schemeClr val="accent2"/>
                </a:solidFill>
              </a:rPr>
              <a:t>STUDENT_H</a:t>
            </a:r>
            <a:r>
              <a:rPr lang="en-US" sz="1800">
                <a:solidFill>
                  <a:srgbClr val="6600CC"/>
                </a:solidFill>
              </a:rPr>
              <a:t> has been defined!</a:t>
            </a:r>
          </a:p>
        </p:txBody>
      </p:sp>
      <p:sp>
        <p:nvSpPr>
          <p:cNvPr id="216092" name="Text Box 28"/>
          <p:cNvSpPr txBox="1">
            <a:spLocks noChangeArrowheads="1"/>
          </p:cNvSpPr>
          <p:nvPr/>
        </p:nvSpPr>
        <p:spPr bwMode="auto">
          <a:xfrm>
            <a:off x="228600" y="3429000"/>
            <a:ext cx="22098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800">
                <a:solidFill>
                  <a:schemeClr val="accent2"/>
                </a:solidFill>
              </a:rPr>
              <a:t>CALC_H</a:t>
            </a:r>
            <a:r>
              <a:rPr lang="en-US" sz="1800">
                <a:solidFill>
                  <a:srgbClr val="6600CC"/>
                </a:solidFill>
              </a:rPr>
              <a:t> has been defined!</a:t>
            </a:r>
          </a:p>
        </p:txBody>
      </p:sp>
      <p:sp>
        <p:nvSpPr>
          <p:cNvPr id="216098" name="Text Box 34"/>
          <p:cNvSpPr txBox="1">
            <a:spLocks noChangeArrowheads="1"/>
          </p:cNvSpPr>
          <p:nvPr/>
        </p:nvSpPr>
        <p:spPr bwMode="auto">
          <a:xfrm>
            <a:off x="5257800" y="457200"/>
            <a:ext cx="3362325" cy="155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/>
              <a:t>Once the compilation is done, the compiler </a:t>
            </a:r>
            <a:r>
              <a:rPr lang="en-US" sz="2400">
                <a:solidFill>
                  <a:srgbClr val="6600CC"/>
                </a:solidFill>
              </a:rPr>
              <a:t>discards</a:t>
            </a:r>
            <a:r>
              <a:rPr lang="en-US" sz="2400"/>
              <a:t> all of the </a:t>
            </a:r>
            <a:br>
              <a:rPr lang="en-US" sz="2400"/>
            </a:br>
            <a:r>
              <a:rPr lang="en-US" sz="2400"/>
              <a:t># commands...</a:t>
            </a:r>
          </a:p>
        </p:txBody>
      </p:sp>
      <p:sp>
        <p:nvSpPr>
          <p:cNvPr id="216099" name="Text Box 35"/>
          <p:cNvSpPr txBox="1">
            <a:spLocks noChangeArrowheads="1"/>
          </p:cNvSpPr>
          <p:nvPr/>
        </p:nvSpPr>
        <p:spPr bwMode="auto">
          <a:xfrm>
            <a:off x="4800600" y="4405313"/>
            <a:ext cx="4114800" cy="1766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200"/>
              <a:t>Make sure you do this any time you define header files from now on…</a:t>
            </a:r>
          </a:p>
          <a:p>
            <a:pPr algn="ctr"/>
            <a:endParaRPr lang="en-US" sz="2200"/>
          </a:p>
          <a:p>
            <a:pPr algn="ctr"/>
            <a:r>
              <a:rPr lang="en-US" sz="2200"/>
              <a:t>It makes your code </a:t>
            </a:r>
            <a:r>
              <a:rPr lang="en-US" sz="2200">
                <a:solidFill>
                  <a:srgbClr val="6600CC"/>
                </a:solidFill>
              </a:rPr>
              <a:t>safer</a:t>
            </a:r>
            <a:r>
              <a:rPr lang="en-US" sz="2200"/>
              <a:t>!</a:t>
            </a:r>
          </a:p>
        </p:txBody>
      </p:sp>
      <p:sp>
        <p:nvSpPr>
          <p:cNvPr id="216100" name="AutoShape 36"/>
          <p:cNvSpPr>
            <a:spLocks noChangeArrowheads="1"/>
          </p:cNvSpPr>
          <p:nvPr/>
        </p:nvSpPr>
        <p:spPr bwMode="auto">
          <a:xfrm>
            <a:off x="5105400" y="762000"/>
            <a:ext cx="3600450" cy="1943100"/>
          </a:xfrm>
          <a:prstGeom prst="cloudCallout">
            <a:avLst>
              <a:gd name="adj1" fmla="val -71560"/>
              <a:gd name="adj2" fmla="val -71079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800">
                <a:solidFill>
                  <a:schemeClr val="accent2"/>
                </a:solidFill>
              </a:rPr>
              <a:t>Compiler</a:t>
            </a:r>
            <a:r>
              <a:rPr lang="en-US" sz="1800"/>
              <a:t>: Since no one’s defined STUDENT_H, I’ll keep compiling.</a:t>
            </a:r>
          </a:p>
        </p:txBody>
      </p:sp>
      <p:sp>
        <p:nvSpPr>
          <p:cNvPr id="216101" name="Rectangle 37"/>
          <p:cNvSpPr>
            <a:spLocks noChangeArrowheads="1"/>
          </p:cNvSpPr>
          <p:nvPr/>
        </p:nvSpPr>
        <p:spPr bwMode="auto">
          <a:xfrm>
            <a:off x="2590800" y="228600"/>
            <a:ext cx="1657350" cy="209550"/>
          </a:xfrm>
          <a:prstGeom prst="rect">
            <a:avLst/>
          </a:prstGeom>
          <a:noFill/>
          <a:ln w="38100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16102" name="Rectangle 38"/>
          <p:cNvSpPr>
            <a:spLocks noChangeArrowheads="1"/>
          </p:cNvSpPr>
          <p:nvPr/>
        </p:nvSpPr>
        <p:spPr bwMode="auto">
          <a:xfrm>
            <a:off x="2581275" y="428625"/>
            <a:ext cx="1657350" cy="209550"/>
          </a:xfrm>
          <a:prstGeom prst="rect">
            <a:avLst/>
          </a:prstGeom>
          <a:noFill/>
          <a:ln w="38100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16103" name="AutoShape 39"/>
          <p:cNvSpPr>
            <a:spLocks noChangeArrowheads="1"/>
          </p:cNvSpPr>
          <p:nvPr/>
        </p:nvSpPr>
        <p:spPr bwMode="auto">
          <a:xfrm>
            <a:off x="5105400" y="952500"/>
            <a:ext cx="3600450" cy="1943100"/>
          </a:xfrm>
          <a:prstGeom prst="cloudCallout">
            <a:avLst>
              <a:gd name="adj1" fmla="val -71560"/>
              <a:gd name="adj2" fmla="val -71079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800">
                <a:solidFill>
                  <a:schemeClr val="accent2"/>
                </a:solidFill>
              </a:rPr>
              <a:t>Compiler</a:t>
            </a:r>
            <a:r>
              <a:rPr lang="en-US" sz="1800"/>
              <a:t>: The user has defined STUDENT_H.  I’ll remember that!</a:t>
            </a:r>
          </a:p>
        </p:txBody>
      </p:sp>
      <p:sp>
        <p:nvSpPr>
          <p:cNvPr id="216106" name="AutoShape 42"/>
          <p:cNvSpPr>
            <a:spLocks noChangeArrowheads="1"/>
          </p:cNvSpPr>
          <p:nvPr/>
        </p:nvSpPr>
        <p:spPr bwMode="auto">
          <a:xfrm>
            <a:off x="5086350" y="1323975"/>
            <a:ext cx="3600450" cy="1943100"/>
          </a:xfrm>
          <a:prstGeom prst="cloudCallout">
            <a:avLst>
              <a:gd name="adj1" fmla="val -71560"/>
              <a:gd name="adj2" fmla="val -71079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800">
                <a:solidFill>
                  <a:schemeClr val="accent2"/>
                </a:solidFill>
              </a:rPr>
              <a:t>Compiler</a:t>
            </a:r>
            <a:r>
              <a:rPr lang="en-US" sz="1800"/>
              <a:t>: Since no one’s defined CALC_H, I’ll keep compiling.</a:t>
            </a:r>
          </a:p>
        </p:txBody>
      </p:sp>
      <p:sp>
        <p:nvSpPr>
          <p:cNvPr id="216107" name="Rectangle 43"/>
          <p:cNvSpPr>
            <a:spLocks noChangeArrowheads="1"/>
          </p:cNvSpPr>
          <p:nvPr/>
        </p:nvSpPr>
        <p:spPr bwMode="auto">
          <a:xfrm>
            <a:off x="2571750" y="790575"/>
            <a:ext cx="1657350" cy="209550"/>
          </a:xfrm>
          <a:prstGeom prst="rect">
            <a:avLst/>
          </a:prstGeom>
          <a:noFill/>
          <a:ln w="38100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16108" name="Rectangle 44"/>
          <p:cNvSpPr>
            <a:spLocks noChangeArrowheads="1"/>
          </p:cNvSpPr>
          <p:nvPr/>
        </p:nvSpPr>
        <p:spPr bwMode="auto">
          <a:xfrm>
            <a:off x="2571750" y="971550"/>
            <a:ext cx="1657350" cy="209550"/>
          </a:xfrm>
          <a:prstGeom prst="rect">
            <a:avLst/>
          </a:prstGeom>
          <a:noFill/>
          <a:ln w="38100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16109" name="AutoShape 45"/>
          <p:cNvSpPr>
            <a:spLocks noChangeArrowheads="1"/>
          </p:cNvSpPr>
          <p:nvPr/>
        </p:nvSpPr>
        <p:spPr bwMode="auto">
          <a:xfrm>
            <a:off x="5095875" y="1495425"/>
            <a:ext cx="3600450" cy="1943100"/>
          </a:xfrm>
          <a:prstGeom prst="cloudCallout">
            <a:avLst>
              <a:gd name="adj1" fmla="val -71560"/>
              <a:gd name="adj2" fmla="val -71079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800">
                <a:solidFill>
                  <a:schemeClr val="accent2"/>
                </a:solidFill>
              </a:rPr>
              <a:t>Compiler</a:t>
            </a:r>
            <a:r>
              <a:rPr lang="en-US" sz="1800"/>
              <a:t>: The user has defined CALC_H.  I’ll remember that!</a:t>
            </a:r>
          </a:p>
        </p:txBody>
      </p:sp>
      <p:sp>
        <p:nvSpPr>
          <p:cNvPr id="216110" name="Rectangle 46"/>
          <p:cNvSpPr>
            <a:spLocks noChangeArrowheads="1"/>
          </p:cNvSpPr>
          <p:nvPr/>
        </p:nvSpPr>
        <p:spPr bwMode="auto">
          <a:xfrm>
            <a:off x="2562225" y="2076450"/>
            <a:ext cx="1657350" cy="209550"/>
          </a:xfrm>
          <a:prstGeom prst="rect">
            <a:avLst/>
          </a:prstGeom>
          <a:noFill/>
          <a:ln w="38100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16111" name="AutoShape 47"/>
          <p:cNvSpPr>
            <a:spLocks noChangeArrowheads="1"/>
          </p:cNvSpPr>
          <p:nvPr/>
        </p:nvSpPr>
        <p:spPr bwMode="auto">
          <a:xfrm>
            <a:off x="5162550" y="2590800"/>
            <a:ext cx="3600450" cy="1943100"/>
          </a:xfrm>
          <a:prstGeom prst="cloudCallout">
            <a:avLst>
              <a:gd name="adj1" fmla="val -71560"/>
              <a:gd name="adj2" fmla="val -71079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800">
                <a:solidFill>
                  <a:schemeClr val="accent2"/>
                </a:solidFill>
              </a:rPr>
              <a:t>Compiler</a:t>
            </a:r>
            <a:r>
              <a:rPr lang="en-US" sz="1800"/>
              <a:t>: Ok, I just finished with the #ifndef CALC_H block of code…</a:t>
            </a:r>
          </a:p>
        </p:txBody>
      </p:sp>
      <p:sp>
        <p:nvSpPr>
          <p:cNvPr id="216112" name="Rectangle 48"/>
          <p:cNvSpPr>
            <a:spLocks noChangeArrowheads="1"/>
          </p:cNvSpPr>
          <p:nvPr/>
        </p:nvSpPr>
        <p:spPr bwMode="auto">
          <a:xfrm>
            <a:off x="2571750" y="3600450"/>
            <a:ext cx="2028825" cy="209550"/>
          </a:xfrm>
          <a:prstGeom prst="rect">
            <a:avLst/>
          </a:prstGeom>
          <a:noFill/>
          <a:ln w="38100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216113" name="AutoShape 49"/>
          <p:cNvSpPr>
            <a:spLocks noChangeArrowheads="1"/>
          </p:cNvSpPr>
          <p:nvPr/>
        </p:nvSpPr>
        <p:spPr bwMode="auto">
          <a:xfrm>
            <a:off x="5153025" y="4114800"/>
            <a:ext cx="3800475" cy="1943100"/>
          </a:xfrm>
          <a:prstGeom prst="cloudCallout">
            <a:avLst>
              <a:gd name="adj1" fmla="val -61653"/>
              <a:gd name="adj2" fmla="val -71079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800">
                <a:solidFill>
                  <a:schemeClr val="accent2"/>
                </a:solidFill>
              </a:rPr>
              <a:t>Compiler</a:t>
            </a:r>
            <a:r>
              <a:rPr lang="en-US" sz="1800"/>
              <a:t>: Ok, I just finished with the </a:t>
            </a:r>
            <a:r>
              <a:rPr lang="en-US" sz="1700"/>
              <a:t>#ifndef STUDENT_H</a:t>
            </a:r>
            <a:r>
              <a:rPr lang="en-US" sz="1800"/>
              <a:t> block of code…</a:t>
            </a:r>
          </a:p>
        </p:txBody>
      </p:sp>
      <p:sp>
        <p:nvSpPr>
          <p:cNvPr id="216114" name="Rectangle 50"/>
          <p:cNvSpPr>
            <a:spLocks noChangeArrowheads="1"/>
          </p:cNvSpPr>
          <p:nvPr/>
        </p:nvSpPr>
        <p:spPr bwMode="auto">
          <a:xfrm>
            <a:off x="2571750" y="3943350"/>
            <a:ext cx="2028825" cy="209550"/>
          </a:xfrm>
          <a:prstGeom prst="rect">
            <a:avLst/>
          </a:prstGeom>
          <a:noFill/>
          <a:ln w="38100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216115" name="AutoShape 51"/>
          <p:cNvSpPr>
            <a:spLocks noChangeArrowheads="1"/>
          </p:cNvSpPr>
          <p:nvPr/>
        </p:nvSpPr>
        <p:spPr bwMode="auto">
          <a:xfrm>
            <a:off x="5153025" y="4457700"/>
            <a:ext cx="3800475" cy="1943100"/>
          </a:xfrm>
          <a:prstGeom prst="cloudCallout">
            <a:avLst>
              <a:gd name="adj1" fmla="val -61653"/>
              <a:gd name="adj2" fmla="val -71079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800">
                <a:solidFill>
                  <a:schemeClr val="accent2"/>
                </a:solidFill>
              </a:rPr>
              <a:t>Compiler</a:t>
            </a:r>
            <a:r>
              <a:rPr lang="en-US" sz="1800"/>
              <a:t>: The CALC_H constant was already defined. I’ll ignore the code until the #endif!</a:t>
            </a:r>
          </a:p>
        </p:txBody>
      </p:sp>
      <p:sp>
        <p:nvSpPr>
          <p:cNvPr id="216116" name="Rectangle 52"/>
          <p:cNvSpPr>
            <a:spLocks noChangeArrowheads="1"/>
          </p:cNvSpPr>
          <p:nvPr/>
        </p:nvSpPr>
        <p:spPr bwMode="auto">
          <a:xfrm>
            <a:off x="2514600" y="4171950"/>
            <a:ext cx="2305050" cy="1085850"/>
          </a:xfrm>
          <a:prstGeom prst="rect">
            <a:avLst/>
          </a:prstGeom>
          <a:solidFill>
            <a:srgbClr val="E7FFE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cxnSp>
        <p:nvCxnSpPr>
          <p:cNvPr id="216117" name="AutoShape 53"/>
          <p:cNvCxnSpPr>
            <a:cxnSpLocks noChangeShapeType="1"/>
            <a:stCxn id="216111" idx="4"/>
            <a:endCxn id="216106" idx="4"/>
          </p:cNvCxnSpPr>
          <p:nvPr/>
        </p:nvCxnSpPr>
        <p:spPr bwMode="auto">
          <a:xfrm rot="10800000">
            <a:off x="4310063" y="914400"/>
            <a:ext cx="76200" cy="1266825"/>
          </a:xfrm>
          <a:prstGeom prst="bentConnector3">
            <a:avLst>
              <a:gd name="adj1" fmla="val -618750"/>
            </a:avLst>
          </a:prstGeom>
          <a:noFill/>
          <a:ln w="38100">
            <a:solidFill>
              <a:srgbClr val="FF0000"/>
            </a:solidFill>
            <a:miter lim="800000"/>
            <a:headEnd type="oval" w="lg" len="lg"/>
            <a:tailEnd type="oval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6119" name="AutoShape 55"/>
          <p:cNvCxnSpPr>
            <a:cxnSpLocks noChangeShapeType="1"/>
            <a:stCxn id="216112" idx="3"/>
            <a:endCxn id="216103" idx="4"/>
          </p:cNvCxnSpPr>
          <p:nvPr/>
        </p:nvCxnSpPr>
        <p:spPr bwMode="auto">
          <a:xfrm flipH="1" flipV="1">
            <a:off x="4329113" y="542925"/>
            <a:ext cx="290512" cy="3162300"/>
          </a:xfrm>
          <a:prstGeom prst="bentConnector3">
            <a:avLst>
              <a:gd name="adj1" fmla="val -80329"/>
            </a:avLst>
          </a:prstGeom>
          <a:noFill/>
          <a:ln w="38100">
            <a:solidFill>
              <a:srgbClr val="FF3300"/>
            </a:solidFill>
            <a:miter lim="800000"/>
            <a:headEnd type="oval" w="lg" len="lg"/>
            <a:tailEnd type="oval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16120" name="Rectangle 56"/>
          <p:cNvSpPr>
            <a:spLocks noChangeArrowheads="1"/>
          </p:cNvSpPr>
          <p:nvPr/>
        </p:nvSpPr>
        <p:spPr bwMode="auto">
          <a:xfrm>
            <a:off x="2533650" y="5248275"/>
            <a:ext cx="2028825" cy="209550"/>
          </a:xfrm>
          <a:prstGeom prst="rect">
            <a:avLst/>
          </a:prstGeom>
          <a:noFill/>
          <a:ln w="38100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216121" name="AutoShape 57"/>
          <p:cNvSpPr>
            <a:spLocks noChangeArrowheads="1"/>
          </p:cNvSpPr>
          <p:nvPr/>
        </p:nvSpPr>
        <p:spPr bwMode="auto">
          <a:xfrm>
            <a:off x="5029200" y="3819525"/>
            <a:ext cx="3800475" cy="1943100"/>
          </a:xfrm>
          <a:prstGeom prst="cloudCallout">
            <a:avLst>
              <a:gd name="adj1" fmla="val -59398"/>
              <a:gd name="adj2" fmla="val 28921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800">
                <a:solidFill>
                  <a:schemeClr val="accent2"/>
                </a:solidFill>
              </a:rPr>
              <a:t>Compiler</a:t>
            </a:r>
            <a:r>
              <a:rPr lang="en-US" sz="1800"/>
              <a:t>: Ok, I just finished with the #ifndef CALC_H block of code…</a:t>
            </a:r>
          </a:p>
        </p:txBody>
      </p:sp>
      <p:sp>
        <p:nvSpPr>
          <p:cNvPr id="216122" name="Rectangle 58"/>
          <p:cNvSpPr>
            <a:spLocks noChangeArrowheads="1"/>
          </p:cNvSpPr>
          <p:nvPr/>
        </p:nvSpPr>
        <p:spPr bwMode="auto">
          <a:xfrm>
            <a:off x="2495550" y="1131888"/>
            <a:ext cx="4572000" cy="4868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200" b="1">
                <a:solidFill>
                  <a:srgbClr val="FF3300"/>
                </a:solidFill>
              </a:rPr>
              <a:t>class Calculator</a:t>
            </a:r>
          </a:p>
          <a:p>
            <a:r>
              <a:rPr lang="en-US" sz="1200" b="1">
                <a:solidFill>
                  <a:srgbClr val="FF3300"/>
                </a:solidFill>
              </a:rPr>
              <a:t>{</a:t>
            </a:r>
          </a:p>
          <a:p>
            <a:r>
              <a:rPr lang="en-US" sz="1200" b="1">
                <a:solidFill>
                  <a:srgbClr val="FF3300"/>
                </a:solidFill>
              </a:rPr>
              <a:t>public:</a:t>
            </a:r>
          </a:p>
          <a:p>
            <a:r>
              <a:rPr lang="en-US" sz="1200" b="1">
                <a:solidFill>
                  <a:srgbClr val="FF3300"/>
                </a:solidFill>
              </a:rPr>
              <a:t>  void compute();</a:t>
            </a:r>
          </a:p>
          <a:p>
            <a:r>
              <a:rPr lang="en-US" sz="1200" b="1">
                <a:solidFill>
                  <a:srgbClr val="FF3300"/>
                </a:solidFill>
              </a:rPr>
              <a:t>};</a:t>
            </a:r>
          </a:p>
          <a:p>
            <a:r>
              <a:rPr lang="en-US" sz="1200">
                <a:solidFill>
                  <a:srgbClr val="FF3300"/>
                </a:solidFill>
              </a:rPr>
              <a:t> </a:t>
            </a:r>
          </a:p>
          <a:p>
            <a:endParaRPr lang="en-US" sz="400">
              <a:solidFill>
                <a:srgbClr val="FF3300"/>
              </a:solidFill>
            </a:endParaRPr>
          </a:p>
          <a:p>
            <a:r>
              <a:rPr lang="en-US" sz="1200" b="1">
                <a:solidFill>
                  <a:srgbClr val="FF3300"/>
                </a:solidFill>
              </a:rPr>
              <a:t>class Student</a:t>
            </a:r>
          </a:p>
          <a:p>
            <a:r>
              <a:rPr lang="en-US" sz="1200" b="1">
                <a:solidFill>
                  <a:srgbClr val="FF3300"/>
                </a:solidFill>
              </a:rPr>
              <a:t>{</a:t>
            </a:r>
          </a:p>
          <a:p>
            <a:r>
              <a:rPr lang="en-US" sz="1200" b="1">
                <a:solidFill>
                  <a:srgbClr val="FF3300"/>
                </a:solidFill>
              </a:rPr>
              <a:t>public:</a:t>
            </a:r>
          </a:p>
          <a:p>
            <a:r>
              <a:rPr lang="en-US" sz="1200" b="1">
                <a:solidFill>
                  <a:srgbClr val="FF3300"/>
                </a:solidFill>
              </a:rPr>
              <a:t>  void study()</a:t>
            </a:r>
          </a:p>
          <a:p>
            <a:r>
              <a:rPr lang="en-US" sz="1200" b="1">
                <a:solidFill>
                  <a:srgbClr val="FF3300"/>
                </a:solidFill>
              </a:rPr>
              <a:t>private:</a:t>
            </a:r>
          </a:p>
          <a:p>
            <a:r>
              <a:rPr lang="en-US" sz="1200" b="1">
                <a:solidFill>
                  <a:srgbClr val="FF3300"/>
                </a:solidFill>
              </a:rPr>
              <a:t>  Calculator myCalc;</a:t>
            </a:r>
          </a:p>
          <a:p>
            <a:r>
              <a:rPr lang="en-US" sz="1200" b="1">
                <a:solidFill>
                  <a:srgbClr val="FF3300"/>
                </a:solidFill>
              </a:rPr>
              <a:t>};</a:t>
            </a:r>
          </a:p>
          <a:p>
            <a:r>
              <a:rPr lang="en-US" sz="1200">
                <a:solidFill>
                  <a:srgbClr val="FF3300"/>
                </a:solidFill>
              </a:rPr>
              <a:t> </a:t>
            </a:r>
          </a:p>
          <a:p>
            <a:endParaRPr lang="en-US" sz="1200">
              <a:solidFill>
                <a:srgbClr val="FF3300"/>
              </a:solidFill>
            </a:endParaRPr>
          </a:p>
          <a:p>
            <a:r>
              <a:rPr lang="en-US" sz="1200">
                <a:solidFill>
                  <a:srgbClr val="FF3300"/>
                </a:solidFill>
              </a:rPr>
              <a:t> </a:t>
            </a:r>
          </a:p>
          <a:p>
            <a:r>
              <a:rPr lang="en-US" sz="1200">
                <a:solidFill>
                  <a:srgbClr val="FF3300"/>
                </a:solidFill>
              </a:rPr>
              <a:t> </a:t>
            </a:r>
          </a:p>
          <a:p>
            <a:r>
              <a:rPr lang="en-US" sz="1200" b="1">
                <a:solidFill>
                  <a:srgbClr val="FF3300"/>
                </a:solidFill>
              </a:rPr>
              <a:t> </a:t>
            </a:r>
          </a:p>
          <a:p>
            <a:r>
              <a:rPr lang="en-US" sz="1200" b="1">
                <a:solidFill>
                  <a:srgbClr val="FF3300"/>
                </a:solidFill>
              </a:rPr>
              <a:t> </a:t>
            </a:r>
          </a:p>
          <a:p>
            <a:r>
              <a:rPr lang="en-US" sz="1200" b="1">
                <a:solidFill>
                  <a:srgbClr val="FF3300"/>
                </a:solidFill>
              </a:rPr>
              <a:t> </a:t>
            </a:r>
          </a:p>
          <a:p>
            <a:r>
              <a:rPr lang="en-US" sz="1200" b="1">
                <a:solidFill>
                  <a:srgbClr val="FF3300"/>
                </a:solidFill>
              </a:rPr>
              <a:t> </a:t>
            </a:r>
          </a:p>
          <a:p>
            <a:r>
              <a:rPr lang="en-US" sz="1200" b="1">
                <a:solidFill>
                  <a:srgbClr val="FF3300"/>
                </a:solidFill>
              </a:rPr>
              <a:t> </a:t>
            </a:r>
          </a:p>
          <a:p>
            <a:r>
              <a:rPr lang="en-US" sz="1200">
                <a:solidFill>
                  <a:srgbClr val="FF3300"/>
                </a:solidFill>
              </a:rPr>
              <a:t> </a:t>
            </a:r>
          </a:p>
          <a:p>
            <a:endParaRPr lang="en-US" sz="400">
              <a:solidFill>
                <a:srgbClr val="FF3300"/>
              </a:solidFill>
            </a:endParaRPr>
          </a:p>
          <a:p>
            <a:r>
              <a:rPr lang="en-US" sz="1200" b="1">
                <a:solidFill>
                  <a:srgbClr val="FF3300"/>
                </a:solidFill>
              </a:rPr>
              <a:t> </a:t>
            </a:r>
          </a:p>
          <a:p>
            <a:pPr>
              <a:spcBef>
                <a:spcPct val="50000"/>
              </a:spcBef>
            </a:pPr>
            <a:endParaRPr lang="en-US" sz="1200">
              <a:solidFill>
                <a:srgbClr val="FF3300"/>
              </a:solidFill>
            </a:endParaRPr>
          </a:p>
        </p:txBody>
      </p:sp>
      <p:sp>
        <p:nvSpPr>
          <p:cNvPr id="216123" name="Rectangle 59"/>
          <p:cNvSpPr>
            <a:spLocks noChangeArrowheads="1"/>
          </p:cNvSpPr>
          <p:nvPr/>
        </p:nvSpPr>
        <p:spPr bwMode="auto">
          <a:xfrm>
            <a:off x="4876800" y="2362200"/>
            <a:ext cx="4097338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/>
              <a:t>And you can see that only one copy of each definition is now included!</a:t>
            </a:r>
          </a:p>
        </p:txBody>
      </p:sp>
      <p:grpSp>
        <p:nvGrpSpPr>
          <p:cNvPr id="216128" name="Group 64"/>
          <p:cNvGrpSpPr>
            <a:grpSpLocks/>
          </p:cNvGrpSpPr>
          <p:nvPr/>
        </p:nvGrpSpPr>
        <p:grpSpPr bwMode="auto">
          <a:xfrm>
            <a:off x="2533650" y="238125"/>
            <a:ext cx="2152650" cy="5219700"/>
            <a:chOff x="1596" y="150"/>
            <a:chExt cx="1356" cy="3288"/>
          </a:xfrm>
        </p:grpSpPr>
        <p:sp>
          <p:nvSpPr>
            <p:cNvPr id="216124" name="Rectangle 60"/>
            <p:cNvSpPr>
              <a:spLocks noChangeArrowheads="1"/>
            </p:cNvSpPr>
            <p:nvPr/>
          </p:nvSpPr>
          <p:spPr bwMode="auto">
            <a:xfrm>
              <a:off x="1608" y="150"/>
              <a:ext cx="1338" cy="594"/>
            </a:xfrm>
            <a:prstGeom prst="rect">
              <a:avLst/>
            </a:prstGeom>
            <a:solidFill>
              <a:srgbClr val="E7FFE7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16125" name="Rectangle 61"/>
            <p:cNvSpPr>
              <a:spLocks noChangeArrowheads="1"/>
            </p:cNvSpPr>
            <p:nvPr/>
          </p:nvSpPr>
          <p:spPr bwMode="auto">
            <a:xfrm>
              <a:off x="1602" y="1308"/>
              <a:ext cx="1338" cy="138"/>
            </a:xfrm>
            <a:prstGeom prst="rect">
              <a:avLst/>
            </a:prstGeom>
            <a:solidFill>
              <a:srgbClr val="E7FFE7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16126" name="Rectangle 62"/>
            <p:cNvSpPr>
              <a:spLocks noChangeArrowheads="1"/>
            </p:cNvSpPr>
            <p:nvPr/>
          </p:nvSpPr>
          <p:spPr bwMode="auto">
            <a:xfrm>
              <a:off x="1614" y="2256"/>
              <a:ext cx="1338" cy="390"/>
            </a:xfrm>
            <a:prstGeom prst="rect">
              <a:avLst/>
            </a:prstGeom>
            <a:solidFill>
              <a:srgbClr val="E7FFE7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16127" name="Rectangle 63"/>
            <p:cNvSpPr>
              <a:spLocks noChangeArrowheads="1"/>
            </p:cNvSpPr>
            <p:nvPr/>
          </p:nvSpPr>
          <p:spPr bwMode="auto">
            <a:xfrm>
              <a:off x="1596" y="3312"/>
              <a:ext cx="1338" cy="126"/>
            </a:xfrm>
            <a:prstGeom prst="rect">
              <a:avLst/>
            </a:prstGeom>
            <a:solidFill>
              <a:srgbClr val="E7FFE7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60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60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160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160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6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16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16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16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16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16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16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2160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216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216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216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6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160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160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6" dur="500"/>
                                        <p:tgtEl>
                                          <p:spTgt spid="2160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2160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6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216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 nodeType="clickPar">
                      <p:stCondLst>
                        <p:cond delay="indefinite"/>
                      </p:stCondLst>
                      <p:childTnLst>
                        <p:par>
                          <p:cTn id="7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6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7" dur="500"/>
                                        <p:tgtEl>
                                          <p:spTgt spid="2160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/>
                                        <p:tgtEl>
                                          <p:spTgt spid="2160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6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1" dur="500"/>
                                        <p:tgtEl>
                                          <p:spTgt spid="2160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/>
                                        <p:tgtEl>
                                          <p:spTgt spid="2160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6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5" dur="500"/>
                                        <p:tgtEl>
                                          <p:spTgt spid="216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/>
                                        <p:tgtEl>
                                          <p:spTgt spid="216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6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9" dur="500"/>
                                        <p:tgtEl>
                                          <p:spTgt spid="2160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/>
                                        <p:tgtEl>
                                          <p:spTgt spid="2160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6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 nodeType="clickPar">
                      <p:stCondLst>
                        <p:cond delay="indefinite"/>
                      </p:stCondLst>
                      <p:childTnLst>
                        <p:par>
                          <p:cTn id="9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2160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2160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 nodeType="clickPar">
                      <p:stCondLst>
                        <p:cond delay="indefinite"/>
                      </p:stCondLst>
                      <p:childTnLst>
                        <p:par>
                          <p:cTn id="10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216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 nodeType="clickPar">
                      <p:stCondLst>
                        <p:cond delay="indefinite"/>
                      </p:stCondLst>
                      <p:childTnLst>
                        <p:par>
                          <p:cTn id="10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0" dur="500"/>
                                        <p:tgtEl>
                                          <p:spTgt spid="216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 nodeType="clickPar">
                      <p:stCondLst>
                        <p:cond delay="indefinite"/>
                      </p:stCondLst>
                      <p:childTnLst>
                        <p:par>
                          <p:cTn id="1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 nodeType="clickPar">
                      <p:stCondLst>
                        <p:cond delay="indefinite"/>
                      </p:stCondLst>
                      <p:childTnLst>
                        <p:par>
                          <p:cTn id="1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500"/>
                                        <p:tgtEl>
                                          <p:spTgt spid="216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 nodeType="clickPar">
                      <p:stCondLst>
                        <p:cond delay="indefinite"/>
                      </p:stCondLst>
                      <p:childTnLst>
                        <p:par>
                          <p:cTn id="1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6" dur="500"/>
                                        <p:tgtEl>
                                          <p:spTgt spid="216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 nodeType="clickPar">
                      <p:stCondLst>
                        <p:cond delay="indefinite"/>
                      </p:stCondLst>
                      <p:childTnLst>
                        <p:par>
                          <p:cTn id="1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1" dur="500"/>
                                        <p:tgtEl>
                                          <p:spTgt spid="2160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 nodeType="clickPar">
                      <p:stCondLst>
                        <p:cond delay="indefinite"/>
                      </p:stCondLst>
                      <p:childTnLst>
                        <p:par>
                          <p:cTn id="1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 nodeType="clickPar">
                      <p:stCondLst>
                        <p:cond delay="indefinite"/>
                      </p:stCondLst>
                      <p:childTnLst>
                        <p:par>
                          <p:cTn id="1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2" dur="500"/>
                                        <p:tgtEl>
                                          <p:spTgt spid="216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 nodeType="clickPar">
                      <p:stCondLst>
                        <p:cond delay="indefinite"/>
                      </p:stCondLst>
                      <p:childTnLst>
                        <p:par>
                          <p:cTn id="1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7" dur="500"/>
                                        <p:tgtEl>
                                          <p:spTgt spid="216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 nodeType="clickPar">
                      <p:stCondLst>
                        <p:cond delay="indefinite"/>
                      </p:stCondLst>
                      <p:childTnLst>
                        <p:par>
                          <p:cTn id="1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 nodeType="clickPar">
                      <p:stCondLst>
                        <p:cond delay="indefinite"/>
                      </p:stCondLst>
                      <p:childTnLst>
                        <p:par>
                          <p:cTn id="1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8" dur="500"/>
                                        <p:tgtEl>
                                          <p:spTgt spid="216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 nodeType="clickPar">
                      <p:stCondLst>
                        <p:cond delay="indefinite"/>
                      </p:stCondLst>
                      <p:childTnLst>
                        <p:par>
                          <p:cTn id="1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3" dur="500"/>
                                        <p:tgtEl>
                                          <p:spTgt spid="216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 nodeType="clickPar">
                      <p:stCondLst>
                        <p:cond delay="indefinite"/>
                      </p:stCondLst>
                      <p:childTnLst>
                        <p:par>
                          <p:cTn id="1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8" dur="500"/>
                                        <p:tgtEl>
                                          <p:spTgt spid="2160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 nodeType="clickPar">
                      <p:stCondLst>
                        <p:cond delay="indefinite"/>
                      </p:stCondLst>
                      <p:childTnLst>
                        <p:par>
                          <p:cTn id="1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 nodeType="clickPar">
                      <p:stCondLst>
                        <p:cond delay="indefinite"/>
                      </p:stCondLst>
                      <p:childTnLst>
                        <p:par>
                          <p:cTn id="1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9" dur="500"/>
                                        <p:tgtEl>
                                          <p:spTgt spid="216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 nodeType="clickPar">
                      <p:stCondLst>
                        <p:cond delay="indefinite"/>
                      </p:stCondLst>
                      <p:childTnLst>
                        <p:par>
                          <p:cTn id="18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4" dur="500"/>
                                        <p:tgtEl>
                                          <p:spTgt spid="216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 nodeType="clickPar">
                      <p:stCondLst>
                        <p:cond delay="indefinite"/>
                      </p:stCondLst>
                      <p:childTnLst>
                        <p:par>
                          <p:cTn id="18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 nodeType="clickPar">
                      <p:stCondLst>
                        <p:cond delay="indefinite"/>
                      </p:stCondLst>
                      <p:childTnLst>
                        <p:par>
                          <p:cTn id="19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9" dur="500"/>
                                        <p:tgtEl>
                                          <p:spTgt spid="216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0" fill="hold" nodeType="clickPar">
                      <p:stCondLst>
                        <p:cond delay="indefinite"/>
                      </p:stCondLst>
                      <p:childTnLst>
                        <p:par>
                          <p:cTn id="20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4" dur="500"/>
                                        <p:tgtEl>
                                          <p:spTgt spid="216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5" fill="hold" nodeType="clickPar">
                      <p:stCondLst>
                        <p:cond delay="indefinite"/>
                      </p:stCondLst>
                      <p:childTnLst>
                        <p:par>
                          <p:cTn id="20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 nodeType="clickPar">
                      <p:stCondLst>
                        <p:cond delay="indefinite"/>
                      </p:stCondLst>
                      <p:childTnLst>
                        <p:par>
                          <p:cTn id="2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7" fill="hold" nodeType="clickPar">
                      <p:stCondLst>
                        <p:cond delay="indefinite"/>
                      </p:stCondLst>
                      <p:childTnLst>
                        <p:par>
                          <p:cTn id="2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1" dur="500"/>
                                        <p:tgtEl>
                                          <p:spTgt spid="216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2" fill="hold" nodeType="clickPar">
                      <p:stCondLst>
                        <p:cond delay="indefinite"/>
                      </p:stCondLst>
                      <p:childTnLst>
                        <p:par>
                          <p:cTn id="2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6" dur="500"/>
                                        <p:tgtEl>
                                          <p:spTgt spid="216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7" fill="hold" nodeType="clickPar">
                      <p:stCondLst>
                        <p:cond delay="indefinite"/>
                      </p:stCondLst>
                      <p:childTnLst>
                        <p:par>
                          <p:cTn id="2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9" presetID="26" presetClass="emph" presetSubtype="0" repeatCount="3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0" dur="500" tmFilter="0, 0; .2, .5; .8, .5; 1, 0"/>
                                        <p:tgtEl>
                                          <p:spTgt spid="21609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1" dur="250" autoRev="1" fill="hold"/>
                                        <p:tgtEl>
                                          <p:spTgt spid="21609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2" fill="hold" nodeType="clickPar">
                      <p:stCondLst>
                        <p:cond delay="indefinite"/>
                      </p:stCondLst>
                      <p:childTnLst>
                        <p:par>
                          <p:cTn id="2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6" dur="2000"/>
                                        <p:tgtEl>
                                          <p:spTgt spid="216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7" fill="hold" nodeType="clickPar">
                      <p:stCondLst>
                        <p:cond delay="indefinite"/>
                      </p:stCondLst>
                      <p:childTnLst>
                        <p:par>
                          <p:cTn id="2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3" fill="hold" nodeType="clickPar">
                      <p:stCondLst>
                        <p:cond delay="indefinite"/>
                      </p:stCondLst>
                      <p:childTnLst>
                        <p:par>
                          <p:cTn id="2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7" dur="500"/>
                                        <p:tgtEl>
                                          <p:spTgt spid="216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8" fill="hold" nodeType="clickPar">
                      <p:stCondLst>
                        <p:cond delay="indefinite"/>
                      </p:stCondLst>
                      <p:childTnLst>
                        <p:par>
                          <p:cTn id="2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2" dur="500"/>
                                        <p:tgtEl>
                                          <p:spTgt spid="216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3" fill="hold" nodeType="clickPar">
                      <p:stCondLst>
                        <p:cond delay="indefinite"/>
                      </p:stCondLst>
                      <p:childTnLst>
                        <p:par>
                          <p:cTn id="2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9" fill="hold" nodeType="clickPar">
                      <p:stCondLst>
                        <p:cond delay="indefinite"/>
                      </p:stCondLst>
                      <p:childTnLst>
                        <p:par>
                          <p:cTn id="2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3" dur="500" fill="hold"/>
                                        <p:tgtEl>
                                          <p:spTgt spid="216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4" dur="500" fill="hold"/>
                                        <p:tgtEl>
                                          <p:spTgt spid="216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5" fill="hold" nodeType="clickPar">
                      <p:stCondLst>
                        <p:cond delay="indefinite"/>
                      </p:stCondLst>
                      <p:childTnLst>
                        <p:par>
                          <p:cTn id="2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9" dur="1000"/>
                                        <p:tgtEl>
                                          <p:spTgt spid="216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0" fill="hold" nodeType="clickPar">
                      <p:stCondLst>
                        <p:cond delay="indefinite"/>
                      </p:stCondLst>
                      <p:childTnLst>
                        <p:par>
                          <p:cTn id="27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4" fill="hold" nodeType="clickPar">
                      <p:stCondLst>
                        <p:cond delay="indefinite"/>
                      </p:stCondLst>
                      <p:childTnLst>
                        <p:par>
                          <p:cTn id="27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8" presetID="26" presetClass="emph" presetSubtype="0" repeatCount="2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9" dur="500" tmFilter="0, 0; .2, .5; .8, .5; 1, 0"/>
                                        <p:tgtEl>
                                          <p:spTgt spid="21612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80" dur="250" autoRev="1" fill="hold"/>
                                        <p:tgtEl>
                                          <p:spTgt spid="21612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1" fill="hold" nodeType="clickPar">
                      <p:stCondLst>
                        <p:cond delay="indefinite"/>
                      </p:stCondLst>
                      <p:childTnLst>
                        <p:par>
                          <p:cTn id="2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6073" grpId="0"/>
      <p:bldP spid="216073" grpId="1"/>
      <p:bldP spid="216074" grpId="0"/>
      <p:bldP spid="216074" grpId="1"/>
      <p:bldP spid="216075" grpId="0"/>
      <p:bldP spid="216075" grpId="1"/>
      <p:bldP spid="216076" grpId="0"/>
      <p:bldP spid="216076" grpId="1"/>
      <p:bldP spid="216077" grpId="0"/>
      <p:bldP spid="216077" grpId="1"/>
      <p:bldP spid="216078" grpId="0"/>
      <p:bldP spid="216079" grpId="0"/>
      <p:bldP spid="216080" grpId="0"/>
      <p:bldP spid="216081" grpId="0"/>
      <p:bldP spid="216081" grpId="1"/>
      <p:bldP spid="216085" grpId="0" animBg="1"/>
      <p:bldP spid="216086" grpId="0"/>
      <p:bldP spid="216089" grpId="0"/>
      <p:bldP spid="216092" grpId="0"/>
      <p:bldP spid="216092" grpId="1"/>
      <p:bldP spid="216098" grpId="0"/>
      <p:bldP spid="216099" grpId="0"/>
      <p:bldP spid="216100" grpId="0" animBg="1"/>
      <p:bldP spid="216100" grpId="1" animBg="1"/>
      <p:bldP spid="216101" grpId="0" animBg="1"/>
      <p:bldP spid="216101" grpId="1" animBg="1"/>
      <p:bldP spid="216102" grpId="0" animBg="1"/>
      <p:bldP spid="216102" grpId="1" animBg="1"/>
      <p:bldP spid="216103" grpId="0" animBg="1"/>
      <p:bldP spid="216103" grpId="1" animBg="1"/>
      <p:bldP spid="216106" grpId="0" animBg="1"/>
      <p:bldP spid="216106" grpId="1" animBg="1"/>
      <p:bldP spid="216107" grpId="0" animBg="1"/>
      <p:bldP spid="216107" grpId="1" animBg="1"/>
      <p:bldP spid="216108" grpId="0" animBg="1"/>
      <p:bldP spid="216108" grpId="1" animBg="1"/>
      <p:bldP spid="216109" grpId="0" animBg="1"/>
      <p:bldP spid="216109" grpId="1" animBg="1"/>
      <p:bldP spid="216110" grpId="0" animBg="1"/>
      <p:bldP spid="216110" grpId="1" animBg="1"/>
      <p:bldP spid="216111" grpId="0" animBg="1"/>
      <p:bldP spid="216111" grpId="1" animBg="1"/>
      <p:bldP spid="216112" grpId="0" animBg="1"/>
      <p:bldP spid="216112" grpId="1" animBg="1"/>
      <p:bldP spid="216113" grpId="0" animBg="1"/>
      <p:bldP spid="216113" grpId="1" animBg="1"/>
      <p:bldP spid="216114" grpId="0" animBg="1"/>
      <p:bldP spid="216114" grpId="1" animBg="1"/>
      <p:bldP spid="216115" grpId="0" animBg="1"/>
      <p:bldP spid="216115" grpId="1" animBg="1"/>
      <p:bldP spid="216116" grpId="0" animBg="1"/>
      <p:bldP spid="216120" grpId="0" animBg="1"/>
      <p:bldP spid="216120" grpId="1" animBg="1"/>
      <p:bldP spid="216121" grpId="0" animBg="1"/>
      <p:bldP spid="216121" grpId="1" animBg="1"/>
      <p:bldP spid="216122" grpId="0"/>
      <p:bldP spid="216122" grpId="1"/>
      <p:bldP spid="216123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643" name="Text Box 19"/>
          <p:cNvSpPr txBox="1">
            <a:spLocks noChangeArrowheads="1"/>
          </p:cNvSpPr>
          <p:nvPr/>
        </p:nvSpPr>
        <p:spPr bwMode="auto">
          <a:xfrm>
            <a:off x="5410200" y="2667000"/>
            <a:ext cx="3200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/>
              <a:t>Well, not so fast!</a:t>
            </a:r>
          </a:p>
        </p:txBody>
      </p:sp>
      <p:sp>
        <p:nvSpPr>
          <p:cNvPr id="282626" name="Rectangle 2"/>
          <p:cNvSpPr>
            <a:spLocks noGrp="1" noChangeArrowheads="1"/>
          </p:cNvSpPr>
          <p:nvPr>
            <p:ph type="title"/>
          </p:nvPr>
        </p:nvSpPr>
        <p:spPr>
          <a:xfrm>
            <a:off x="5181600" y="-76200"/>
            <a:ext cx="3886200" cy="1143000"/>
          </a:xfrm>
        </p:spPr>
        <p:txBody>
          <a:bodyPr/>
          <a:lstStyle/>
          <a:p>
            <a:r>
              <a:rPr lang="en-US" sz="2400"/>
              <a:t>Last Topic: Knowing </a:t>
            </a:r>
            <a:r>
              <a:rPr lang="en-US" sz="2400" i="1"/>
              <a:t>WHEN</a:t>
            </a:r>
            <a:r>
              <a:rPr lang="en-US" sz="2400"/>
              <a:t> to Include .H Files</a:t>
            </a:r>
          </a:p>
        </p:txBody>
      </p:sp>
      <p:sp>
        <p:nvSpPr>
          <p:cNvPr id="282629" name="Text Box 5"/>
          <p:cNvSpPr txBox="1">
            <a:spLocks noChangeArrowheads="1"/>
          </p:cNvSpPr>
          <p:nvPr/>
        </p:nvSpPr>
        <p:spPr bwMode="auto">
          <a:xfrm>
            <a:off x="5486400" y="1203325"/>
            <a:ext cx="3200400" cy="1311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dirty="0"/>
              <a:t>You might think that any time you </a:t>
            </a:r>
            <a:r>
              <a:rPr lang="en-US" dirty="0">
                <a:solidFill>
                  <a:srgbClr val="6600CC"/>
                </a:solidFill>
              </a:rPr>
              <a:t>refer to a class</a:t>
            </a:r>
            <a:r>
              <a:rPr lang="en-US" dirty="0"/>
              <a:t>, you </a:t>
            </a:r>
            <a:r>
              <a:rPr lang="en-US" dirty="0">
                <a:solidFill>
                  <a:srgbClr val="6600CC"/>
                </a:solidFill>
              </a:rPr>
              <a:t>should include its .h</a:t>
            </a:r>
            <a:r>
              <a:rPr lang="en-US" dirty="0"/>
              <a:t> file first… Right?</a:t>
            </a:r>
          </a:p>
        </p:txBody>
      </p:sp>
      <p:grpSp>
        <p:nvGrpSpPr>
          <p:cNvPr id="282630" name="Group 6"/>
          <p:cNvGrpSpPr>
            <a:grpSpLocks/>
          </p:cNvGrpSpPr>
          <p:nvPr/>
        </p:nvGrpSpPr>
        <p:grpSpPr bwMode="auto">
          <a:xfrm>
            <a:off x="76200" y="1652588"/>
            <a:ext cx="4953000" cy="2933700"/>
            <a:chOff x="3803" y="599"/>
            <a:chExt cx="1823" cy="1848"/>
          </a:xfrm>
        </p:grpSpPr>
        <p:sp>
          <p:nvSpPr>
            <p:cNvPr id="282631" name="Text Box 7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1639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800" b="1">
                  <a:latin typeface="Courier New" pitchFamily="49" charset="0"/>
                </a:rPr>
                <a:t> </a:t>
              </a:r>
            </a:p>
            <a:p>
              <a:endParaRPr lang="en-US" sz="1000" b="1">
                <a:latin typeface="Courier New" pitchFamily="49" charset="0"/>
              </a:endParaRPr>
            </a:p>
            <a:p>
              <a:r>
                <a:rPr lang="en-US" sz="1800" b="1">
                  <a:latin typeface="Courier New" pitchFamily="49" charset="0"/>
                </a:rPr>
                <a:t>class Student </a:t>
              </a:r>
            </a:p>
            <a:p>
              <a:r>
                <a:rPr lang="en-US" sz="1400" b="1">
                  <a:latin typeface="Courier New" pitchFamily="49" charset="0"/>
                </a:rPr>
                <a:t>{ </a:t>
              </a:r>
            </a:p>
            <a:p>
              <a:r>
                <a:rPr lang="en-US" sz="1800" b="1">
                  <a:latin typeface="Courier New" pitchFamily="49" charset="0"/>
                </a:rPr>
                <a:t>public:</a:t>
              </a:r>
            </a:p>
            <a:p>
              <a:r>
                <a:rPr lang="en-US" sz="1800" b="1">
                  <a:latin typeface="Courier New" pitchFamily="49" charset="0"/>
                </a:rPr>
                <a:t>  void beIrresponsible();</a:t>
              </a:r>
            </a:p>
            <a:p>
              <a:r>
                <a:rPr lang="en-US" sz="1800" b="1">
                  <a:latin typeface="Courier New" pitchFamily="49" charset="0"/>
                </a:rPr>
                <a:t>  ... </a:t>
              </a:r>
            </a:p>
            <a:p>
              <a:r>
                <a:rPr lang="en-US" sz="1800" b="1">
                  <a:latin typeface="Courier New" pitchFamily="49" charset="0"/>
                </a:rPr>
                <a:t>private:</a:t>
              </a:r>
            </a:p>
            <a:p>
              <a:r>
                <a:rPr lang="en-US" sz="1800" b="1">
                  <a:latin typeface="Courier New" pitchFamily="49" charset="0"/>
                </a:rPr>
                <a:t>  Alcohol *myBottle;</a:t>
              </a:r>
            </a:p>
            <a:p>
              <a:r>
                <a:rPr lang="en-US" sz="1400" b="1">
                  <a:latin typeface="Courier New" pitchFamily="49" charset="0"/>
                </a:rPr>
                <a:t>};</a:t>
              </a:r>
            </a:p>
          </p:txBody>
        </p:sp>
        <p:sp>
          <p:nvSpPr>
            <p:cNvPr id="282632" name="Text Box 8"/>
            <p:cNvSpPr txBox="1">
              <a:spLocks noChangeArrowheads="1"/>
            </p:cNvSpPr>
            <p:nvPr/>
          </p:nvSpPr>
          <p:spPr bwMode="auto">
            <a:xfrm>
              <a:off x="3803" y="599"/>
              <a:ext cx="441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006666"/>
                  </a:solidFill>
                </a:rPr>
                <a:t>student.h</a:t>
              </a:r>
            </a:p>
          </p:txBody>
        </p:sp>
      </p:grpSp>
      <p:grpSp>
        <p:nvGrpSpPr>
          <p:cNvPr id="282633" name="Group 9"/>
          <p:cNvGrpSpPr>
            <a:grpSpLocks/>
          </p:cNvGrpSpPr>
          <p:nvPr/>
        </p:nvGrpSpPr>
        <p:grpSpPr bwMode="auto">
          <a:xfrm>
            <a:off x="76200" y="-23813"/>
            <a:ext cx="4953000" cy="1682751"/>
            <a:chOff x="3803" y="599"/>
            <a:chExt cx="1823" cy="1060"/>
          </a:xfrm>
        </p:grpSpPr>
        <p:sp>
          <p:nvSpPr>
            <p:cNvPr id="282634" name="Text Box 10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851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800" b="1">
                  <a:latin typeface="Courier New" pitchFamily="49" charset="0"/>
                </a:rPr>
                <a:t>class Alcohol</a:t>
              </a:r>
            </a:p>
            <a:p>
              <a:r>
                <a:rPr lang="en-US" sz="1400" b="1">
                  <a:latin typeface="Courier New" pitchFamily="49" charset="0"/>
                </a:rPr>
                <a:t>{ </a:t>
              </a:r>
            </a:p>
            <a:p>
              <a:r>
                <a:rPr lang="en-US" sz="1800" b="1">
                  <a:latin typeface="Courier New" pitchFamily="49" charset="0"/>
                </a:rPr>
                <a:t>public:</a:t>
              </a:r>
            </a:p>
            <a:p>
              <a:r>
                <a:rPr lang="en-US" sz="1800" b="1">
                  <a:latin typeface="Courier New" pitchFamily="49" charset="0"/>
                </a:rPr>
                <a:t>   void drink()</a:t>
              </a:r>
              <a:r>
                <a:rPr lang="en-US" sz="1000" b="1">
                  <a:latin typeface="Courier New" pitchFamily="49" charset="0"/>
                </a:rPr>
                <a:t> </a:t>
              </a:r>
              <a:r>
                <a:rPr lang="en-US" sz="1800" b="1">
                  <a:latin typeface="Courier New" pitchFamily="49" charset="0"/>
                </a:rPr>
                <a:t>{</a:t>
              </a:r>
              <a:r>
                <a:rPr lang="en-US" sz="1000" b="1">
                  <a:latin typeface="Courier New" pitchFamily="49" charset="0"/>
                </a:rPr>
                <a:t> </a:t>
              </a:r>
              <a:r>
                <a:rPr lang="en-US" sz="1800" b="1">
                  <a:latin typeface="Courier New" pitchFamily="49" charset="0"/>
                </a:rPr>
                <a:t>cout</a:t>
              </a:r>
              <a:r>
                <a:rPr lang="en-US" sz="1000" b="1">
                  <a:latin typeface="Courier New" pitchFamily="49" charset="0"/>
                </a:rPr>
                <a:t> </a:t>
              </a:r>
              <a:r>
                <a:rPr lang="en-US" sz="1800" b="1">
                  <a:latin typeface="Courier New" pitchFamily="49" charset="0"/>
                </a:rPr>
                <a:t>&lt;&lt;</a:t>
              </a:r>
              <a:r>
                <a:rPr lang="en-US" sz="1000" b="1">
                  <a:latin typeface="Courier New" pitchFamily="49" charset="0"/>
                </a:rPr>
                <a:t> </a:t>
              </a:r>
              <a:r>
                <a:rPr lang="en-US" sz="1800" b="1">
                  <a:latin typeface="Courier New" pitchFamily="49" charset="0"/>
                </a:rPr>
                <a:t>“glug!”;</a:t>
              </a:r>
              <a:r>
                <a:rPr lang="en-US" sz="1000" b="1">
                  <a:latin typeface="Courier New" pitchFamily="49" charset="0"/>
                </a:rPr>
                <a:t> </a:t>
              </a:r>
              <a:r>
                <a:rPr lang="en-US" sz="1800" b="1">
                  <a:latin typeface="Courier New" pitchFamily="49" charset="0"/>
                </a:rPr>
                <a:t>}</a:t>
              </a:r>
            </a:p>
            <a:p>
              <a:r>
                <a:rPr lang="en-US" sz="1400" b="1">
                  <a:latin typeface="Courier New" pitchFamily="49" charset="0"/>
                </a:rPr>
                <a:t>};</a:t>
              </a:r>
            </a:p>
          </p:txBody>
        </p:sp>
        <p:sp>
          <p:nvSpPr>
            <p:cNvPr id="282635" name="Text Box 11"/>
            <p:cNvSpPr txBox="1">
              <a:spLocks noChangeArrowheads="1"/>
            </p:cNvSpPr>
            <p:nvPr/>
          </p:nvSpPr>
          <p:spPr bwMode="auto">
            <a:xfrm>
              <a:off x="3803" y="599"/>
              <a:ext cx="407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006666"/>
                  </a:solidFill>
                </a:rPr>
                <a:t>alcohol.h</a:t>
              </a:r>
            </a:p>
          </p:txBody>
        </p:sp>
      </p:grpSp>
      <p:sp>
        <p:nvSpPr>
          <p:cNvPr id="282636" name="Rectangle 12"/>
          <p:cNvSpPr>
            <a:spLocks noChangeArrowheads="1"/>
          </p:cNvSpPr>
          <p:nvPr/>
        </p:nvSpPr>
        <p:spPr bwMode="auto">
          <a:xfrm>
            <a:off x="149225" y="1995488"/>
            <a:ext cx="29146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>
                <a:solidFill>
                  <a:srgbClr val="FF0000"/>
                </a:solidFill>
                <a:latin typeface="Courier New" pitchFamily="49" charset="0"/>
              </a:rPr>
              <a:t>#include “alcohol.h”</a:t>
            </a:r>
          </a:p>
        </p:txBody>
      </p:sp>
      <p:sp>
        <p:nvSpPr>
          <p:cNvPr id="282637" name="AutoShape 13"/>
          <p:cNvSpPr>
            <a:spLocks noChangeArrowheads="1"/>
          </p:cNvSpPr>
          <p:nvPr/>
        </p:nvSpPr>
        <p:spPr bwMode="auto">
          <a:xfrm>
            <a:off x="3810000" y="3262313"/>
            <a:ext cx="3657600" cy="1295400"/>
          </a:xfrm>
          <a:prstGeom prst="wedgeRoundRectCallout">
            <a:avLst>
              <a:gd name="adj1" fmla="val -72005"/>
              <a:gd name="adj2" fmla="val 22671"/>
              <a:gd name="adj3" fmla="val 16667"/>
            </a:avLst>
          </a:prstGeom>
          <a:solidFill>
            <a:srgbClr val="9BFF9B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endParaRPr lang="en-US" sz="1000"/>
          </a:p>
          <a:p>
            <a:pPr algn="ctr"/>
            <a:r>
              <a:rPr lang="en-US" sz="1800"/>
              <a:t>I use the </a:t>
            </a:r>
            <a:r>
              <a:rPr lang="en-US" sz="1800">
                <a:solidFill>
                  <a:srgbClr val="6600CC"/>
                </a:solidFill>
              </a:rPr>
              <a:t>Alcohol class </a:t>
            </a:r>
            <a:br>
              <a:rPr lang="en-US" sz="1800"/>
            </a:br>
            <a:r>
              <a:rPr lang="en-US" sz="1800"/>
              <a:t> (which is defined in </a:t>
            </a:r>
            <a:r>
              <a:rPr lang="en-US" sz="1800">
                <a:solidFill>
                  <a:srgbClr val="6600CC"/>
                </a:solidFill>
              </a:rPr>
              <a:t>alcohol.h</a:t>
            </a:r>
            <a:r>
              <a:rPr lang="en-US" sz="1800"/>
              <a:t>)</a:t>
            </a:r>
          </a:p>
          <a:p>
            <a:pPr algn="ctr"/>
            <a:r>
              <a:rPr lang="en-US" sz="1800"/>
              <a:t>to define a member variable</a:t>
            </a:r>
          </a:p>
        </p:txBody>
      </p:sp>
      <p:sp>
        <p:nvSpPr>
          <p:cNvPr id="282638" name="AutoShape 14"/>
          <p:cNvSpPr>
            <a:spLocks noChangeArrowheads="1"/>
          </p:cNvSpPr>
          <p:nvPr/>
        </p:nvSpPr>
        <p:spPr bwMode="auto">
          <a:xfrm>
            <a:off x="3886200" y="2043113"/>
            <a:ext cx="2743200" cy="1066800"/>
          </a:xfrm>
          <a:prstGeom prst="wedgeRoundRectCallout">
            <a:avLst>
              <a:gd name="adj1" fmla="val -82755"/>
              <a:gd name="adj2" fmla="val -38542"/>
              <a:gd name="adj3" fmla="val 16667"/>
            </a:avLst>
          </a:prstGeom>
          <a:solidFill>
            <a:srgbClr val="9BFF9B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endParaRPr lang="en-US" sz="1000"/>
          </a:p>
          <a:p>
            <a:pPr algn="ctr"/>
            <a:r>
              <a:rPr lang="en-US" sz="1800"/>
              <a:t>So I need to include </a:t>
            </a:r>
            <a:r>
              <a:rPr lang="en-US" sz="1800">
                <a:solidFill>
                  <a:srgbClr val="6600CC"/>
                </a:solidFill>
              </a:rPr>
              <a:t>alcohol.h</a:t>
            </a:r>
            <a:r>
              <a:rPr lang="en-US" sz="1800"/>
              <a:t>, right?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826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826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2643" grpId="0"/>
      <p:bldP spid="282629" grpId="0"/>
      <p:bldP spid="282637" grpId="0" animBg="1"/>
      <p:bldP spid="282637" grpId="1" animBg="1"/>
      <p:bldP spid="282638" grpId="0" animBg="1"/>
      <p:bldP spid="282638" grpId="1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74" name="Text Box 2"/>
          <p:cNvSpPr txBox="1">
            <a:spLocks noChangeArrowheads="1"/>
          </p:cNvSpPr>
          <p:nvPr/>
        </p:nvSpPr>
        <p:spPr bwMode="auto">
          <a:xfrm>
            <a:off x="5105400" y="1676400"/>
            <a:ext cx="3962400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/>
              <a:t>You must include the header file (containing the full definition of a class)</a:t>
            </a:r>
          </a:p>
        </p:txBody>
      </p:sp>
      <p:sp>
        <p:nvSpPr>
          <p:cNvPr id="284675" name="Rectangle 3"/>
          <p:cNvSpPr>
            <a:spLocks noGrp="1" noChangeArrowheads="1"/>
          </p:cNvSpPr>
          <p:nvPr>
            <p:ph type="title"/>
          </p:nvPr>
        </p:nvSpPr>
        <p:spPr>
          <a:xfrm>
            <a:off x="5181600" y="-76200"/>
            <a:ext cx="3886200" cy="1143000"/>
          </a:xfrm>
        </p:spPr>
        <p:txBody>
          <a:bodyPr/>
          <a:lstStyle/>
          <a:p>
            <a:r>
              <a:rPr lang="en-US" sz="2400"/>
              <a:t>Last Topic: Knowing </a:t>
            </a:r>
            <a:r>
              <a:rPr lang="en-US" sz="2400" i="1"/>
              <a:t>WHEN</a:t>
            </a:r>
            <a:r>
              <a:rPr lang="en-US" sz="2400"/>
              <a:t> to Include .H Files</a:t>
            </a:r>
          </a:p>
        </p:txBody>
      </p:sp>
      <p:sp>
        <p:nvSpPr>
          <p:cNvPr id="284677" name="Text Box 5"/>
          <p:cNvSpPr txBox="1">
            <a:spLocks noChangeArrowheads="1"/>
          </p:cNvSpPr>
          <p:nvPr/>
        </p:nvSpPr>
        <p:spPr bwMode="auto">
          <a:xfrm>
            <a:off x="5486400" y="1203325"/>
            <a:ext cx="3200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/>
              <a:t>Here are the rules…</a:t>
            </a:r>
          </a:p>
        </p:txBody>
      </p:sp>
      <p:grpSp>
        <p:nvGrpSpPr>
          <p:cNvPr id="284678" name="Group 6"/>
          <p:cNvGrpSpPr>
            <a:grpSpLocks/>
          </p:cNvGrpSpPr>
          <p:nvPr/>
        </p:nvGrpSpPr>
        <p:grpSpPr bwMode="auto">
          <a:xfrm>
            <a:off x="76200" y="1652588"/>
            <a:ext cx="4953000" cy="4856162"/>
            <a:chOff x="3803" y="599"/>
            <a:chExt cx="1823" cy="3059"/>
          </a:xfrm>
        </p:grpSpPr>
        <p:sp>
          <p:nvSpPr>
            <p:cNvPr id="284679" name="Text Box 7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2850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800" b="1">
                  <a:latin typeface="Courier New" pitchFamily="49" charset="0"/>
                </a:rPr>
                <a:t> </a:t>
              </a:r>
            </a:p>
            <a:p>
              <a:endParaRPr lang="en-US" sz="1000" b="1">
                <a:latin typeface="Courier New" pitchFamily="49" charset="0"/>
              </a:endParaRPr>
            </a:p>
            <a:p>
              <a:r>
                <a:rPr lang="en-US" sz="1800" b="1">
                  <a:latin typeface="Courier New" pitchFamily="49" charset="0"/>
                </a:rPr>
                <a:t>class SecondClass</a:t>
              </a:r>
            </a:p>
            <a:p>
              <a:r>
                <a:rPr lang="en-US" sz="1400" b="1">
                  <a:latin typeface="Courier New" pitchFamily="49" charset="0"/>
                </a:rPr>
                <a:t>{ </a:t>
              </a:r>
            </a:p>
            <a:p>
              <a:r>
                <a:rPr lang="en-US" sz="1800" b="1">
                  <a:latin typeface="Courier New" pitchFamily="49" charset="0"/>
                </a:rPr>
                <a:t>public:</a:t>
              </a:r>
            </a:p>
            <a:p>
              <a:r>
                <a:rPr lang="en-US" sz="1800" b="1">
                  <a:latin typeface="Courier New" pitchFamily="49" charset="0"/>
                </a:rPr>
                <a:t>  void otherFunc()</a:t>
              </a:r>
            </a:p>
            <a:p>
              <a:r>
                <a:rPr lang="en-US" sz="1800" b="1">
                  <a:latin typeface="Courier New" pitchFamily="49" charset="0"/>
                </a:rPr>
                <a:t>  {</a:t>
              </a:r>
            </a:p>
            <a:p>
              <a:endParaRPr lang="en-US" sz="1800" b="1">
                <a:latin typeface="Courier New" pitchFamily="49" charset="0"/>
              </a:endParaRPr>
            </a:p>
            <a:p>
              <a:endParaRPr lang="en-US" sz="1800" b="1">
                <a:latin typeface="Courier New" pitchFamily="49" charset="0"/>
              </a:endParaRPr>
            </a:p>
            <a:p>
              <a:r>
                <a:rPr lang="en-US" sz="1800" b="1">
                  <a:latin typeface="Courier New" pitchFamily="49" charset="0"/>
                </a:rPr>
                <a:t>  </a:t>
              </a:r>
            </a:p>
            <a:p>
              <a:r>
                <a:rPr lang="en-US" sz="1800" b="1">
                  <a:latin typeface="Courier New" pitchFamily="49" charset="0"/>
                </a:rPr>
                <a:t>  </a:t>
              </a:r>
            </a:p>
            <a:p>
              <a:r>
                <a:rPr lang="en-US" sz="1800" b="1">
                  <a:latin typeface="Courier New" pitchFamily="49" charset="0"/>
                </a:rPr>
                <a:t>  }</a:t>
              </a:r>
            </a:p>
            <a:p>
              <a:endParaRPr lang="en-US" sz="1800" b="1">
                <a:latin typeface="Courier New" pitchFamily="49" charset="0"/>
              </a:endParaRPr>
            </a:p>
            <a:p>
              <a:r>
                <a:rPr lang="en-US" sz="1800" b="1">
                  <a:latin typeface="Courier New" pitchFamily="49" charset="0"/>
                </a:rPr>
                <a:t>private:</a:t>
              </a:r>
            </a:p>
            <a:p>
              <a:endParaRPr lang="en-US" sz="1800" b="1">
                <a:latin typeface="Courier New" pitchFamily="49" charset="0"/>
              </a:endParaRPr>
            </a:p>
            <a:p>
              <a:r>
                <a:rPr lang="en-US" sz="1800" b="1">
                  <a:latin typeface="Courier New" pitchFamily="49" charset="0"/>
                </a:rPr>
                <a:t> </a:t>
              </a:r>
            </a:p>
            <a:p>
              <a:r>
                <a:rPr lang="en-US" sz="1400" b="1">
                  <a:latin typeface="Courier New" pitchFamily="49" charset="0"/>
                </a:rPr>
                <a:t>};</a:t>
              </a:r>
            </a:p>
          </p:txBody>
        </p:sp>
        <p:sp>
          <p:nvSpPr>
            <p:cNvPr id="284680" name="Text Box 8"/>
            <p:cNvSpPr txBox="1">
              <a:spLocks noChangeArrowheads="1"/>
            </p:cNvSpPr>
            <p:nvPr/>
          </p:nvSpPr>
          <p:spPr bwMode="auto">
            <a:xfrm>
              <a:off x="3803" y="599"/>
              <a:ext cx="19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006666"/>
                  </a:solidFill>
                </a:rPr>
                <a:t>B.h</a:t>
              </a:r>
            </a:p>
          </p:txBody>
        </p:sp>
      </p:grpSp>
      <p:grpSp>
        <p:nvGrpSpPr>
          <p:cNvPr id="284681" name="Group 9"/>
          <p:cNvGrpSpPr>
            <a:grpSpLocks/>
          </p:cNvGrpSpPr>
          <p:nvPr/>
        </p:nvGrpSpPr>
        <p:grpSpPr bwMode="auto">
          <a:xfrm>
            <a:off x="76200" y="-23813"/>
            <a:ext cx="4953000" cy="1682751"/>
            <a:chOff x="3803" y="599"/>
            <a:chExt cx="1823" cy="1060"/>
          </a:xfrm>
        </p:grpSpPr>
        <p:sp>
          <p:nvSpPr>
            <p:cNvPr id="284682" name="Text Box 10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851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800" b="1">
                  <a:latin typeface="Courier New" pitchFamily="49" charset="0"/>
                </a:rPr>
                <a:t>class FirstClass</a:t>
              </a:r>
            </a:p>
            <a:p>
              <a:r>
                <a:rPr lang="en-US" sz="1400" b="1">
                  <a:latin typeface="Courier New" pitchFamily="49" charset="0"/>
                </a:rPr>
                <a:t>{ </a:t>
              </a:r>
            </a:p>
            <a:p>
              <a:r>
                <a:rPr lang="en-US" sz="1800" b="1">
                  <a:latin typeface="Courier New" pitchFamily="49" charset="0"/>
                </a:rPr>
                <a:t>public:</a:t>
              </a:r>
            </a:p>
            <a:p>
              <a:r>
                <a:rPr lang="en-US" sz="1800" b="1">
                  <a:latin typeface="Courier New" pitchFamily="49" charset="0"/>
                </a:rPr>
                <a:t>   void someFunc()</a:t>
              </a:r>
              <a:r>
                <a:rPr lang="en-US" sz="1000" b="1">
                  <a:latin typeface="Courier New" pitchFamily="49" charset="0"/>
                </a:rPr>
                <a:t> </a:t>
              </a:r>
              <a:r>
                <a:rPr lang="en-US" sz="1800" b="1">
                  <a:latin typeface="Courier New" pitchFamily="49" charset="0"/>
                </a:rPr>
                <a:t>{</a:t>
              </a:r>
              <a:r>
                <a:rPr lang="en-US" sz="1000" b="1">
                  <a:latin typeface="Courier New" pitchFamily="49" charset="0"/>
                </a:rPr>
                <a:t> </a:t>
              </a:r>
              <a:r>
                <a:rPr lang="en-US" sz="1800" b="1">
                  <a:latin typeface="Courier New" pitchFamily="49" charset="0"/>
                </a:rPr>
                <a:t>... }</a:t>
              </a:r>
            </a:p>
            <a:p>
              <a:r>
                <a:rPr lang="en-US" sz="1400" b="1">
                  <a:latin typeface="Courier New" pitchFamily="49" charset="0"/>
                </a:rPr>
                <a:t>};</a:t>
              </a:r>
            </a:p>
          </p:txBody>
        </p:sp>
        <p:sp>
          <p:nvSpPr>
            <p:cNvPr id="284683" name="Text Box 11"/>
            <p:cNvSpPr txBox="1">
              <a:spLocks noChangeArrowheads="1"/>
            </p:cNvSpPr>
            <p:nvPr/>
          </p:nvSpPr>
          <p:spPr bwMode="auto">
            <a:xfrm>
              <a:off x="3803" y="599"/>
              <a:ext cx="199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006666"/>
                  </a:solidFill>
                </a:rPr>
                <a:t>A.h</a:t>
              </a:r>
            </a:p>
          </p:txBody>
        </p:sp>
      </p:grpSp>
      <p:sp>
        <p:nvSpPr>
          <p:cNvPr id="284693" name="Rectangle 21"/>
          <p:cNvSpPr>
            <a:spLocks noChangeArrowheads="1"/>
          </p:cNvSpPr>
          <p:nvPr/>
        </p:nvSpPr>
        <p:spPr bwMode="auto">
          <a:xfrm>
            <a:off x="457200" y="5594350"/>
            <a:ext cx="19589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>
                <a:solidFill>
                  <a:srgbClr val="FF0000"/>
                </a:solidFill>
                <a:latin typeface="Courier New" pitchFamily="49" charset="0"/>
              </a:rPr>
              <a:t>FirstClass x;</a:t>
            </a:r>
          </a:p>
        </p:txBody>
      </p:sp>
      <p:sp>
        <p:nvSpPr>
          <p:cNvPr id="284694" name="Text Box 22"/>
          <p:cNvSpPr txBox="1">
            <a:spLocks noChangeArrowheads="1"/>
          </p:cNvSpPr>
          <p:nvPr/>
        </p:nvSpPr>
        <p:spPr bwMode="auto">
          <a:xfrm>
            <a:off x="5181600" y="3260725"/>
            <a:ext cx="39624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dirty="0"/>
              <a:t>1. You define a regular variable </a:t>
            </a:r>
            <a:br>
              <a:rPr lang="en-US" dirty="0"/>
            </a:br>
            <a:r>
              <a:rPr lang="en-US" dirty="0"/>
              <a:t>   of that class’s type, OR</a:t>
            </a:r>
          </a:p>
        </p:txBody>
      </p:sp>
      <p:sp>
        <p:nvSpPr>
          <p:cNvPr id="284696" name="Rectangle 24"/>
          <p:cNvSpPr>
            <a:spLocks noChangeArrowheads="1"/>
          </p:cNvSpPr>
          <p:nvPr/>
        </p:nvSpPr>
        <p:spPr bwMode="auto">
          <a:xfrm>
            <a:off x="457200" y="5899150"/>
            <a:ext cx="25050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>
                <a:solidFill>
                  <a:srgbClr val="FF0000"/>
                </a:solidFill>
                <a:latin typeface="Courier New" pitchFamily="49" charset="0"/>
              </a:rPr>
              <a:t>FirstClass a[10];</a:t>
            </a:r>
          </a:p>
        </p:txBody>
      </p:sp>
      <p:sp>
        <p:nvSpPr>
          <p:cNvPr id="284697" name="Text Box 25"/>
          <p:cNvSpPr txBox="1">
            <a:spLocks noChangeArrowheads="1"/>
          </p:cNvSpPr>
          <p:nvPr/>
        </p:nvSpPr>
        <p:spPr bwMode="auto">
          <a:xfrm>
            <a:off x="5181600" y="3998913"/>
            <a:ext cx="3962400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2. You use the variable in any </a:t>
            </a:r>
            <a:br>
              <a:rPr lang="en-US"/>
            </a:br>
            <a:r>
              <a:rPr lang="en-US"/>
              <a:t>    way (call a method on it, </a:t>
            </a:r>
            <a:br>
              <a:rPr lang="en-US"/>
            </a:br>
            <a:r>
              <a:rPr lang="en-US"/>
              <a:t>    return it, etc).</a:t>
            </a:r>
          </a:p>
        </p:txBody>
      </p:sp>
      <p:sp>
        <p:nvSpPr>
          <p:cNvPr id="284698" name="Rectangle 26"/>
          <p:cNvSpPr>
            <a:spLocks noChangeArrowheads="1"/>
          </p:cNvSpPr>
          <p:nvPr/>
        </p:nvSpPr>
        <p:spPr bwMode="auto">
          <a:xfrm>
            <a:off x="701675" y="4313238"/>
            <a:ext cx="195897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>
                <a:solidFill>
                  <a:srgbClr val="FF0000"/>
                </a:solidFill>
                <a:latin typeface="Courier New" pitchFamily="49" charset="0"/>
              </a:rPr>
              <a:t>y.someFunc();</a:t>
            </a:r>
          </a:p>
        </p:txBody>
      </p:sp>
      <p:sp>
        <p:nvSpPr>
          <p:cNvPr id="284700" name="Rectangle 28"/>
          <p:cNvSpPr>
            <a:spLocks noChangeArrowheads="1"/>
          </p:cNvSpPr>
          <p:nvPr/>
        </p:nvSpPr>
        <p:spPr bwMode="auto">
          <a:xfrm>
            <a:off x="204788" y="2011363"/>
            <a:ext cx="20955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>
                <a:solidFill>
                  <a:srgbClr val="FF0000"/>
                </a:solidFill>
                <a:latin typeface="Courier New" pitchFamily="49" charset="0"/>
              </a:rPr>
              <a:t>#include “A.h”</a:t>
            </a:r>
          </a:p>
        </p:txBody>
      </p:sp>
      <p:sp>
        <p:nvSpPr>
          <p:cNvPr id="284701" name="Text Box 29"/>
          <p:cNvSpPr txBox="1">
            <a:spLocks noChangeArrowheads="1"/>
          </p:cNvSpPr>
          <p:nvPr/>
        </p:nvSpPr>
        <p:spPr bwMode="auto">
          <a:xfrm>
            <a:off x="5181600" y="2667000"/>
            <a:ext cx="3962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/>
              <a:t>Any time…</a:t>
            </a:r>
          </a:p>
        </p:txBody>
      </p:sp>
      <p:sp>
        <p:nvSpPr>
          <p:cNvPr id="284702" name="Rectangle 30"/>
          <p:cNvSpPr>
            <a:spLocks noChangeArrowheads="1"/>
          </p:cNvSpPr>
          <p:nvPr/>
        </p:nvSpPr>
        <p:spPr bwMode="auto">
          <a:xfrm>
            <a:off x="720725" y="3678238"/>
            <a:ext cx="195897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>
                <a:solidFill>
                  <a:srgbClr val="FF0000"/>
                </a:solidFill>
                <a:latin typeface="Courier New" pitchFamily="49" charset="0"/>
              </a:rPr>
              <a:t>FirstClass y;</a:t>
            </a:r>
          </a:p>
        </p:txBody>
      </p:sp>
      <p:sp>
        <p:nvSpPr>
          <p:cNvPr id="284703" name="Rectangle 31"/>
          <p:cNvSpPr>
            <a:spLocks noChangeArrowheads="1"/>
          </p:cNvSpPr>
          <p:nvPr/>
        </p:nvSpPr>
        <p:spPr bwMode="auto">
          <a:xfrm>
            <a:off x="720725" y="3983038"/>
            <a:ext cx="250507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>
                <a:solidFill>
                  <a:srgbClr val="FF0000"/>
                </a:solidFill>
                <a:latin typeface="Courier New" pitchFamily="49" charset="0"/>
              </a:rPr>
              <a:t>FirstClass b[10];</a:t>
            </a:r>
          </a:p>
        </p:txBody>
      </p:sp>
      <p:sp>
        <p:nvSpPr>
          <p:cNvPr id="284705" name="Text Box 33"/>
          <p:cNvSpPr txBox="1">
            <a:spLocks noChangeArrowheads="1"/>
          </p:cNvSpPr>
          <p:nvPr/>
        </p:nvSpPr>
        <p:spPr bwMode="auto">
          <a:xfrm>
            <a:off x="5570538" y="5851525"/>
            <a:ext cx="3200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/>
              <a:t>On the other hand…</a:t>
            </a:r>
          </a:p>
        </p:txBody>
      </p:sp>
      <p:sp>
        <p:nvSpPr>
          <p:cNvPr id="284706" name="Rectangle 34"/>
          <p:cNvSpPr>
            <a:spLocks noChangeArrowheads="1"/>
          </p:cNvSpPr>
          <p:nvPr/>
        </p:nvSpPr>
        <p:spPr bwMode="auto">
          <a:xfrm>
            <a:off x="703263" y="4576763"/>
            <a:ext cx="15494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>
                <a:solidFill>
                  <a:srgbClr val="FF0000"/>
                </a:solidFill>
                <a:latin typeface="Courier New" pitchFamily="49" charset="0"/>
              </a:rPr>
              <a:t>return(y);</a:t>
            </a:r>
          </a:p>
        </p:txBody>
      </p:sp>
      <p:sp>
        <p:nvSpPr>
          <p:cNvPr id="284707" name="AutoShape 35"/>
          <p:cNvSpPr>
            <a:spLocks noChangeArrowheads="1"/>
          </p:cNvSpPr>
          <p:nvPr/>
        </p:nvSpPr>
        <p:spPr bwMode="auto">
          <a:xfrm>
            <a:off x="3241675" y="2114550"/>
            <a:ext cx="4425950" cy="1500188"/>
          </a:xfrm>
          <a:prstGeom prst="wedgeRoundRectCallout">
            <a:avLst>
              <a:gd name="adj1" fmla="val -61694"/>
              <a:gd name="adj2" fmla="val 73810"/>
              <a:gd name="adj3" fmla="val 16667"/>
            </a:avLst>
          </a:prstGeom>
          <a:solidFill>
            <a:srgbClr val="E0C1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dirty="0"/>
              <a:t>Why? Because C++ needs to know the class’s details in order to define actual variables with it or to let you call methods from it!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847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846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847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846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847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2846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2847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2847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4674" grpId="0"/>
      <p:bldP spid="284677" grpId="0"/>
      <p:bldP spid="284693" grpId="0"/>
      <p:bldP spid="284694" grpId="0"/>
      <p:bldP spid="284696" grpId="0"/>
      <p:bldP spid="284697" grpId="0"/>
      <p:bldP spid="284698" grpId="0"/>
      <p:bldP spid="284700" grpId="0"/>
      <p:bldP spid="284701" grpId="0"/>
      <p:bldP spid="284702" grpId="0"/>
      <p:bldP spid="284703" grpId="0"/>
      <p:bldP spid="284706" grpId="0"/>
      <p:bldP spid="284707" grpId="0" animBg="1"/>
      <p:bldP spid="284707" grpId="1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23" name="Rectangle 3"/>
          <p:cNvSpPr>
            <a:spLocks noGrp="1" noChangeArrowheads="1"/>
          </p:cNvSpPr>
          <p:nvPr>
            <p:ph type="title"/>
          </p:nvPr>
        </p:nvSpPr>
        <p:spPr>
          <a:xfrm>
            <a:off x="5181600" y="-76200"/>
            <a:ext cx="3886200" cy="1143000"/>
          </a:xfrm>
        </p:spPr>
        <p:txBody>
          <a:bodyPr/>
          <a:lstStyle/>
          <a:p>
            <a:r>
              <a:rPr lang="en-US" sz="2400"/>
              <a:t>Last Topic: Knowing </a:t>
            </a:r>
            <a:r>
              <a:rPr lang="en-US" sz="2400" i="1"/>
              <a:t>WHEN</a:t>
            </a:r>
            <a:r>
              <a:rPr lang="en-US" sz="2400"/>
              <a:t> to Include .H Files</a:t>
            </a:r>
          </a:p>
        </p:txBody>
      </p:sp>
      <p:pic>
        <p:nvPicPr>
          <p:cNvPr id="2867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52" b="1759"/>
          <a:stretch>
            <a:fillRect/>
          </a:stretch>
        </p:blipFill>
        <p:spPr bwMode="auto">
          <a:xfrm>
            <a:off x="9601200" y="1905000"/>
            <a:ext cx="8458200" cy="5205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86725" name="Text Box 5"/>
          <p:cNvSpPr txBox="1">
            <a:spLocks noChangeArrowheads="1"/>
          </p:cNvSpPr>
          <p:nvPr/>
        </p:nvSpPr>
        <p:spPr bwMode="auto">
          <a:xfrm>
            <a:off x="5486400" y="1203325"/>
            <a:ext cx="3200400" cy="669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1900"/>
              <a:t>If you do NONE of the previous items, but you…</a:t>
            </a:r>
          </a:p>
        </p:txBody>
      </p:sp>
      <p:grpSp>
        <p:nvGrpSpPr>
          <p:cNvPr id="286726" name="Group 6"/>
          <p:cNvGrpSpPr>
            <a:grpSpLocks/>
          </p:cNvGrpSpPr>
          <p:nvPr/>
        </p:nvGrpSpPr>
        <p:grpSpPr bwMode="auto">
          <a:xfrm>
            <a:off x="76200" y="1652588"/>
            <a:ext cx="4953000" cy="4856162"/>
            <a:chOff x="3803" y="599"/>
            <a:chExt cx="1823" cy="3059"/>
          </a:xfrm>
        </p:grpSpPr>
        <p:sp>
          <p:nvSpPr>
            <p:cNvPr id="286727" name="Text Box 7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2850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800" b="1">
                  <a:latin typeface="Courier New" pitchFamily="49" charset="0"/>
                </a:rPr>
                <a:t> </a:t>
              </a:r>
            </a:p>
            <a:p>
              <a:endParaRPr lang="en-US" sz="1000" b="1">
                <a:latin typeface="Courier New" pitchFamily="49" charset="0"/>
              </a:endParaRPr>
            </a:p>
            <a:p>
              <a:r>
                <a:rPr lang="en-US" sz="1800" b="1">
                  <a:latin typeface="Courier New" pitchFamily="49" charset="0"/>
                </a:rPr>
                <a:t>class SecondClass</a:t>
              </a:r>
            </a:p>
            <a:p>
              <a:r>
                <a:rPr lang="en-US" sz="1400" b="1">
                  <a:latin typeface="Courier New" pitchFamily="49" charset="0"/>
                </a:rPr>
                <a:t>{ </a:t>
              </a:r>
            </a:p>
            <a:p>
              <a:r>
                <a:rPr lang="en-US" sz="1800" b="1">
                  <a:latin typeface="Courier New" pitchFamily="49" charset="0"/>
                </a:rPr>
                <a:t>public:</a:t>
              </a:r>
            </a:p>
            <a:p>
              <a:r>
                <a:rPr lang="en-US" sz="1800" b="1">
                  <a:latin typeface="Courier New" pitchFamily="49" charset="0"/>
                </a:rPr>
                <a:t> </a:t>
              </a:r>
            </a:p>
            <a:p>
              <a:endParaRPr lang="en-US" sz="1800" b="1">
                <a:latin typeface="Courier New" pitchFamily="49" charset="0"/>
              </a:endParaRPr>
            </a:p>
            <a:p>
              <a:endParaRPr lang="en-US" sz="1800" b="1">
                <a:latin typeface="Courier New" pitchFamily="49" charset="0"/>
              </a:endParaRPr>
            </a:p>
            <a:p>
              <a:endParaRPr lang="en-US" sz="1800" b="1">
                <a:latin typeface="Courier New" pitchFamily="49" charset="0"/>
              </a:endParaRPr>
            </a:p>
            <a:p>
              <a:endParaRPr lang="en-US" sz="1800" b="1">
                <a:latin typeface="Courier New" pitchFamily="49" charset="0"/>
              </a:endParaRPr>
            </a:p>
            <a:p>
              <a:endParaRPr lang="en-US" sz="1800" b="1">
                <a:latin typeface="Courier New" pitchFamily="49" charset="0"/>
              </a:endParaRPr>
            </a:p>
            <a:p>
              <a:endParaRPr lang="en-US" sz="1800" b="1">
                <a:latin typeface="Courier New" pitchFamily="49" charset="0"/>
              </a:endParaRPr>
            </a:p>
            <a:p>
              <a:endParaRPr lang="en-US" sz="1800" b="1">
                <a:latin typeface="Courier New" pitchFamily="49" charset="0"/>
              </a:endParaRPr>
            </a:p>
            <a:p>
              <a:endParaRPr lang="en-US" sz="1800" b="1">
                <a:latin typeface="Courier New" pitchFamily="49" charset="0"/>
              </a:endParaRPr>
            </a:p>
            <a:p>
              <a:r>
                <a:rPr lang="en-US" sz="1800" b="1">
                  <a:latin typeface="Courier New" pitchFamily="49" charset="0"/>
                </a:rPr>
                <a:t>private:</a:t>
              </a:r>
            </a:p>
            <a:p>
              <a:r>
                <a:rPr lang="en-US" sz="1800" b="1">
                  <a:latin typeface="Courier New" pitchFamily="49" charset="0"/>
                </a:rPr>
                <a:t> </a:t>
              </a:r>
            </a:p>
            <a:p>
              <a:r>
                <a:rPr lang="en-US" sz="1400" b="1">
                  <a:latin typeface="Courier New" pitchFamily="49" charset="0"/>
                </a:rPr>
                <a:t>};</a:t>
              </a:r>
            </a:p>
          </p:txBody>
        </p:sp>
        <p:sp>
          <p:nvSpPr>
            <p:cNvPr id="286728" name="Text Box 8"/>
            <p:cNvSpPr txBox="1">
              <a:spLocks noChangeArrowheads="1"/>
            </p:cNvSpPr>
            <p:nvPr/>
          </p:nvSpPr>
          <p:spPr bwMode="auto">
            <a:xfrm>
              <a:off x="3803" y="599"/>
              <a:ext cx="19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006666"/>
                  </a:solidFill>
                </a:rPr>
                <a:t>B.h</a:t>
              </a:r>
            </a:p>
          </p:txBody>
        </p:sp>
      </p:grpSp>
      <p:grpSp>
        <p:nvGrpSpPr>
          <p:cNvPr id="286729" name="Group 9"/>
          <p:cNvGrpSpPr>
            <a:grpSpLocks/>
          </p:cNvGrpSpPr>
          <p:nvPr/>
        </p:nvGrpSpPr>
        <p:grpSpPr bwMode="auto">
          <a:xfrm>
            <a:off x="76200" y="-23813"/>
            <a:ext cx="4953000" cy="1682751"/>
            <a:chOff x="3803" y="599"/>
            <a:chExt cx="1823" cy="1060"/>
          </a:xfrm>
        </p:grpSpPr>
        <p:sp>
          <p:nvSpPr>
            <p:cNvPr id="286730" name="Text Box 10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851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800" b="1">
                  <a:latin typeface="Courier New" pitchFamily="49" charset="0"/>
                </a:rPr>
                <a:t>class FirstClass</a:t>
              </a:r>
            </a:p>
            <a:p>
              <a:r>
                <a:rPr lang="en-US" sz="1400" b="1">
                  <a:latin typeface="Courier New" pitchFamily="49" charset="0"/>
                </a:rPr>
                <a:t>{ </a:t>
              </a:r>
            </a:p>
            <a:p>
              <a:r>
                <a:rPr lang="en-US" sz="1800" b="1">
                  <a:latin typeface="Courier New" pitchFamily="49" charset="0"/>
                </a:rPr>
                <a:t>public:</a:t>
              </a:r>
            </a:p>
            <a:p>
              <a:r>
                <a:rPr lang="en-US" sz="1800" b="1">
                  <a:latin typeface="Courier New" pitchFamily="49" charset="0"/>
                </a:rPr>
                <a:t>   void someFunc()</a:t>
              </a:r>
              <a:r>
                <a:rPr lang="en-US" sz="1000" b="1">
                  <a:latin typeface="Courier New" pitchFamily="49" charset="0"/>
                </a:rPr>
                <a:t> </a:t>
              </a:r>
              <a:r>
                <a:rPr lang="en-US" sz="1800" b="1">
                  <a:latin typeface="Courier New" pitchFamily="49" charset="0"/>
                </a:rPr>
                <a:t>{</a:t>
              </a:r>
              <a:r>
                <a:rPr lang="en-US" sz="1000" b="1">
                  <a:latin typeface="Courier New" pitchFamily="49" charset="0"/>
                </a:rPr>
                <a:t> </a:t>
              </a:r>
              <a:r>
                <a:rPr lang="en-US" sz="1800" b="1">
                  <a:latin typeface="Courier New" pitchFamily="49" charset="0"/>
                </a:rPr>
                <a:t>... }</a:t>
              </a:r>
            </a:p>
            <a:p>
              <a:r>
                <a:rPr lang="en-US" sz="1400" b="1">
                  <a:latin typeface="Courier New" pitchFamily="49" charset="0"/>
                </a:rPr>
                <a:t>};</a:t>
              </a:r>
            </a:p>
          </p:txBody>
        </p:sp>
        <p:sp>
          <p:nvSpPr>
            <p:cNvPr id="286731" name="Text Box 11"/>
            <p:cNvSpPr txBox="1">
              <a:spLocks noChangeArrowheads="1"/>
            </p:cNvSpPr>
            <p:nvPr/>
          </p:nvSpPr>
          <p:spPr bwMode="auto">
            <a:xfrm>
              <a:off x="3803" y="599"/>
              <a:ext cx="199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006666"/>
                  </a:solidFill>
                </a:rPr>
                <a:t>A.h</a:t>
              </a:r>
            </a:p>
          </p:txBody>
        </p:sp>
      </p:grpSp>
      <p:sp>
        <p:nvSpPr>
          <p:cNvPr id="286732" name="Rectangle 12"/>
          <p:cNvSpPr>
            <a:spLocks noChangeArrowheads="1"/>
          </p:cNvSpPr>
          <p:nvPr/>
        </p:nvSpPr>
        <p:spPr bwMode="auto">
          <a:xfrm>
            <a:off x="482600" y="3209925"/>
            <a:ext cx="40068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>
                <a:latin typeface="Courier New" pitchFamily="49" charset="0"/>
              </a:rPr>
              <a:t>void goober(</a:t>
            </a:r>
            <a:r>
              <a:rPr lang="en-US" sz="1800" b="1">
                <a:solidFill>
                  <a:srgbClr val="FF0000"/>
                </a:solidFill>
                <a:latin typeface="Courier New" pitchFamily="49" charset="0"/>
              </a:rPr>
              <a:t>FirstClass p1</a:t>
            </a:r>
            <a:r>
              <a:rPr lang="en-US" sz="1800" b="1">
                <a:latin typeface="Courier New" pitchFamily="49" charset="0"/>
              </a:rPr>
              <a:t>); </a:t>
            </a:r>
          </a:p>
        </p:txBody>
      </p:sp>
      <p:sp>
        <p:nvSpPr>
          <p:cNvPr id="286733" name="Text Box 13"/>
          <p:cNvSpPr txBox="1">
            <a:spLocks noChangeArrowheads="1"/>
          </p:cNvSpPr>
          <p:nvPr/>
        </p:nvSpPr>
        <p:spPr bwMode="auto">
          <a:xfrm>
            <a:off x="5181600" y="2020888"/>
            <a:ext cx="3962400" cy="669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900"/>
              <a:t>1.  Use the class to define a </a:t>
            </a:r>
            <a:br>
              <a:rPr lang="en-US" sz="1900"/>
            </a:br>
            <a:r>
              <a:rPr lang="en-US" sz="1900"/>
              <a:t>    parameter to a function, OR</a:t>
            </a:r>
          </a:p>
        </p:txBody>
      </p:sp>
      <p:sp>
        <p:nvSpPr>
          <p:cNvPr id="286734" name="Text Box 14"/>
          <p:cNvSpPr txBox="1">
            <a:spLocks noChangeArrowheads="1"/>
          </p:cNvSpPr>
          <p:nvPr/>
        </p:nvSpPr>
        <p:spPr bwMode="auto">
          <a:xfrm>
            <a:off x="5157788" y="3430588"/>
            <a:ext cx="3962400" cy="669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900"/>
              <a:t>3. Use the class to define a </a:t>
            </a:r>
            <a:br>
              <a:rPr lang="en-US" sz="1900"/>
            </a:br>
            <a:r>
              <a:rPr lang="en-US" sz="1900"/>
              <a:t>    pointer or reference variable</a:t>
            </a:r>
          </a:p>
        </p:txBody>
      </p:sp>
      <p:sp>
        <p:nvSpPr>
          <p:cNvPr id="286736" name="Text Box 16"/>
          <p:cNvSpPr txBox="1">
            <a:spLocks noChangeArrowheads="1"/>
          </p:cNvSpPr>
          <p:nvPr/>
        </p:nvSpPr>
        <p:spPr bwMode="auto">
          <a:xfrm>
            <a:off x="5027613" y="4243388"/>
            <a:ext cx="3962400" cy="882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1900" dirty="0"/>
              <a:t>Then you DON’T need</a:t>
            </a:r>
            <a:br>
              <a:rPr lang="en-US" sz="1900" dirty="0"/>
            </a:br>
            <a:r>
              <a:rPr lang="en-US" sz="1900" dirty="0"/>
              <a:t>to include the class’s .H file.</a:t>
            </a:r>
          </a:p>
          <a:p>
            <a:pPr algn="ctr"/>
            <a:r>
              <a:rPr lang="en-US" sz="1400" dirty="0">
                <a:solidFill>
                  <a:srgbClr val="6600CC"/>
                </a:solidFill>
              </a:rPr>
              <a:t>(You may do so, but you don’t need to)</a:t>
            </a:r>
          </a:p>
        </p:txBody>
      </p:sp>
      <p:sp>
        <p:nvSpPr>
          <p:cNvPr id="286737" name="Rectangle 17"/>
          <p:cNvSpPr>
            <a:spLocks noChangeArrowheads="1"/>
          </p:cNvSpPr>
          <p:nvPr/>
        </p:nvSpPr>
        <p:spPr bwMode="auto">
          <a:xfrm>
            <a:off x="406400" y="5945188"/>
            <a:ext cx="359727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>
                <a:solidFill>
                  <a:srgbClr val="FF0000"/>
                </a:solidFill>
                <a:latin typeface="Courier New" pitchFamily="49" charset="0"/>
              </a:rPr>
              <a:t>FirstClass *ptr1, *z[10];</a:t>
            </a:r>
          </a:p>
        </p:txBody>
      </p:sp>
      <p:sp>
        <p:nvSpPr>
          <p:cNvPr id="286739" name="Rectangle 19"/>
          <p:cNvSpPr>
            <a:spLocks noChangeArrowheads="1"/>
          </p:cNvSpPr>
          <p:nvPr/>
        </p:nvSpPr>
        <p:spPr bwMode="auto">
          <a:xfrm>
            <a:off x="204788" y="2011363"/>
            <a:ext cx="414337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>
                <a:solidFill>
                  <a:srgbClr val="FF0000"/>
                </a:solidFill>
                <a:latin typeface="Courier New" pitchFamily="49" charset="0"/>
              </a:rPr>
              <a:t>class FirstClass;  // enough!</a:t>
            </a:r>
          </a:p>
        </p:txBody>
      </p:sp>
      <p:sp>
        <p:nvSpPr>
          <p:cNvPr id="286741" name="Text Box 21"/>
          <p:cNvSpPr txBox="1">
            <a:spLocks noChangeArrowheads="1"/>
          </p:cNvSpPr>
          <p:nvPr/>
        </p:nvSpPr>
        <p:spPr bwMode="auto">
          <a:xfrm>
            <a:off x="5181600" y="2751138"/>
            <a:ext cx="3962400" cy="669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900"/>
              <a:t>2. Use the class as the</a:t>
            </a:r>
            <a:br>
              <a:rPr lang="en-US" sz="1900"/>
            </a:br>
            <a:r>
              <a:rPr lang="en-US" sz="1900"/>
              <a:t>    return type for a func, OR</a:t>
            </a:r>
          </a:p>
        </p:txBody>
      </p:sp>
      <p:sp>
        <p:nvSpPr>
          <p:cNvPr id="286742" name="Rectangle 22"/>
          <p:cNvSpPr>
            <a:spLocks noChangeArrowheads="1"/>
          </p:cNvSpPr>
          <p:nvPr/>
        </p:nvSpPr>
        <p:spPr bwMode="auto">
          <a:xfrm>
            <a:off x="479425" y="3465513"/>
            <a:ext cx="37338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>
                <a:solidFill>
                  <a:srgbClr val="FF0000"/>
                </a:solidFill>
                <a:latin typeface="Courier New" pitchFamily="49" charset="0"/>
              </a:rPr>
              <a:t>FirstClass </a:t>
            </a:r>
            <a:r>
              <a:rPr lang="en-US" sz="1800" b="1">
                <a:latin typeface="Courier New" pitchFamily="49" charset="0"/>
              </a:rPr>
              <a:t>hoober(int a); </a:t>
            </a:r>
          </a:p>
        </p:txBody>
      </p:sp>
      <p:sp>
        <p:nvSpPr>
          <p:cNvPr id="286743" name="Rectangle 23"/>
          <p:cNvSpPr>
            <a:spLocks noChangeArrowheads="1"/>
          </p:cNvSpPr>
          <p:nvPr/>
        </p:nvSpPr>
        <p:spPr bwMode="auto">
          <a:xfrm>
            <a:off x="468313" y="3735388"/>
            <a:ext cx="414337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>
                <a:latin typeface="Courier New" pitchFamily="49" charset="0"/>
              </a:rPr>
              <a:t>void joober(</a:t>
            </a:r>
            <a:r>
              <a:rPr lang="en-US" sz="1800" b="1">
                <a:solidFill>
                  <a:srgbClr val="FF0000"/>
                </a:solidFill>
                <a:latin typeface="Courier New" pitchFamily="49" charset="0"/>
              </a:rPr>
              <a:t>FirstClass &amp;p1</a:t>
            </a:r>
            <a:r>
              <a:rPr lang="en-US" sz="1800" b="1">
                <a:latin typeface="Courier New" pitchFamily="49" charset="0"/>
              </a:rPr>
              <a:t>); </a:t>
            </a:r>
          </a:p>
        </p:txBody>
      </p:sp>
      <p:sp>
        <p:nvSpPr>
          <p:cNvPr id="286744" name="Rectangle 24"/>
          <p:cNvSpPr>
            <a:spLocks noChangeArrowheads="1"/>
          </p:cNvSpPr>
          <p:nvPr/>
        </p:nvSpPr>
        <p:spPr bwMode="auto">
          <a:xfrm>
            <a:off x="461963" y="3990975"/>
            <a:ext cx="41433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>
                <a:latin typeface="Courier New" pitchFamily="49" charset="0"/>
              </a:rPr>
              <a:t>void koober(</a:t>
            </a:r>
            <a:r>
              <a:rPr lang="en-US" sz="1800" b="1">
                <a:solidFill>
                  <a:srgbClr val="FF0000"/>
                </a:solidFill>
                <a:latin typeface="Courier New" pitchFamily="49" charset="0"/>
              </a:rPr>
              <a:t>FirstClass *p1</a:t>
            </a:r>
            <a:r>
              <a:rPr lang="en-US" sz="1800" b="1">
                <a:latin typeface="Courier New" pitchFamily="49" charset="0"/>
              </a:rPr>
              <a:t>); </a:t>
            </a:r>
          </a:p>
        </p:txBody>
      </p:sp>
      <p:sp>
        <p:nvSpPr>
          <p:cNvPr id="286745" name="Rectangle 25"/>
          <p:cNvSpPr>
            <a:spLocks noChangeArrowheads="1"/>
          </p:cNvSpPr>
          <p:nvPr/>
        </p:nvSpPr>
        <p:spPr bwMode="auto">
          <a:xfrm>
            <a:off x="450850" y="4348163"/>
            <a:ext cx="2778125" cy="1190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>
                <a:latin typeface="Courier New" pitchFamily="49" charset="0"/>
              </a:rPr>
              <a:t>void loober()</a:t>
            </a:r>
          </a:p>
          <a:p>
            <a:r>
              <a:rPr lang="en-US" sz="1800" b="1">
                <a:latin typeface="Courier New" pitchFamily="49" charset="0"/>
              </a:rPr>
              <a:t>{</a:t>
            </a:r>
          </a:p>
          <a:p>
            <a:r>
              <a:rPr lang="en-US" sz="1800" b="1">
                <a:latin typeface="Courier New" pitchFamily="49" charset="0"/>
              </a:rPr>
              <a:t>   </a:t>
            </a:r>
            <a:r>
              <a:rPr lang="en-US" sz="1800" b="1">
                <a:solidFill>
                  <a:srgbClr val="FF0000"/>
                </a:solidFill>
                <a:latin typeface="Courier New" pitchFamily="49" charset="0"/>
              </a:rPr>
              <a:t>FirstClass *ptr;</a:t>
            </a:r>
          </a:p>
          <a:p>
            <a:r>
              <a:rPr lang="en-US" sz="1800" b="1">
                <a:latin typeface="Courier New" pitchFamily="49" charset="0"/>
              </a:rPr>
              <a:t>}</a:t>
            </a:r>
          </a:p>
        </p:txBody>
      </p:sp>
      <p:sp>
        <p:nvSpPr>
          <p:cNvPr id="286746" name="Text Box 26"/>
          <p:cNvSpPr txBox="1">
            <a:spLocks noChangeArrowheads="1"/>
          </p:cNvSpPr>
          <p:nvPr/>
        </p:nvSpPr>
        <p:spPr bwMode="auto">
          <a:xfrm>
            <a:off x="5016500" y="5264150"/>
            <a:ext cx="4021138" cy="958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1900"/>
              <a:t>Instead, all you need to do is give C++ a hint that your class</a:t>
            </a:r>
            <a:br>
              <a:rPr lang="en-US" sz="1900"/>
            </a:br>
            <a:r>
              <a:rPr lang="en-US" sz="1900"/>
              <a:t>exists (and is defined elsewhere).</a:t>
            </a:r>
          </a:p>
        </p:txBody>
      </p:sp>
      <p:sp>
        <p:nvSpPr>
          <p:cNvPr id="286747" name="Text Box 27"/>
          <p:cNvSpPr txBox="1">
            <a:spLocks noChangeArrowheads="1"/>
          </p:cNvSpPr>
          <p:nvPr/>
        </p:nvSpPr>
        <p:spPr bwMode="auto">
          <a:xfrm>
            <a:off x="5091113" y="6292850"/>
            <a:ext cx="4021137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1900"/>
              <a:t>Here’s how you do that:</a:t>
            </a:r>
          </a:p>
        </p:txBody>
      </p:sp>
      <p:sp>
        <p:nvSpPr>
          <p:cNvPr id="286748" name="AutoShape 28"/>
          <p:cNvSpPr>
            <a:spLocks noChangeArrowheads="1"/>
          </p:cNvSpPr>
          <p:nvPr/>
        </p:nvSpPr>
        <p:spPr bwMode="auto">
          <a:xfrm>
            <a:off x="1743075" y="401638"/>
            <a:ext cx="4425950" cy="1290637"/>
          </a:xfrm>
          <a:prstGeom prst="wedgeRoundRectCallout">
            <a:avLst>
              <a:gd name="adj1" fmla="val -61694"/>
              <a:gd name="adj2" fmla="val 77676"/>
              <a:gd name="adj3" fmla="val 16667"/>
            </a:avLst>
          </a:prstGeom>
          <a:solidFill>
            <a:srgbClr val="E0C1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/>
              <a:t>This line tells C++ that your class exists, but doesn’t actually define all the gory details. </a:t>
            </a:r>
          </a:p>
        </p:txBody>
      </p:sp>
      <p:sp>
        <p:nvSpPr>
          <p:cNvPr id="286749" name="AutoShape 29"/>
          <p:cNvSpPr>
            <a:spLocks noChangeArrowheads="1"/>
          </p:cNvSpPr>
          <p:nvPr/>
        </p:nvSpPr>
        <p:spPr bwMode="auto">
          <a:xfrm>
            <a:off x="2936875" y="1398588"/>
            <a:ext cx="4673600" cy="1479550"/>
          </a:xfrm>
          <a:prstGeom prst="wedgeRoundRectCallout">
            <a:avLst>
              <a:gd name="adj1" fmla="val -61074"/>
              <a:gd name="adj2" fmla="val 74144"/>
              <a:gd name="adj3" fmla="val 16667"/>
            </a:avLst>
          </a:prstGeom>
          <a:solidFill>
            <a:srgbClr val="E0C1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/>
              <a:t>Since none of this code actually uses the “guts” of the class (as the code did on the previous slide), this is all C++ needs to know!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867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867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867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867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867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867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2867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 nodeType="clickPar">
                      <p:stCondLst>
                        <p:cond delay="indefinite"/>
                      </p:stCondLst>
                      <p:childTnLst>
                        <p:par>
                          <p:cTn id="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2867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2867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 nodeType="clickPar">
                      <p:stCondLst>
                        <p:cond delay="indefinite"/>
                      </p:stCondLst>
                      <p:childTnLst>
                        <p:par>
                          <p:cTn id="8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6725" grpId="0"/>
      <p:bldP spid="286732" grpId="0"/>
      <p:bldP spid="286733" grpId="0"/>
      <p:bldP spid="286734" grpId="0"/>
      <p:bldP spid="286736" grpId="0"/>
      <p:bldP spid="286737" grpId="0"/>
      <p:bldP spid="286739" grpId="0"/>
      <p:bldP spid="286741" grpId="0"/>
      <p:bldP spid="286742" grpId="0"/>
      <p:bldP spid="286743" grpId="0"/>
      <p:bldP spid="286744" grpId="0"/>
      <p:bldP spid="286745" grpId="0"/>
      <p:bldP spid="286746" grpId="0"/>
      <p:bldP spid="286747" grpId="0"/>
      <p:bldP spid="286748" grpId="0" animBg="1"/>
      <p:bldP spid="286748" grpId="1" animBg="1"/>
      <p:bldP spid="286749" grpId="0" animBg="1"/>
      <p:bldP spid="286749" grpId="1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770" name="Rectangle 2"/>
          <p:cNvSpPr>
            <a:spLocks noGrp="1" noChangeArrowheads="1"/>
          </p:cNvSpPr>
          <p:nvPr>
            <p:ph type="title"/>
          </p:nvPr>
        </p:nvSpPr>
        <p:spPr>
          <a:xfrm>
            <a:off x="5181600" y="-76200"/>
            <a:ext cx="3886200" cy="1143000"/>
          </a:xfrm>
        </p:spPr>
        <p:txBody>
          <a:bodyPr/>
          <a:lstStyle/>
          <a:p>
            <a:r>
              <a:rPr lang="en-US" sz="2400"/>
              <a:t>Last Topic: Knowing </a:t>
            </a:r>
            <a:r>
              <a:rPr lang="en-US" sz="2400" i="1"/>
              <a:t>WHEN</a:t>
            </a:r>
            <a:r>
              <a:rPr lang="en-US" sz="2400"/>
              <a:t> to Include .H Files</a:t>
            </a:r>
          </a:p>
        </p:txBody>
      </p:sp>
      <p:pic>
        <p:nvPicPr>
          <p:cNvPr id="2887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52" b="1759"/>
          <a:stretch>
            <a:fillRect/>
          </a:stretch>
        </p:blipFill>
        <p:spPr bwMode="auto">
          <a:xfrm>
            <a:off x="9601200" y="1905000"/>
            <a:ext cx="8458200" cy="5205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88772" name="Text Box 4"/>
          <p:cNvSpPr txBox="1">
            <a:spLocks noChangeArrowheads="1"/>
          </p:cNvSpPr>
          <p:nvPr/>
        </p:nvSpPr>
        <p:spPr bwMode="auto">
          <a:xfrm>
            <a:off x="5486400" y="1203325"/>
            <a:ext cx="3200400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1900"/>
              <a:t>Wow – so confusing!</a:t>
            </a:r>
          </a:p>
        </p:txBody>
      </p:sp>
      <p:grpSp>
        <p:nvGrpSpPr>
          <p:cNvPr id="288773" name="Group 5"/>
          <p:cNvGrpSpPr>
            <a:grpSpLocks/>
          </p:cNvGrpSpPr>
          <p:nvPr/>
        </p:nvGrpSpPr>
        <p:grpSpPr bwMode="auto">
          <a:xfrm>
            <a:off x="76200" y="1652588"/>
            <a:ext cx="4953000" cy="4856162"/>
            <a:chOff x="3803" y="599"/>
            <a:chExt cx="1823" cy="3059"/>
          </a:xfrm>
        </p:grpSpPr>
        <p:sp>
          <p:nvSpPr>
            <p:cNvPr id="288774" name="Text Box 6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2850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800" b="1">
                  <a:latin typeface="Courier New" pitchFamily="49" charset="0"/>
                </a:rPr>
                <a:t> </a:t>
              </a:r>
            </a:p>
            <a:p>
              <a:endParaRPr lang="en-US" sz="1000" b="1">
                <a:latin typeface="Courier New" pitchFamily="49" charset="0"/>
              </a:endParaRPr>
            </a:p>
            <a:p>
              <a:r>
                <a:rPr lang="en-US" sz="1800" b="1">
                  <a:latin typeface="Courier New" pitchFamily="49" charset="0"/>
                </a:rPr>
                <a:t>class SecondClass</a:t>
              </a:r>
            </a:p>
            <a:p>
              <a:r>
                <a:rPr lang="en-US" sz="1400" b="1">
                  <a:latin typeface="Courier New" pitchFamily="49" charset="0"/>
                </a:rPr>
                <a:t>{ </a:t>
              </a:r>
            </a:p>
            <a:p>
              <a:r>
                <a:rPr lang="en-US" sz="1800" b="1">
                  <a:latin typeface="Courier New" pitchFamily="49" charset="0"/>
                </a:rPr>
                <a:t>public:</a:t>
              </a:r>
            </a:p>
            <a:p>
              <a:r>
                <a:rPr lang="en-US" sz="1800" b="1">
                  <a:latin typeface="Courier New" pitchFamily="49" charset="0"/>
                </a:rPr>
                <a:t> </a:t>
              </a:r>
            </a:p>
            <a:p>
              <a:endParaRPr lang="en-US" sz="1800" b="1">
                <a:latin typeface="Courier New" pitchFamily="49" charset="0"/>
              </a:endParaRPr>
            </a:p>
            <a:p>
              <a:endParaRPr lang="en-US" sz="1800" b="1">
                <a:latin typeface="Courier New" pitchFamily="49" charset="0"/>
              </a:endParaRPr>
            </a:p>
            <a:p>
              <a:endParaRPr lang="en-US" sz="1800" b="1">
                <a:latin typeface="Courier New" pitchFamily="49" charset="0"/>
              </a:endParaRPr>
            </a:p>
            <a:p>
              <a:endParaRPr lang="en-US" sz="1800" b="1">
                <a:latin typeface="Courier New" pitchFamily="49" charset="0"/>
              </a:endParaRPr>
            </a:p>
            <a:p>
              <a:endParaRPr lang="en-US" sz="1800" b="1">
                <a:latin typeface="Courier New" pitchFamily="49" charset="0"/>
              </a:endParaRPr>
            </a:p>
            <a:p>
              <a:endParaRPr lang="en-US" sz="1800" b="1">
                <a:latin typeface="Courier New" pitchFamily="49" charset="0"/>
              </a:endParaRPr>
            </a:p>
            <a:p>
              <a:endParaRPr lang="en-US" sz="1800" b="1">
                <a:latin typeface="Courier New" pitchFamily="49" charset="0"/>
              </a:endParaRPr>
            </a:p>
            <a:p>
              <a:endParaRPr lang="en-US" sz="1800" b="1">
                <a:latin typeface="Courier New" pitchFamily="49" charset="0"/>
              </a:endParaRPr>
            </a:p>
            <a:p>
              <a:r>
                <a:rPr lang="en-US" sz="1800" b="1">
                  <a:latin typeface="Courier New" pitchFamily="49" charset="0"/>
                </a:rPr>
                <a:t>private:</a:t>
              </a:r>
            </a:p>
            <a:p>
              <a:r>
                <a:rPr lang="en-US" sz="1800" b="1">
                  <a:latin typeface="Courier New" pitchFamily="49" charset="0"/>
                </a:rPr>
                <a:t> </a:t>
              </a:r>
            </a:p>
            <a:p>
              <a:r>
                <a:rPr lang="en-US" sz="1400" b="1">
                  <a:latin typeface="Courier New" pitchFamily="49" charset="0"/>
                </a:rPr>
                <a:t>};</a:t>
              </a:r>
            </a:p>
          </p:txBody>
        </p:sp>
        <p:sp>
          <p:nvSpPr>
            <p:cNvPr id="288775" name="Text Box 7"/>
            <p:cNvSpPr txBox="1">
              <a:spLocks noChangeArrowheads="1"/>
            </p:cNvSpPr>
            <p:nvPr/>
          </p:nvSpPr>
          <p:spPr bwMode="auto">
            <a:xfrm>
              <a:off x="3803" y="599"/>
              <a:ext cx="19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006666"/>
                  </a:solidFill>
                </a:rPr>
                <a:t>B.h</a:t>
              </a:r>
            </a:p>
          </p:txBody>
        </p:sp>
      </p:grpSp>
      <p:grpSp>
        <p:nvGrpSpPr>
          <p:cNvPr id="288776" name="Group 8"/>
          <p:cNvGrpSpPr>
            <a:grpSpLocks/>
          </p:cNvGrpSpPr>
          <p:nvPr/>
        </p:nvGrpSpPr>
        <p:grpSpPr bwMode="auto">
          <a:xfrm>
            <a:off x="76200" y="-23813"/>
            <a:ext cx="4953000" cy="1682751"/>
            <a:chOff x="3803" y="599"/>
            <a:chExt cx="1823" cy="1060"/>
          </a:xfrm>
        </p:grpSpPr>
        <p:sp>
          <p:nvSpPr>
            <p:cNvPr id="288777" name="Text Box 9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851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800" b="1">
                  <a:latin typeface="Courier New" pitchFamily="49" charset="0"/>
                </a:rPr>
                <a:t> </a:t>
              </a:r>
            </a:p>
            <a:p>
              <a:r>
                <a:rPr lang="en-US" sz="1400" b="1">
                  <a:latin typeface="Courier New" pitchFamily="49" charset="0"/>
                </a:rPr>
                <a:t> </a:t>
              </a:r>
            </a:p>
            <a:p>
              <a:r>
                <a:rPr lang="en-US" sz="1800" b="1">
                  <a:latin typeface="Courier New" pitchFamily="49" charset="0"/>
                </a:rPr>
                <a:t> </a:t>
              </a:r>
            </a:p>
            <a:p>
              <a:r>
                <a:rPr lang="en-US" sz="1800" b="1">
                  <a:latin typeface="Courier New" pitchFamily="49" charset="0"/>
                </a:rPr>
                <a:t> </a:t>
              </a:r>
            </a:p>
            <a:p>
              <a:r>
                <a:rPr lang="en-US" sz="1400" b="1">
                  <a:latin typeface="Courier New" pitchFamily="49" charset="0"/>
                </a:rPr>
                <a:t> </a:t>
              </a:r>
            </a:p>
          </p:txBody>
        </p:sp>
        <p:sp>
          <p:nvSpPr>
            <p:cNvPr id="288778" name="Text Box 10"/>
            <p:cNvSpPr txBox="1">
              <a:spLocks noChangeArrowheads="1"/>
            </p:cNvSpPr>
            <p:nvPr/>
          </p:nvSpPr>
          <p:spPr bwMode="auto">
            <a:xfrm>
              <a:off x="3803" y="599"/>
              <a:ext cx="199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006666"/>
                  </a:solidFill>
                </a:rPr>
                <a:t>A.h</a:t>
              </a:r>
            </a:p>
          </p:txBody>
        </p:sp>
      </p:grpSp>
      <p:sp>
        <p:nvSpPr>
          <p:cNvPr id="288780" name="Text Box 12"/>
          <p:cNvSpPr txBox="1">
            <a:spLocks noChangeArrowheads="1"/>
          </p:cNvSpPr>
          <p:nvPr/>
        </p:nvSpPr>
        <p:spPr bwMode="auto">
          <a:xfrm>
            <a:off x="5008563" y="1679575"/>
            <a:ext cx="4040187" cy="669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1900"/>
              <a:t>Why not just always use </a:t>
            </a:r>
            <a:r>
              <a:rPr lang="en-US" sz="1900">
                <a:solidFill>
                  <a:srgbClr val="6600CC"/>
                </a:solidFill>
              </a:rPr>
              <a:t>#include</a:t>
            </a:r>
            <a:r>
              <a:rPr lang="en-US" sz="1900"/>
              <a:t> to avoid the confusion?</a:t>
            </a:r>
          </a:p>
        </p:txBody>
      </p:sp>
      <p:sp>
        <p:nvSpPr>
          <p:cNvPr id="288781" name="Text Box 13"/>
          <p:cNvSpPr txBox="1">
            <a:spLocks noChangeArrowheads="1"/>
          </p:cNvSpPr>
          <p:nvPr/>
        </p:nvSpPr>
        <p:spPr bwMode="auto">
          <a:xfrm>
            <a:off x="5157788" y="3160713"/>
            <a:ext cx="3962400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900"/>
              <a:t>1. If a .h file is large (thousands </a:t>
            </a:r>
            <a:br>
              <a:rPr lang="en-US" sz="1900"/>
            </a:br>
            <a:r>
              <a:rPr lang="en-US" sz="1900"/>
              <a:t>    of lines), #including it when </a:t>
            </a:r>
            <a:br>
              <a:rPr lang="en-US" sz="1900"/>
            </a:br>
            <a:r>
              <a:rPr lang="en-US" sz="1900"/>
              <a:t>    you don’t strictly need to </a:t>
            </a:r>
            <a:br>
              <a:rPr lang="en-US" sz="1900"/>
            </a:br>
            <a:r>
              <a:rPr lang="en-US" sz="1900"/>
              <a:t>    slows down your compilation!</a:t>
            </a:r>
          </a:p>
        </p:txBody>
      </p:sp>
      <p:sp>
        <p:nvSpPr>
          <p:cNvPr id="288784" name="Rectangle 16"/>
          <p:cNvSpPr>
            <a:spLocks noChangeArrowheads="1"/>
          </p:cNvSpPr>
          <p:nvPr/>
        </p:nvSpPr>
        <p:spPr bwMode="auto">
          <a:xfrm>
            <a:off x="204788" y="2011363"/>
            <a:ext cx="20955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>
                <a:solidFill>
                  <a:srgbClr val="FF0000"/>
                </a:solidFill>
                <a:latin typeface="Courier New" pitchFamily="49" charset="0"/>
              </a:rPr>
              <a:t>#include “A.h”</a:t>
            </a:r>
          </a:p>
        </p:txBody>
      </p:sp>
      <p:sp>
        <p:nvSpPr>
          <p:cNvPr id="288785" name="Text Box 17"/>
          <p:cNvSpPr txBox="1">
            <a:spLocks noChangeArrowheads="1"/>
          </p:cNvSpPr>
          <p:nvPr/>
        </p:nvSpPr>
        <p:spPr bwMode="auto">
          <a:xfrm>
            <a:off x="5027613" y="2470150"/>
            <a:ext cx="3962400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1900"/>
              <a:t>There are two reasons:</a:t>
            </a:r>
          </a:p>
        </p:txBody>
      </p:sp>
      <p:sp>
        <p:nvSpPr>
          <p:cNvPr id="288790" name="Text Box 22"/>
          <p:cNvSpPr txBox="1">
            <a:spLocks noChangeArrowheads="1"/>
          </p:cNvSpPr>
          <p:nvPr/>
        </p:nvSpPr>
        <p:spPr bwMode="auto">
          <a:xfrm>
            <a:off x="5122863" y="4516438"/>
            <a:ext cx="4021137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900"/>
              <a:t>2. If two classes refer to each </a:t>
            </a:r>
            <a:br>
              <a:rPr lang="en-US" sz="1900"/>
            </a:br>
            <a:r>
              <a:rPr lang="en-US" sz="1900"/>
              <a:t>    other, and both classes try to </a:t>
            </a:r>
            <a:br>
              <a:rPr lang="en-US" sz="1900"/>
            </a:br>
            <a:r>
              <a:rPr lang="en-US" sz="1900"/>
              <a:t>    #include the other’s .H file, </a:t>
            </a:r>
            <a:br>
              <a:rPr lang="en-US" sz="1900"/>
            </a:br>
            <a:r>
              <a:rPr lang="en-US" sz="1900"/>
              <a:t>    you’ll get a compile error.</a:t>
            </a:r>
          </a:p>
        </p:txBody>
      </p:sp>
      <p:sp>
        <p:nvSpPr>
          <p:cNvPr id="288795" name="Rectangle 27"/>
          <p:cNvSpPr>
            <a:spLocks noChangeArrowheads="1"/>
          </p:cNvSpPr>
          <p:nvPr/>
        </p:nvSpPr>
        <p:spPr bwMode="auto">
          <a:xfrm>
            <a:off x="182563" y="307975"/>
            <a:ext cx="4572000" cy="1341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800" b="1">
                <a:latin typeface="Courier New" pitchFamily="49" charset="0"/>
              </a:rPr>
              <a:t>class FirstClass</a:t>
            </a:r>
          </a:p>
          <a:p>
            <a:r>
              <a:rPr lang="en-US" sz="1400" b="1">
                <a:latin typeface="Courier New" pitchFamily="49" charset="0"/>
              </a:rPr>
              <a:t>{ </a:t>
            </a:r>
          </a:p>
          <a:p>
            <a:r>
              <a:rPr lang="en-US" sz="1800" b="1">
                <a:latin typeface="Courier New" pitchFamily="49" charset="0"/>
              </a:rPr>
              <a:t>public:</a:t>
            </a:r>
          </a:p>
          <a:p>
            <a:r>
              <a:rPr lang="en-US" sz="1800" b="1">
                <a:latin typeface="Courier New" pitchFamily="49" charset="0"/>
              </a:rPr>
              <a:t>   void someFunc() { ... }</a:t>
            </a:r>
          </a:p>
          <a:p>
            <a:r>
              <a:rPr lang="en-US" sz="1400" b="1">
                <a:latin typeface="Courier New" pitchFamily="49" charset="0"/>
              </a:rPr>
              <a:t>};</a:t>
            </a:r>
          </a:p>
        </p:txBody>
      </p:sp>
      <p:sp>
        <p:nvSpPr>
          <p:cNvPr id="288796" name="Rectangle 28"/>
          <p:cNvSpPr>
            <a:spLocks noChangeArrowheads="1"/>
          </p:cNvSpPr>
          <p:nvPr/>
        </p:nvSpPr>
        <p:spPr bwMode="auto">
          <a:xfrm>
            <a:off x="179388" y="301625"/>
            <a:ext cx="4572000" cy="1341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800" b="1">
                <a:solidFill>
                  <a:srgbClr val="6600CC"/>
                </a:solidFill>
                <a:latin typeface="Courier New" pitchFamily="49" charset="0"/>
              </a:rPr>
              <a:t>class FirstClass</a:t>
            </a:r>
          </a:p>
          <a:p>
            <a:r>
              <a:rPr lang="en-US" sz="1400" b="1">
                <a:solidFill>
                  <a:srgbClr val="6600CC"/>
                </a:solidFill>
                <a:latin typeface="Courier New" pitchFamily="49" charset="0"/>
              </a:rPr>
              <a:t>{ </a:t>
            </a:r>
          </a:p>
          <a:p>
            <a:r>
              <a:rPr lang="en-US" sz="1800" b="1">
                <a:solidFill>
                  <a:srgbClr val="6600CC"/>
                </a:solidFill>
                <a:latin typeface="Courier New" pitchFamily="49" charset="0"/>
              </a:rPr>
              <a:t>  … // thousands of lines    </a:t>
            </a:r>
          </a:p>
          <a:p>
            <a:r>
              <a:rPr lang="en-US" sz="1800">
                <a:latin typeface="Courier New" pitchFamily="49" charset="0"/>
              </a:rPr>
              <a:t>  </a:t>
            </a:r>
            <a:r>
              <a:rPr lang="en-US" sz="1800" b="1">
                <a:solidFill>
                  <a:srgbClr val="6600CC"/>
                </a:solidFill>
                <a:latin typeface="Courier New" pitchFamily="49" charset="0"/>
              </a:rPr>
              <a:t>… // thousands of lines    </a:t>
            </a:r>
          </a:p>
          <a:p>
            <a:r>
              <a:rPr lang="en-US" sz="1400" b="1">
                <a:solidFill>
                  <a:srgbClr val="6600CC"/>
                </a:solidFill>
                <a:latin typeface="Courier New" pitchFamily="49" charset="0"/>
              </a:rPr>
              <a:t>};</a:t>
            </a:r>
          </a:p>
        </p:txBody>
      </p:sp>
      <p:sp>
        <p:nvSpPr>
          <p:cNvPr id="288797" name="Rectangle 29"/>
          <p:cNvSpPr>
            <a:spLocks noChangeArrowheads="1"/>
          </p:cNvSpPr>
          <p:nvPr/>
        </p:nvSpPr>
        <p:spPr bwMode="auto">
          <a:xfrm>
            <a:off x="2211388" y="2012950"/>
            <a:ext cx="2752725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800" b="1">
                <a:solidFill>
                  <a:srgbClr val="6600CC"/>
                </a:solidFill>
                <a:latin typeface="Courier New" pitchFamily="49" charset="0"/>
              </a:rPr>
              <a:t>// really slow!</a:t>
            </a:r>
          </a:p>
          <a:p>
            <a:endParaRPr lang="en-US" sz="1400" b="1">
              <a:solidFill>
                <a:srgbClr val="6600CC"/>
              </a:solidFill>
              <a:latin typeface="Courier New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1000"/>
                                        <p:tgtEl>
                                          <p:spTgt spid="2887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88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887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887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8772" grpId="0"/>
      <p:bldP spid="288780" grpId="0"/>
      <p:bldP spid="288781" grpId="0"/>
      <p:bldP spid="288785" grpId="0"/>
      <p:bldP spid="288790" grpId="0"/>
      <p:bldP spid="288795" grpId="0"/>
      <p:bldP spid="288796" grpId="0"/>
      <p:bldP spid="288797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530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-228600"/>
            <a:ext cx="7772400" cy="1143000"/>
          </a:xfrm>
        </p:spPr>
        <p:txBody>
          <a:bodyPr/>
          <a:lstStyle/>
          <a:p>
            <a:r>
              <a:rPr lang="en-US"/>
              <a:t>Students and Classrooms</a:t>
            </a:r>
          </a:p>
        </p:txBody>
      </p:sp>
      <p:pic>
        <p:nvPicPr>
          <p:cNvPr id="278532" name="Picture 4" descr="MC900232133[1]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2971800"/>
            <a:ext cx="962025" cy="985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8533" name="Text Box 5"/>
          <p:cNvSpPr txBox="1">
            <a:spLocks noChangeArrowheads="1"/>
          </p:cNvSpPr>
          <p:nvPr/>
        </p:nvSpPr>
        <p:spPr bwMode="auto">
          <a:xfrm>
            <a:off x="1914525" y="609600"/>
            <a:ext cx="55530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Every student knows what class he/she is in…</a:t>
            </a:r>
          </a:p>
        </p:txBody>
      </p:sp>
      <p:pic>
        <p:nvPicPr>
          <p:cNvPr id="278535" name="Picture 7" descr="MC900232133[1]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4038600"/>
            <a:ext cx="962025" cy="985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8536" name="Picture 8" descr="MC900232133[1]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752600"/>
            <a:ext cx="962025" cy="985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78540" name="Group 12"/>
          <p:cNvGrpSpPr>
            <a:grpSpLocks/>
          </p:cNvGrpSpPr>
          <p:nvPr/>
        </p:nvGrpSpPr>
        <p:grpSpPr bwMode="auto">
          <a:xfrm>
            <a:off x="6172200" y="1447800"/>
            <a:ext cx="2413000" cy="2362200"/>
            <a:chOff x="3888" y="912"/>
            <a:chExt cx="1520" cy="1488"/>
          </a:xfrm>
        </p:grpSpPr>
        <p:pic>
          <p:nvPicPr>
            <p:cNvPr id="278534" name="Picture 6" descr="MC900233582[1]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88" y="960"/>
              <a:ext cx="1070" cy="14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8538" name="Text Box 10"/>
            <p:cNvSpPr txBox="1">
              <a:spLocks noChangeArrowheads="1"/>
            </p:cNvSpPr>
            <p:nvPr/>
          </p:nvSpPr>
          <p:spPr bwMode="auto">
            <a:xfrm>
              <a:off x="4752" y="912"/>
              <a:ext cx="65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/>
                <a:t>CS 32</a:t>
              </a:r>
            </a:p>
          </p:txBody>
        </p:sp>
      </p:grpSp>
      <p:grpSp>
        <p:nvGrpSpPr>
          <p:cNvPr id="278541" name="Group 13"/>
          <p:cNvGrpSpPr>
            <a:grpSpLocks/>
          </p:cNvGrpSpPr>
          <p:nvPr/>
        </p:nvGrpSpPr>
        <p:grpSpPr bwMode="auto">
          <a:xfrm>
            <a:off x="6248400" y="3733800"/>
            <a:ext cx="2843213" cy="2514600"/>
            <a:chOff x="3936" y="2496"/>
            <a:chExt cx="1791" cy="1584"/>
          </a:xfrm>
        </p:grpSpPr>
        <p:pic>
          <p:nvPicPr>
            <p:cNvPr id="278537" name="Picture 9" descr="MC900233582[1]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36" y="2640"/>
              <a:ext cx="1070" cy="14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8539" name="Text Box 11"/>
            <p:cNvSpPr txBox="1">
              <a:spLocks noChangeArrowheads="1"/>
            </p:cNvSpPr>
            <p:nvPr/>
          </p:nvSpPr>
          <p:spPr bwMode="auto">
            <a:xfrm>
              <a:off x="4768" y="2496"/>
              <a:ext cx="95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/>
                <a:t>Math 31b</a:t>
              </a:r>
            </a:p>
          </p:txBody>
        </p:sp>
      </p:grpSp>
      <p:pic>
        <p:nvPicPr>
          <p:cNvPr id="278542" name="Picture 14" descr="MC900232133[1]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175" y="5257800"/>
            <a:ext cx="962025" cy="985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8543" name="Line 15"/>
          <p:cNvSpPr>
            <a:spLocks noChangeShapeType="1"/>
          </p:cNvSpPr>
          <p:nvPr/>
        </p:nvSpPr>
        <p:spPr bwMode="auto">
          <a:xfrm flipV="1">
            <a:off x="1752600" y="2057400"/>
            <a:ext cx="4572000" cy="152400"/>
          </a:xfrm>
          <a:prstGeom prst="line">
            <a:avLst/>
          </a:prstGeom>
          <a:noFill/>
          <a:ln w="25400">
            <a:solidFill>
              <a:srgbClr val="0066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78544" name="Line 16"/>
          <p:cNvSpPr>
            <a:spLocks noChangeShapeType="1"/>
          </p:cNvSpPr>
          <p:nvPr/>
        </p:nvSpPr>
        <p:spPr bwMode="auto">
          <a:xfrm flipV="1">
            <a:off x="1752600" y="2286000"/>
            <a:ext cx="4495800" cy="1066800"/>
          </a:xfrm>
          <a:prstGeom prst="line">
            <a:avLst/>
          </a:prstGeom>
          <a:noFill/>
          <a:ln w="25400">
            <a:solidFill>
              <a:srgbClr val="0066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78545" name="Line 17"/>
          <p:cNvSpPr>
            <a:spLocks noChangeShapeType="1"/>
          </p:cNvSpPr>
          <p:nvPr/>
        </p:nvSpPr>
        <p:spPr bwMode="auto">
          <a:xfrm>
            <a:off x="1676400" y="4495800"/>
            <a:ext cx="4648200" cy="457200"/>
          </a:xfrm>
          <a:prstGeom prst="line">
            <a:avLst/>
          </a:prstGeom>
          <a:noFill/>
          <a:ln w="25400">
            <a:solidFill>
              <a:srgbClr val="0066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78546" name="Line 18"/>
          <p:cNvSpPr>
            <a:spLocks noChangeShapeType="1"/>
          </p:cNvSpPr>
          <p:nvPr/>
        </p:nvSpPr>
        <p:spPr bwMode="auto">
          <a:xfrm flipV="1">
            <a:off x="1676400" y="5181600"/>
            <a:ext cx="4648200" cy="457200"/>
          </a:xfrm>
          <a:prstGeom prst="line">
            <a:avLst/>
          </a:prstGeom>
          <a:noFill/>
          <a:ln w="25400">
            <a:solidFill>
              <a:srgbClr val="0066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78547" name="Text Box 19"/>
          <p:cNvSpPr txBox="1">
            <a:spLocks noChangeArrowheads="1"/>
          </p:cNvSpPr>
          <p:nvPr/>
        </p:nvSpPr>
        <p:spPr bwMode="auto">
          <a:xfrm>
            <a:off x="2189163" y="1050925"/>
            <a:ext cx="5049837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Every class has a roster of its students…</a:t>
            </a:r>
          </a:p>
        </p:txBody>
      </p:sp>
      <p:pic>
        <p:nvPicPr>
          <p:cNvPr id="278549" name="Picture 21" descr="MC900048419[1]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2971800"/>
            <a:ext cx="1219200" cy="895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8550" name="Text Box 22"/>
          <p:cNvSpPr txBox="1">
            <a:spLocks noChangeArrowheads="1"/>
          </p:cNvSpPr>
          <p:nvPr/>
        </p:nvSpPr>
        <p:spPr bwMode="auto">
          <a:xfrm>
            <a:off x="228600" y="2057400"/>
            <a:ext cx="85566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Kerry</a:t>
            </a:r>
          </a:p>
        </p:txBody>
      </p:sp>
      <p:sp>
        <p:nvSpPr>
          <p:cNvPr id="278551" name="Text Box 23"/>
          <p:cNvSpPr txBox="1">
            <a:spLocks noChangeArrowheads="1"/>
          </p:cNvSpPr>
          <p:nvPr/>
        </p:nvSpPr>
        <p:spPr bwMode="auto">
          <a:xfrm>
            <a:off x="334963" y="3200400"/>
            <a:ext cx="731837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Cyril</a:t>
            </a:r>
          </a:p>
        </p:txBody>
      </p:sp>
      <p:sp>
        <p:nvSpPr>
          <p:cNvPr id="278552" name="Text Box 24"/>
          <p:cNvSpPr txBox="1">
            <a:spLocks noChangeArrowheads="1"/>
          </p:cNvSpPr>
          <p:nvPr/>
        </p:nvSpPr>
        <p:spPr bwMode="auto">
          <a:xfrm>
            <a:off x="304800" y="4191000"/>
            <a:ext cx="8064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Lydia</a:t>
            </a:r>
          </a:p>
        </p:txBody>
      </p:sp>
      <p:sp>
        <p:nvSpPr>
          <p:cNvPr id="278553" name="Text Box 25"/>
          <p:cNvSpPr txBox="1">
            <a:spLocks noChangeArrowheads="1"/>
          </p:cNvSpPr>
          <p:nvPr/>
        </p:nvSpPr>
        <p:spPr bwMode="auto">
          <a:xfrm>
            <a:off x="457200" y="5410200"/>
            <a:ext cx="57943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Hal</a:t>
            </a:r>
          </a:p>
        </p:txBody>
      </p:sp>
      <p:sp>
        <p:nvSpPr>
          <p:cNvPr id="278554" name="Text Box 26"/>
          <p:cNvSpPr txBox="1">
            <a:spLocks noChangeArrowheads="1"/>
          </p:cNvSpPr>
          <p:nvPr/>
        </p:nvSpPr>
        <p:spPr bwMode="auto">
          <a:xfrm>
            <a:off x="5105400" y="3048000"/>
            <a:ext cx="787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/>
              <a:t>Kerry</a:t>
            </a:r>
          </a:p>
        </p:txBody>
      </p:sp>
      <p:sp>
        <p:nvSpPr>
          <p:cNvPr id="278555" name="Line 27"/>
          <p:cNvSpPr>
            <a:spLocks noChangeShapeType="1"/>
          </p:cNvSpPr>
          <p:nvPr/>
        </p:nvSpPr>
        <p:spPr bwMode="auto">
          <a:xfrm flipH="1" flipV="1">
            <a:off x="1828800" y="2362200"/>
            <a:ext cx="3352800" cy="838200"/>
          </a:xfrm>
          <a:prstGeom prst="line">
            <a:avLst/>
          </a:prstGeom>
          <a:noFill/>
          <a:ln w="25400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78556" name="Text Box 28"/>
          <p:cNvSpPr txBox="1">
            <a:spLocks noChangeArrowheads="1"/>
          </p:cNvSpPr>
          <p:nvPr/>
        </p:nvSpPr>
        <p:spPr bwMode="auto">
          <a:xfrm>
            <a:off x="5105400" y="3367088"/>
            <a:ext cx="67627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/>
              <a:t>Cyril</a:t>
            </a:r>
          </a:p>
        </p:txBody>
      </p:sp>
      <p:sp>
        <p:nvSpPr>
          <p:cNvPr id="278557" name="Line 29"/>
          <p:cNvSpPr>
            <a:spLocks noChangeShapeType="1"/>
          </p:cNvSpPr>
          <p:nvPr/>
        </p:nvSpPr>
        <p:spPr bwMode="auto">
          <a:xfrm flipH="1" flipV="1">
            <a:off x="1828800" y="3505200"/>
            <a:ext cx="3352800" cy="14288"/>
          </a:xfrm>
          <a:prstGeom prst="line">
            <a:avLst/>
          </a:prstGeom>
          <a:noFill/>
          <a:ln w="25400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pic>
        <p:nvPicPr>
          <p:cNvPr id="278558" name="Picture 30" descr="MC900048419[1]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5410200"/>
            <a:ext cx="1219200" cy="895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8559" name="Text Box 31"/>
          <p:cNvSpPr txBox="1">
            <a:spLocks noChangeArrowheads="1"/>
          </p:cNvSpPr>
          <p:nvPr/>
        </p:nvSpPr>
        <p:spPr bwMode="auto">
          <a:xfrm>
            <a:off x="5181600" y="5486400"/>
            <a:ext cx="74453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/>
              <a:t>Lydia</a:t>
            </a:r>
          </a:p>
        </p:txBody>
      </p:sp>
      <p:sp>
        <p:nvSpPr>
          <p:cNvPr id="278560" name="Line 32"/>
          <p:cNvSpPr>
            <a:spLocks noChangeShapeType="1"/>
          </p:cNvSpPr>
          <p:nvPr/>
        </p:nvSpPr>
        <p:spPr bwMode="auto">
          <a:xfrm flipH="1" flipV="1">
            <a:off x="1905000" y="4800600"/>
            <a:ext cx="3352800" cy="838200"/>
          </a:xfrm>
          <a:prstGeom prst="line">
            <a:avLst/>
          </a:prstGeom>
          <a:noFill/>
          <a:ln w="25400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78561" name="Text Box 33"/>
          <p:cNvSpPr txBox="1">
            <a:spLocks noChangeArrowheads="1"/>
          </p:cNvSpPr>
          <p:nvPr/>
        </p:nvSpPr>
        <p:spPr bwMode="auto">
          <a:xfrm>
            <a:off x="5181600" y="5805488"/>
            <a:ext cx="5397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/>
              <a:t>Hal</a:t>
            </a:r>
          </a:p>
        </p:txBody>
      </p:sp>
      <p:sp>
        <p:nvSpPr>
          <p:cNvPr id="278562" name="Line 34"/>
          <p:cNvSpPr>
            <a:spLocks noChangeShapeType="1"/>
          </p:cNvSpPr>
          <p:nvPr/>
        </p:nvSpPr>
        <p:spPr bwMode="auto">
          <a:xfrm flipH="1" flipV="1">
            <a:off x="1905000" y="5943600"/>
            <a:ext cx="3352800" cy="14288"/>
          </a:xfrm>
          <a:prstGeom prst="line">
            <a:avLst/>
          </a:prstGeom>
          <a:noFill/>
          <a:ln w="25400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78563" name="Text Box 35"/>
          <p:cNvSpPr txBox="1">
            <a:spLocks noChangeArrowheads="1"/>
          </p:cNvSpPr>
          <p:nvPr/>
        </p:nvSpPr>
        <p:spPr bwMode="auto">
          <a:xfrm>
            <a:off x="671513" y="6384925"/>
            <a:ext cx="74422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These type of </a:t>
            </a:r>
            <a:r>
              <a:rPr lang="en-US">
                <a:solidFill>
                  <a:srgbClr val="6600CC"/>
                </a:solidFill>
              </a:rPr>
              <a:t>cyclical relationships</a:t>
            </a:r>
            <a:r>
              <a:rPr lang="en-US"/>
              <a:t> cause #include problems!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785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785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785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785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3" dur="500"/>
                                        <p:tgtEl>
                                          <p:spTgt spid="2785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0" dur="500"/>
                                        <p:tgtEl>
                                          <p:spTgt spid="278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2" dur="500"/>
                                        <p:tgtEl>
                                          <p:spTgt spid="2785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9" dur="500"/>
                                        <p:tgtEl>
                                          <p:spTgt spid="2785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 nodeType="clickPar">
                      <p:stCondLst>
                        <p:cond delay="indefinite"/>
                      </p:stCondLst>
                      <p:childTnLst>
                        <p:par>
                          <p:cTn id="9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8533" grpId="0"/>
      <p:bldP spid="278543" grpId="0" animBg="1"/>
      <p:bldP spid="278544" grpId="0" animBg="1"/>
      <p:bldP spid="278545" grpId="0" animBg="1"/>
      <p:bldP spid="278546" grpId="0" animBg="1"/>
      <p:bldP spid="278547" grpId="0"/>
      <p:bldP spid="278550" grpId="0"/>
      <p:bldP spid="278551" grpId="0"/>
      <p:bldP spid="278552" grpId="0"/>
      <p:bldP spid="278553" grpId="0"/>
      <p:bldP spid="278554" grpId="0"/>
      <p:bldP spid="278555" grpId="0" animBg="1"/>
      <p:bldP spid="278556" grpId="0"/>
      <p:bldP spid="278557" grpId="0" animBg="1"/>
      <p:bldP spid="278559" grpId="0"/>
      <p:bldP spid="278560" grpId="0" animBg="1"/>
      <p:bldP spid="278561" grpId="0"/>
      <p:bldP spid="278562" grpId="0" animBg="1"/>
      <p:bldP spid="278563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050" name="Text Box 26"/>
          <p:cNvSpPr txBox="1">
            <a:spLocks noChangeArrowheads="1"/>
          </p:cNvSpPr>
          <p:nvPr/>
        </p:nvSpPr>
        <p:spPr bwMode="auto">
          <a:xfrm>
            <a:off x="533400" y="609600"/>
            <a:ext cx="80772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/>
              <a:t>And here we have the </a:t>
            </a:r>
            <a:r>
              <a:rPr lang="en-US">
                <a:solidFill>
                  <a:schemeClr val="accent2"/>
                </a:solidFill>
              </a:rPr>
              <a:t>Student</a:t>
            </a:r>
            <a:r>
              <a:rPr lang="en-US"/>
              <a:t> class. Note that each Student knows which classroom he or she is in…</a:t>
            </a:r>
          </a:p>
        </p:txBody>
      </p:sp>
      <p:sp>
        <p:nvSpPr>
          <p:cNvPr id="257040" name="Text Box 16"/>
          <p:cNvSpPr txBox="1">
            <a:spLocks noChangeArrowheads="1"/>
          </p:cNvSpPr>
          <p:nvPr/>
        </p:nvSpPr>
        <p:spPr bwMode="auto">
          <a:xfrm>
            <a:off x="381000" y="642938"/>
            <a:ext cx="86106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/>
              <a:t>Since our </a:t>
            </a:r>
            <a:r>
              <a:rPr lang="en-US">
                <a:solidFill>
                  <a:srgbClr val="008080"/>
                </a:solidFill>
              </a:rPr>
              <a:t>ClassRoom</a:t>
            </a:r>
            <a:r>
              <a:rPr lang="en-US"/>
              <a:t> class refers to the Student class </a:t>
            </a:r>
            <a:br>
              <a:rPr lang="en-US"/>
            </a:br>
            <a:r>
              <a:rPr lang="en-US"/>
              <a:t>it </a:t>
            </a:r>
            <a:r>
              <a:rPr lang="en-US">
                <a:solidFill>
                  <a:schemeClr val="accent2"/>
                </a:solidFill>
              </a:rPr>
              <a:t>includes Student.h</a:t>
            </a:r>
          </a:p>
        </p:txBody>
      </p:sp>
      <p:sp>
        <p:nvSpPr>
          <p:cNvPr id="257045" name="Text Box 21"/>
          <p:cNvSpPr txBox="1">
            <a:spLocks noChangeArrowheads="1"/>
          </p:cNvSpPr>
          <p:nvPr/>
        </p:nvSpPr>
        <p:spPr bwMode="auto">
          <a:xfrm>
            <a:off x="533400" y="685800"/>
            <a:ext cx="86106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/>
              <a:t>Since our </a:t>
            </a:r>
            <a:r>
              <a:rPr lang="en-US">
                <a:solidFill>
                  <a:srgbClr val="0000CC"/>
                </a:solidFill>
              </a:rPr>
              <a:t>Student</a:t>
            </a:r>
            <a:r>
              <a:rPr lang="en-US"/>
              <a:t> class refers to the classroom class, </a:t>
            </a:r>
            <a:br>
              <a:rPr lang="en-US"/>
            </a:br>
            <a:r>
              <a:rPr lang="en-US"/>
              <a:t>it </a:t>
            </a:r>
            <a:r>
              <a:rPr lang="en-US">
                <a:solidFill>
                  <a:srgbClr val="006600"/>
                </a:solidFill>
              </a:rPr>
              <a:t>includes ClassRoom.h</a:t>
            </a:r>
            <a:r>
              <a:rPr lang="en-US">
                <a:solidFill>
                  <a:srgbClr val="6600CC"/>
                </a:solidFill>
              </a:rPr>
              <a:t>…</a:t>
            </a:r>
          </a:p>
        </p:txBody>
      </p:sp>
      <p:sp>
        <p:nvSpPr>
          <p:cNvPr id="257027" name="Text Box 3"/>
          <p:cNvSpPr txBox="1">
            <a:spLocks noChangeArrowheads="1"/>
          </p:cNvSpPr>
          <p:nvPr/>
        </p:nvSpPr>
        <p:spPr bwMode="auto">
          <a:xfrm>
            <a:off x="685800" y="762000"/>
            <a:ext cx="80772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/>
              <a:t>Here we have a </a:t>
            </a:r>
            <a:r>
              <a:rPr lang="en-US">
                <a:solidFill>
                  <a:srgbClr val="006600"/>
                </a:solidFill>
              </a:rPr>
              <a:t>ClassRoom</a:t>
            </a:r>
            <a:r>
              <a:rPr lang="en-US"/>
              <a:t> class that holds a bunch of </a:t>
            </a:r>
            <a:r>
              <a:rPr lang="en-US">
                <a:solidFill>
                  <a:schemeClr val="accent2"/>
                </a:solidFill>
              </a:rPr>
              <a:t>Students</a:t>
            </a:r>
            <a:r>
              <a:rPr lang="en-US"/>
              <a:t>…</a:t>
            </a:r>
          </a:p>
        </p:txBody>
      </p:sp>
      <p:sp>
        <p:nvSpPr>
          <p:cNvPr id="257026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" y="-288925"/>
            <a:ext cx="8839200" cy="1143000"/>
          </a:xfrm>
        </p:spPr>
        <p:txBody>
          <a:bodyPr/>
          <a:lstStyle/>
          <a:p>
            <a:r>
              <a:rPr lang="en-US" sz="3600"/>
              <a:t>Last Topic: Self-referential Classes</a:t>
            </a:r>
          </a:p>
        </p:txBody>
      </p:sp>
      <p:grpSp>
        <p:nvGrpSpPr>
          <p:cNvPr id="257028" name="Group 4"/>
          <p:cNvGrpSpPr>
            <a:grpSpLocks/>
          </p:cNvGrpSpPr>
          <p:nvPr/>
        </p:nvGrpSpPr>
        <p:grpSpPr bwMode="auto">
          <a:xfrm>
            <a:off x="381000" y="1371600"/>
            <a:ext cx="4191000" cy="2857500"/>
            <a:chOff x="3803" y="554"/>
            <a:chExt cx="1823" cy="1800"/>
          </a:xfrm>
        </p:grpSpPr>
        <p:sp>
          <p:nvSpPr>
            <p:cNvPr id="257029" name="Text Box 5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1546"/>
            </a:xfrm>
            <a:prstGeom prst="rect">
              <a:avLst/>
            </a:prstGeom>
            <a:solidFill>
              <a:srgbClr val="FFF0E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600" b="1">
                  <a:latin typeface="Courier New" pitchFamily="49" charset="0"/>
                </a:rPr>
                <a:t>#include “</a:t>
              </a:r>
              <a:r>
                <a:rPr lang="en-US" sz="1600" b="1">
                  <a:solidFill>
                    <a:srgbClr val="006666"/>
                  </a:solidFill>
                  <a:latin typeface="Courier New" pitchFamily="49" charset="0"/>
                </a:rPr>
                <a:t>ClassRoom.h</a:t>
              </a:r>
              <a:r>
                <a:rPr lang="en-US" sz="1600" b="1">
                  <a:latin typeface="Courier New" pitchFamily="49" charset="0"/>
                </a:rPr>
                <a:t>”</a:t>
              </a:r>
            </a:p>
            <a:p>
              <a:endParaRPr lang="en-US" sz="1000" b="1">
                <a:latin typeface="Courier New" pitchFamily="49" charset="0"/>
              </a:endParaRPr>
            </a:p>
            <a:p>
              <a:r>
                <a:rPr lang="en-US" sz="1600" b="1">
                  <a:latin typeface="Courier New" pitchFamily="49" charset="0"/>
                </a:rPr>
                <a:t>class </a:t>
              </a:r>
              <a:r>
                <a:rPr lang="en-US" sz="1600" b="1">
                  <a:solidFill>
                    <a:schemeClr val="accent2"/>
                  </a:solidFill>
                  <a:latin typeface="Courier New" pitchFamily="49" charset="0"/>
                </a:rPr>
                <a:t>Student</a:t>
              </a:r>
            </a:p>
            <a:p>
              <a:r>
                <a:rPr lang="en-US" sz="1600" b="1">
                  <a:latin typeface="Courier New" pitchFamily="49" charset="0"/>
                </a:rPr>
                <a:t>{</a:t>
              </a:r>
            </a:p>
            <a:p>
              <a:r>
                <a:rPr lang="en-US" sz="1600" b="1">
                  <a:latin typeface="Courier New" pitchFamily="49" charset="0"/>
                </a:rPr>
                <a:t>public:</a:t>
              </a:r>
            </a:p>
            <a:p>
              <a:r>
                <a:rPr lang="en-US" sz="1600" b="1">
                  <a:latin typeface="Courier New" pitchFamily="49" charset="0"/>
                </a:rPr>
                <a:t> ...</a:t>
              </a:r>
              <a:endParaRPr lang="en-US" sz="1600" b="1">
                <a:solidFill>
                  <a:srgbClr val="800000"/>
                </a:solidFill>
                <a:latin typeface="Courier New" pitchFamily="49" charset="0"/>
              </a:endParaRPr>
            </a:p>
            <a:p>
              <a:r>
                <a:rPr lang="en-US" sz="1600" b="1">
                  <a:latin typeface="Courier New" pitchFamily="49" charset="0"/>
                </a:rPr>
                <a:t> </a:t>
              </a:r>
            </a:p>
            <a:p>
              <a:r>
                <a:rPr lang="en-US" sz="1600" b="1">
                  <a:latin typeface="Courier New" pitchFamily="49" charset="0"/>
                </a:rPr>
                <a:t>private:</a:t>
              </a:r>
            </a:p>
            <a:p>
              <a:r>
                <a:rPr lang="en-US" sz="1600" b="1">
                  <a:latin typeface="Courier New" pitchFamily="49" charset="0"/>
                </a:rPr>
                <a:t>  ClassRoom *m_myRoom;</a:t>
              </a:r>
            </a:p>
            <a:p>
              <a:r>
                <a:rPr lang="en-US" sz="1600" b="1">
                  <a:latin typeface="Courier New" pitchFamily="49" charset="0"/>
                </a:rPr>
                <a:t>};</a:t>
              </a:r>
            </a:p>
          </p:txBody>
        </p:sp>
        <p:sp>
          <p:nvSpPr>
            <p:cNvPr id="257030" name="Text Box 6"/>
            <p:cNvSpPr txBox="1">
              <a:spLocks noChangeArrowheads="1"/>
            </p:cNvSpPr>
            <p:nvPr/>
          </p:nvSpPr>
          <p:spPr bwMode="auto">
            <a:xfrm>
              <a:off x="3803" y="554"/>
              <a:ext cx="69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chemeClr val="accent2"/>
                  </a:solidFill>
                </a:rPr>
                <a:t>Student.h</a:t>
              </a:r>
            </a:p>
          </p:txBody>
        </p:sp>
      </p:grpSp>
      <p:grpSp>
        <p:nvGrpSpPr>
          <p:cNvPr id="257031" name="Group 7"/>
          <p:cNvGrpSpPr>
            <a:grpSpLocks/>
          </p:cNvGrpSpPr>
          <p:nvPr/>
        </p:nvGrpSpPr>
        <p:grpSpPr bwMode="auto">
          <a:xfrm>
            <a:off x="4876800" y="1371600"/>
            <a:ext cx="4114800" cy="2857500"/>
            <a:chOff x="3803" y="554"/>
            <a:chExt cx="1823" cy="1800"/>
          </a:xfrm>
        </p:grpSpPr>
        <p:sp>
          <p:nvSpPr>
            <p:cNvPr id="257032" name="Text Box 8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1546"/>
            </a:xfrm>
            <a:prstGeom prst="rect">
              <a:avLst/>
            </a:prstGeom>
            <a:solidFill>
              <a:srgbClr val="FFFFCD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600" b="1">
                  <a:latin typeface="Courier New" pitchFamily="49" charset="0"/>
                </a:rPr>
                <a:t>#include “</a:t>
              </a:r>
              <a:r>
                <a:rPr lang="en-US" sz="1600" b="1">
                  <a:solidFill>
                    <a:schemeClr val="accent2"/>
                  </a:solidFill>
                  <a:latin typeface="Courier New" pitchFamily="49" charset="0"/>
                </a:rPr>
                <a:t>Student.h</a:t>
              </a:r>
              <a:r>
                <a:rPr lang="en-US" sz="1600" b="1">
                  <a:latin typeface="Courier New" pitchFamily="49" charset="0"/>
                </a:rPr>
                <a:t>”</a:t>
              </a:r>
            </a:p>
            <a:p>
              <a:endParaRPr lang="en-US" sz="1000" b="1">
                <a:latin typeface="Courier New" pitchFamily="49" charset="0"/>
              </a:endParaRPr>
            </a:p>
            <a:p>
              <a:r>
                <a:rPr lang="en-US" sz="1600" b="1">
                  <a:latin typeface="Courier New" pitchFamily="49" charset="0"/>
                </a:rPr>
                <a:t>class </a:t>
              </a:r>
              <a:r>
                <a:rPr lang="en-US" sz="1600" b="1">
                  <a:solidFill>
                    <a:srgbClr val="006666"/>
                  </a:solidFill>
                  <a:latin typeface="Courier New" pitchFamily="49" charset="0"/>
                </a:rPr>
                <a:t>ClassRoom</a:t>
              </a:r>
            </a:p>
            <a:p>
              <a:r>
                <a:rPr lang="en-US" sz="1600" b="1">
                  <a:latin typeface="Courier New" pitchFamily="49" charset="0"/>
                </a:rPr>
                <a:t>{</a:t>
              </a:r>
            </a:p>
            <a:p>
              <a:r>
                <a:rPr lang="en-US" sz="1600" b="1">
                  <a:latin typeface="Courier New" pitchFamily="49" charset="0"/>
                </a:rPr>
                <a:t>public:</a:t>
              </a:r>
            </a:p>
            <a:p>
              <a:r>
                <a:rPr lang="en-US" sz="1600" b="1">
                  <a:latin typeface="Courier New" pitchFamily="49" charset="0"/>
                </a:rPr>
                <a:t> ...</a:t>
              </a:r>
            </a:p>
            <a:p>
              <a:r>
                <a:rPr lang="en-US" sz="1600" b="1">
                  <a:latin typeface="Courier New" pitchFamily="49" charset="0"/>
                </a:rPr>
                <a:t> </a:t>
              </a:r>
              <a:endParaRPr lang="en-US" sz="1600" b="1">
                <a:solidFill>
                  <a:srgbClr val="0000CC"/>
                </a:solidFill>
                <a:latin typeface="Courier New" pitchFamily="49" charset="0"/>
              </a:endParaRPr>
            </a:p>
            <a:p>
              <a:r>
                <a:rPr lang="en-US" sz="1600" b="1">
                  <a:latin typeface="Courier New" pitchFamily="49" charset="0"/>
                </a:rPr>
                <a:t>private:</a:t>
              </a:r>
            </a:p>
            <a:p>
              <a:r>
                <a:rPr lang="en-US" sz="1600" b="1">
                  <a:latin typeface="Courier New" pitchFamily="49" charset="0"/>
                </a:rPr>
                <a:t>   Student m_studs[100];</a:t>
              </a:r>
            </a:p>
            <a:p>
              <a:r>
                <a:rPr lang="en-US" sz="1600" b="1">
                  <a:latin typeface="Courier New" pitchFamily="49" charset="0"/>
                </a:rPr>
                <a:t>};</a:t>
              </a:r>
            </a:p>
          </p:txBody>
        </p:sp>
        <p:sp>
          <p:nvSpPr>
            <p:cNvPr id="257033" name="Text Box 9"/>
            <p:cNvSpPr txBox="1">
              <a:spLocks noChangeArrowheads="1"/>
            </p:cNvSpPr>
            <p:nvPr/>
          </p:nvSpPr>
          <p:spPr bwMode="auto">
            <a:xfrm>
              <a:off x="3803" y="554"/>
              <a:ext cx="84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rgbClr val="006666"/>
                  </a:solidFill>
                </a:rPr>
                <a:t>ClassRoom.h</a:t>
              </a:r>
            </a:p>
          </p:txBody>
        </p:sp>
      </p:grpSp>
      <p:grpSp>
        <p:nvGrpSpPr>
          <p:cNvPr id="257034" name="Group 10"/>
          <p:cNvGrpSpPr>
            <a:grpSpLocks/>
          </p:cNvGrpSpPr>
          <p:nvPr/>
        </p:nvGrpSpPr>
        <p:grpSpPr bwMode="auto">
          <a:xfrm>
            <a:off x="381000" y="4476750"/>
            <a:ext cx="4191000" cy="2216150"/>
            <a:chOff x="3803" y="554"/>
            <a:chExt cx="1823" cy="1396"/>
          </a:xfrm>
        </p:grpSpPr>
        <p:sp>
          <p:nvSpPr>
            <p:cNvPr id="257035" name="Text Box 11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1142"/>
            </a:xfrm>
            <a:prstGeom prst="rect">
              <a:avLst/>
            </a:prstGeom>
            <a:solidFill>
              <a:srgbClr val="FFF0E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600" b="1">
                  <a:latin typeface="Courier New" pitchFamily="49" charset="0"/>
                </a:rPr>
                <a:t>#include “</a:t>
              </a:r>
              <a:r>
                <a:rPr lang="en-US" sz="1600" b="1">
                  <a:solidFill>
                    <a:srgbClr val="006666"/>
                  </a:solidFill>
                  <a:latin typeface="Courier New" pitchFamily="49" charset="0"/>
                </a:rPr>
                <a:t>Student.h</a:t>
              </a:r>
              <a:r>
                <a:rPr lang="en-US" sz="1600" b="1">
                  <a:latin typeface="Courier New" pitchFamily="49" charset="0"/>
                </a:rPr>
                <a:t>”</a:t>
              </a:r>
            </a:p>
            <a:p>
              <a:endParaRPr lang="en-US" sz="1600" b="1">
                <a:latin typeface="Courier New" pitchFamily="49" charset="0"/>
              </a:endParaRPr>
            </a:p>
            <a:p>
              <a:r>
                <a:rPr lang="en-US" sz="1600" b="1">
                  <a:latin typeface="Courier New" pitchFamily="49" charset="0"/>
                </a:rPr>
                <a:t>void Student::printMyClassRoom()</a:t>
              </a:r>
            </a:p>
            <a:p>
              <a:r>
                <a:rPr lang="en-US" sz="1600" b="1">
                  <a:latin typeface="Courier New" pitchFamily="49" charset="0"/>
                </a:rPr>
                <a:t>{</a:t>
              </a:r>
            </a:p>
            <a:p>
              <a:r>
                <a:rPr lang="en-US" sz="1600" b="1">
                  <a:latin typeface="Courier New" pitchFamily="49" charset="0"/>
                </a:rPr>
                <a:t> cout &lt;&lt;“I’m in Boelter #” &lt;&lt;</a:t>
              </a:r>
              <a:br>
                <a:rPr lang="en-US" sz="1600" b="1">
                  <a:latin typeface="Courier New" pitchFamily="49" charset="0"/>
                </a:rPr>
              </a:br>
              <a:r>
                <a:rPr lang="en-US" sz="1600" b="1">
                  <a:latin typeface="Courier New" pitchFamily="49" charset="0"/>
                </a:rPr>
                <a:t>    </a:t>
              </a:r>
              <a:r>
                <a:rPr lang="en-US" sz="1600" b="1">
                  <a:solidFill>
                    <a:srgbClr val="0000CC"/>
                  </a:solidFill>
                  <a:latin typeface="Courier New" pitchFamily="49" charset="0"/>
                </a:rPr>
                <a:t>m_myRoom-&gt;getRmNum();</a:t>
              </a:r>
              <a:r>
                <a:rPr lang="en-US" sz="1600" b="1">
                  <a:latin typeface="Courier New" pitchFamily="49" charset="0"/>
                </a:rPr>
                <a:t>  </a:t>
              </a:r>
            </a:p>
            <a:p>
              <a:r>
                <a:rPr lang="en-US" sz="1600" b="1">
                  <a:latin typeface="Courier New" pitchFamily="49" charset="0"/>
                </a:rPr>
                <a:t>}</a:t>
              </a:r>
            </a:p>
          </p:txBody>
        </p:sp>
        <p:sp>
          <p:nvSpPr>
            <p:cNvPr id="257036" name="Text Box 12"/>
            <p:cNvSpPr txBox="1">
              <a:spLocks noChangeArrowheads="1"/>
            </p:cNvSpPr>
            <p:nvPr/>
          </p:nvSpPr>
          <p:spPr bwMode="auto">
            <a:xfrm>
              <a:off x="3803" y="554"/>
              <a:ext cx="82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chemeClr val="accent2"/>
                  </a:solidFill>
                </a:rPr>
                <a:t>Student.cpp</a:t>
              </a:r>
            </a:p>
          </p:txBody>
        </p:sp>
      </p:grpSp>
      <p:grpSp>
        <p:nvGrpSpPr>
          <p:cNvPr id="257037" name="Group 13"/>
          <p:cNvGrpSpPr>
            <a:grpSpLocks/>
          </p:cNvGrpSpPr>
          <p:nvPr/>
        </p:nvGrpSpPr>
        <p:grpSpPr bwMode="auto">
          <a:xfrm>
            <a:off x="4876800" y="4476750"/>
            <a:ext cx="4114800" cy="2216150"/>
            <a:chOff x="3803" y="554"/>
            <a:chExt cx="1823" cy="1396"/>
          </a:xfrm>
        </p:grpSpPr>
        <p:sp>
          <p:nvSpPr>
            <p:cNvPr id="257038" name="Text Box 14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1142"/>
            </a:xfrm>
            <a:prstGeom prst="rect">
              <a:avLst/>
            </a:prstGeom>
            <a:solidFill>
              <a:srgbClr val="FFFFCD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600" b="1">
                  <a:latin typeface="Courier New" pitchFamily="49" charset="0"/>
                </a:rPr>
                <a:t>#include “</a:t>
              </a:r>
              <a:r>
                <a:rPr lang="en-US" sz="1600" b="1">
                  <a:solidFill>
                    <a:srgbClr val="0000CC"/>
                  </a:solidFill>
                  <a:latin typeface="Courier New" pitchFamily="49" charset="0"/>
                </a:rPr>
                <a:t>ClassRoom.h</a:t>
              </a:r>
              <a:r>
                <a:rPr lang="en-US" sz="1600" b="1">
                  <a:latin typeface="Courier New" pitchFamily="49" charset="0"/>
                </a:rPr>
                <a:t>”</a:t>
              </a:r>
            </a:p>
            <a:p>
              <a:br>
                <a:rPr lang="en-US" sz="1600" b="1">
                  <a:latin typeface="Courier New" pitchFamily="49" charset="0"/>
                </a:rPr>
              </a:br>
              <a:r>
                <a:rPr lang="en-US" sz="1600" b="1">
                  <a:latin typeface="Courier New" pitchFamily="49" charset="0"/>
                </a:rPr>
                <a:t>void ClassRoom::printRoster()</a:t>
              </a:r>
            </a:p>
            <a:p>
              <a:r>
                <a:rPr lang="en-US" sz="1600" b="1">
                  <a:latin typeface="Courier New" pitchFamily="49" charset="0"/>
                </a:rPr>
                <a:t>{</a:t>
              </a:r>
            </a:p>
            <a:p>
              <a:r>
                <a:rPr lang="en-US" sz="1600" b="1">
                  <a:latin typeface="Courier New" pitchFamily="49" charset="0"/>
                </a:rPr>
                <a:t> for (int i=0;i&lt;100;i++)</a:t>
              </a:r>
            </a:p>
            <a:p>
              <a:r>
                <a:rPr lang="en-US" sz="1600" b="1">
                  <a:latin typeface="Courier New" pitchFamily="49" charset="0"/>
                </a:rPr>
                <a:t>  cout</a:t>
              </a:r>
              <a:r>
                <a:rPr lang="en-US" sz="1200" b="1">
                  <a:latin typeface="Courier New" pitchFamily="49" charset="0"/>
                </a:rPr>
                <a:t> </a:t>
              </a:r>
              <a:r>
                <a:rPr lang="en-US" sz="1600" b="1">
                  <a:latin typeface="Courier New" pitchFamily="49" charset="0"/>
                </a:rPr>
                <a:t>&lt;&lt;</a:t>
              </a:r>
              <a:r>
                <a:rPr lang="en-US" sz="1200" b="1">
                  <a:latin typeface="Courier New" pitchFamily="49" charset="0"/>
                </a:rPr>
                <a:t> </a:t>
              </a:r>
              <a:r>
                <a:rPr lang="en-US" sz="1600" b="1">
                  <a:solidFill>
                    <a:srgbClr val="800000"/>
                  </a:solidFill>
                  <a:latin typeface="Courier New" pitchFamily="49" charset="0"/>
                </a:rPr>
                <a:t>m_studs[i].getName</a:t>
              </a:r>
              <a:r>
                <a:rPr lang="en-US" sz="1400" b="1">
                  <a:solidFill>
                    <a:srgbClr val="800000"/>
                  </a:solidFill>
                  <a:latin typeface="Courier New" pitchFamily="49" charset="0"/>
                </a:rPr>
                <a:t>();</a:t>
              </a:r>
            </a:p>
            <a:p>
              <a:r>
                <a:rPr lang="en-US" sz="1600" b="1">
                  <a:latin typeface="Courier New" pitchFamily="49" charset="0"/>
                </a:rPr>
                <a:t>}</a:t>
              </a:r>
            </a:p>
          </p:txBody>
        </p:sp>
        <p:sp>
          <p:nvSpPr>
            <p:cNvPr id="257039" name="Text Box 15"/>
            <p:cNvSpPr txBox="1">
              <a:spLocks noChangeArrowheads="1"/>
            </p:cNvSpPr>
            <p:nvPr/>
          </p:nvSpPr>
          <p:spPr bwMode="auto">
            <a:xfrm>
              <a:off x="3803" y="554"/>
              <a:ext cx="98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rgbClr val="006666"/>
                  </a:solidFill>
                </a:rPr>
                <a:t>ClassRoom.cpp</a:t>
              </a:r>
            </a:p>
          </p:txBody>
        </p:sp>
      </p:grpSp>
      <p:sp>
        <p:nvSpPr>
          <p:cNvPr id="257043" name="Rectangle 19"/>
          <p:cNvSpPr>
            <a:spLocks noChangeArrowheads="1"/>
          </p:cNvSpPr>
          <p:nvPr/>
        </p:nvSpPr>
        <p:spPr bwMode="auto">
          <a:xfrm>
            <a:off x="5349875" y="3657600"/>
            <a:ext cx="2667000" cy="304800"/>
          </a:xfrm>
          <a:prstGeom prst="rect">
            <a:avLst/>
          </a:prstGeom>
          <a:noFill/>
          <a:ln w="38100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57044" name="Rectangle 20"/>
          <p:cNvSpPr>
            <a:spLocks noChangeArrowheads="1"/>
          </p:cNvSpPr>
          <p:nvPr/>
        </p:nvSpPr>
        <p:spPr bwMode="auto">
          <a:xfrm>
            <a:off x="4976813" y="1797050"/>
            <a:ext cx="2667000" cy="304800"/>
          </a:xfrm>
          <a:prstGeom prst="rect">
            <a:avLst/>
          </a:prstGeom>
          <a:noFill/>
          <a:ln w="38100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57046" name="Rectangle 22"/>
          <p:cNvSpPr>
            <a:spLocks noChangeArrowheads="1"/>
          </p:cNvSpPr>
          <p:nvPr/>
        </p:nvSpPr>
        <p:spPr bwMode="auto">
          <a:xfrm>
            <a:off x="762000" y="3663950"/>
            <a:ext cx="2624138" cy="304800"/>
          </a:xfrm>
          <a:prstGeom prst="rect">
            <a:avLst/>
          </a:prstGeom>
          <a:noFill/>
          <a:ln w="38100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257049" name="Rectangle 25"/>
          <p:cNvSpPr>
            <a:spLocks noChangeArrowheads="1"/>
          </p:cNvSpPr>
          <p:nvPr/>
        </p:nvSpPr>
        <p:spPr bwMode="auto">
          <a:xfrm>
            <a:off x="533400" y="1808163"/>
            <a:ext cx="3124200" cy="304800"/>
          </a:xfrm>
          <a:prstGeom prst="rect">
            <a:avLst/>
          </a:prstGeom>
          <a:noFill/>
          <a:ln w="38100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257052" name="Text Box 28"/>
          <p:cNvSpPr txBox="1">
            <a:spLocks noChangeArrowheads="1"/>
          </p:cNvSpPr>
          <p:nvPr/>
        </p:nvSpPr>
        <p:spPr bwMode="auto">
          <a:xfrm>
            <a:off x="695325" y="763588"/>
            <a:ext cx="80772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/>
              <a:t>Do you see the problem?</a:t>
            </a:r>
          </a:p>
        </p:txBody>
      </p:sp>
      <p:sp>
        <p:nvSpPr>
          <p:cNvPr id="257053" name="Line 29"/>
          <p:cNvSpPr>
            <a:spLocks noChangeShapeType="1"/>
          </p:cNvSpPr>
          <p:nvPr/>
        </p:nvSpPr>
        <p:spPr bwMode="auto">
          <a:xfrm flipH="1" flipV="1">
            <a:off x="2328863" y="2090738"/>
            <a:ext cx="109537" cy="1584325"/>
          </a:xfrm>
          <a:prstGeom prst="line">
            <a:avLst/>
          </a:prstGeom>
          <a:noFill/>
          <a:ln w="38100">
            <a:solidFill>
              <a:srgbClr val="3366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57054" name="Line 30"/>
          <p:cNvSpPr>
            <a:spLocks noChangeShapeType="1"/>
          </p:cNvSpPr>
          <p:nvPr/>
        </p:nvSpPr>
        <p:spPr bwMode="auto">
          <a:xfrm flipH="1" flipV="1">
            <a:off x="7053263" y="2082800"/>
            <a:ext cx="109537" cy="1584325"/>
          </a:xfrm>
          <a:prstGeom prst="line">
            <a:avLst/>
          </a:prstGeom>
          <a:noFill/>
          <a:ln w="38100">
            <a:solidFill>
              <a:srgbClr val="3366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7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7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570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570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570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570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570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257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257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7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57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57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57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57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570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570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2570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257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257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7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570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570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257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8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2570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257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 nodeType="clickPar">
                      <p:stCondLst>
                        <p:cond delay="indefinite"/>
                      </p:stCondLst>
                      <p:childTnLst>
                        <p:par>
                          <p:cTn id="9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3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4" dur="500"/>
                                        <p:tgtEl>
                                          <p:spTgt spid="2570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/>
                                        <p:tgtEl>
                                          <p:spTgt spid="2570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7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 nodeType="clickPar">
                      <p:stCondLst>
                        <p:cond delay="indefinite"/>
                      </p:stCondLst>
                      <p:childTnLst>
                        <p:par>
                          <p:cTn id="9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2570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2570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 nodeType="clickPar">
                      <p:stCondLst>
                        <p:cond delay="indefinite"/>
                      </p:stCondLst>
                      <p:childTnLst>
                        <p:par>
                          <p:cTn id="10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2570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8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500"/>
                                        <p:tgtEl>
                                          <p:spTgt spid="2570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1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257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 nodeType="clickPar">
                      <p:stCondLst>
                        <p:cond delay="indefinite"/>
                      </p:stCondLst>
                      <p:childTnLst>
                        <p:par>
                          <p:cTn id="1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 nodeType="clickPar">
                      <p:stCondLst>
                        <p:cond delay="indefinite"/>
                      </p:stCondLst>
                      <p:childTnLst>
                        <p:par>
                          <p:cTn id="1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 nodeType="clickPar">
                      <p:stCondLst>
                        <p:cond delay="indefinite"/>
                      </p:stCondLst>
                      <p:childTnLst>
                        <p:par>
                          <p:cTn id="1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7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8" dur="500"/>
                                        <p:tgtEl>
                                          <p:spTgt spid="2570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9" dur="500"/>
                                        <p:tgtEl>
                                          <p:spTgt spid="2570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7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 nodeType="clickPar">
                      <p:stCondLst>
                        <p:cond delay="indefinite"/>
                      </p:stCondLst>
                      <p:childTnLst>
                        <p:par>
                          <p:cTn id="1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5" dur="500" fill="hold"/>
                                        <p:tgtEl>
                                          <p:spTgt spid="257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257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 nodeType="clickPar">
                      <p:stCondLst>
                        <p:cond delay="indefinite"/>
                      </p:stCondLst>
                      <p:childTnLst>
                        <p:par>
                          <p:cTn id="1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9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0" dur="500"/>
                                        <p:tgtEl>
                                          <p:spTgt spid="257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1" dur="500"/>
                                        <p:tgtEl>
                                          <p:spTgt spid="257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7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7050" grpId="0"/>
      <p:bldP spid="257050" grpId="1"/>
      <p:bldP spid="257040" grpId="0"/>
      <p:bldP spid="257040" grpId="1"/>
      <p:bldP spid="257045" grpId="0"/>
      <p:bldP spid="257045" grpId="1"/>
      <p:bldP spid="257027" grpId="0"/>
      <p:bldP spid="257027" grpId="1"/>
      <p:bldP spid="257043" grpId="0" animBg="1"/>
      <p:bldP spid="257043" grpId="1" animBg="1"/>
      <p:bldP spid="257043" grpId="2" animBg="1"/>
      <p:bldP spid="257043" grpId="3" animBg="1"/>
      <p:bldP spid="257044" grpId="0" animBg="1"/>
      <p:bldP spid="257044" grpId="1" animBg="1"/>
      <p:bldP spid="257046" grpId="0" animBg="1"/>
      <p:bldP spid="257046" grpId="1" animBg="1"/>
      <p:bldP spid="257046" grpId="2" animBg="1"/>
      <p:bldP spid="257046" grpId="3" animBg="1"/>
      <p:bldP spid="257049" grpId="0" animBg="1"/>
      <p:bldP spid="257049" grpId="1" animBg="1"/>
      <p:bldP spid="257052" grpId="0"/>
      <p:bldP spid="257052" grpId="1"/>
      <p:bldP spid="257053" grpId="0" animBg="1"/>
      <p:bldP spid="257053" grpId="1" animBg="1"/>
      <p:bldP spid="257054" grpId="0" animBg="1"/>
      <p:bldP spid="257054" grpId="1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822" name="Rectangle 6"/>
          <p:cNvSpPr>
            <a:spLocks noGrp="1" noChangeArrowheads="1"/>
          </p:cNvSpPr>
          <p:nvPr>
            <p:ph type="title"/>
          </p:nvPr>
        </p:nvSpPr>
        <p:spPr>
          <a:xfrm>
            <a:off x="76200" y="-288925"/>
            <a:ext cx="8839200" cy="1143000"/>
          </a:xfrm>
        </p:spPr>
        <p:txBody>
          <a:bodyPr/>
          <a:lstStyle/>
          <a:p>
            <a:r>
              <a:rPr lang="en-US" sz="3600"/>
              <a:t>Last Topic: Self-referential Classes</a:t>
            </a:r>
          </a:p>
        </p:txBody>
      </p:sp>
      <p:grpSp>
        <p:nvGrpSpPr>
          <p:cNvPr id="290823" name="Group 7"/>
          <p:cNvGrpSpPr>
            <a:grpSpLocks/>
          </p:cNvGrpSpPr>
          <p:nvPr/>
        </p:nvGrpSpPr>
        <p:grpSpPr bwMode="auto">
          <a:xfrm>
            <a:off x="4791075" y="804863"/>
            <a:ext cx="4191000" cy="2949575"/>
            <a:chOff x="3803" y="554"/>
            <a:chExt cx="1823" cy="1858"/>
          </a:xfrm>
        </p:grpSpPr>
        <p:sp>
          <p:nvSpPr>
            <p:cNvPr id="290824" name="Text Box 8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1604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600" b="1">
                  <a:latin typeface="Courier New" pitchFamily="49" charset="0"/>
                </a:rPr>
                <a:t>#include “</a:t>
              </a:r>
              <a:r>
                <a:rPr lang="en-US" sz="1600" b="1">
                  <a:solidFill>
                    <a:srgbClr val="006666"/>
                  </a:solidFill>
                  <a:latin typeface="Courier New" pitchFamily="49" charset="0"/>
                </a:rPr>
                <a:t>ClassRoom.h</a:t>
              </a:r>
              <a:r>
                <a:rPr lang="en-US" sz="1600" b="1">
                  <a:latin typeface="Courier New" pitchFamily="49" charset="0"/>
                </a:rPr>
                <a:t>”</a:t>
              </a:r>
            </a:p>
            <a:p>
              <a:endParaRPr lang="en-US" sz="1600" b="1">
                <a:latin typeface="Courier New" pitchFamily="49" charset="0"/>
              </a:endParaRPr>
            </a:p>
            <a:p>
              <a:r>
                <a:rPr lang="en-US" sz="1600" b="1">
                  <a:latin typeface="Courier New" pitchFamily="49" charset="0"/>
                </a:rPr>
                <a:t>class </a:t>
              </a:r>
              <a:r>
                <a:rPr lang="en-US" sz="1600" b="1">
                  <a:solidFill>
                    <a:schemeClr val="accent2"/>
                  </a:solidFill>
                  <a:latin typeface="Courier New" pitchFamily="49" charset="0"/>
                </a:rPr>
                <a:t>Student</a:t>
              </a:r>
            </a:p>
            <a:p>
              <a:r>
                <a:rPr lang="en-US" sz="1600" b="1">
                  <a:latin typeface="Courier New" pitchFamily="49" charset="0"/>
                </a:rPr>
                <a:t>{</a:t>
              </a:r>
            </a:p>
            <a:p>
              <a:r>
                <a:rPr lang="en-US" sz="1600" b="1">
                  <a:latin typeface="Courier New" pitchFamily="49" charset="0"/>
                </a:rPr>
                <a:t>public:</a:t>
              </a:r>
            </a:p>
            <a:p>
              <a:r>
                <a:rPr lang="en-US" sz="1600" b="1">
                  <a:latin typeface="Courier New" pitchFamily="49" charset="0"/>
                </a:rPr>
                <a:t>   ...</a:t>
              </a:r>
              <a:endParaRPr lang="en-US" sz="1600" b="1">
                <a:solidFill>
                  <a:srgbClr val="800000"/>
                </a:solidFill>
                <a:latin typeface="Courier New" pitchFamily="49" charset="0"/>
              </a:endParaRPr>
            </a:p>
            <a:p>
              <a:r>
                <a:rPr lang="en-US" sz="1600" b="1">
                  <a:latin typeface="Courier New" pitchFamily="49" charset="0"/>
                </a:rPr>
                <a:t> </a:t>
              </a:r>
            </a:p>
            <a:p>
              <a:r>
                <a:rPr lang="en-US" sz="1600" b="1">
                  <a:latin typeface="Courier New" pitchFamily="49" charset="0"/>
                </a:rPr>
                <a:t>private:</a:t>
              </a:r>
            </a:p>
            <a:p>
              <a:r>
                <a:rPr lang="en-US" sz="1600" b="1">
                  <a:latin typeface="Courier New" pitchFamily="49" charset="0"/>
                </a:rPr>
                <a:t>  ClassRoom *m_myRoom;</a:t>
              </a:r>
            </a:p>
            <a:p>
              <a:r>
                <a:rPr lang="en-US" sz="1600" b="1">
                  <a:latin typeface="Courier New" pitchFamily="49" charset="0"/>
                </a:rPr>
                <a:t>};</a:t>
              </a:r>
            </a:p>
          </p:txBody>
        </p:sp>
        <p:sp>
          <p:nvSpPr>
            <p:cNvPr id="290825" name="Text Box 9"/>
            <p:cNvSpPr txBox="1">
              <a:spLocks noChangeArrowheads="1"/>
            </p:cNvSpPr>
            <p:nvPr/>
          </p:nvSpPr>
          <p:spPr bwMode="auto">
            <a:xfrm>
              <a:off x="3803" y="554"/>
              <a:ext cx="69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chemeClr val="accent2"/>
                  </a:solidFill>
                </a:rPr>
                <a:t>Student.h</a:t>
              </a:r>
            </a:p>
          </p:txBody>
        </p:sp>
      </p:grpSp>
      <p:grpSp>
        <p:nvGrpSpPr>
          <p:cNvPr id="290826" name="Group 10"/>
          <p:cNvGrpSpPr>
            <a:grpSpLocks/>
          </p:cNvGrpSpPr>
          <p:nvPr/>
        </p:nvGrpSpPr>
        <p:grpSpPr bwMode="auto">
          <a:xfrm>
            <a:off x="4883150" y="3827463"/>
            <a:ext cx="4114800" cy="2857500"/>
            <a:chOff x="3803" y="554"/>
            <a:chExt cx="1823" cy="1800"/>
          </a:xfrm>
        </p:grpSpPr>
        <p:sp>
          <p:nvSpPr>
            <p:cNvPr id="290827" name="Text Box 11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1546"/>
            </a:xfrm>
            <a:prstGeom prst="rect">
              <a:avLst/>
            </a:prstGeom>
            <a:solidFill>
              <a:srgbClr val="FFFFCD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600" b="1">
                  <a:latin typeface="Courier New" pitchFamily="49" charset="0"/>
                </a:rPr>
                <a:t>#include “</a:t>
              </a:r>
              <a:r>
                <a:rPr lang="en-US" sz="1600" b="1">
                  <a:solidFill>
                    <a:schemeClr val="accent2"/>
                  </a:solidFill>
                  <a:latin typeface="Courier New" pitchFamily="49" charset="0"/>
                </a:rPr>
                <a:t>Student.h</a:t>
              </a:r>
              <a:r>
                <a:rPr lang="en-US" sz="1600" b="1">
                  <a:latin typeface="Courier New" pitchFamily="49" charset="0"/>
                </a:rPr>
                <a:t>”</a:t>
              </a:r>
            </a:p>
            <a:p>
              <a:endParaRPr lang="en-US" sz="1000" b="1">
                <a:latin typeface="Courier New" pitchFamily="49" charset="0"/>
              </a:endParaRPr>
            </a:p>
            <a:p>
              <a:r>
                <a:rPr lang="en-US" sz="1600" b="1">
                  <a:latin typeface="Courier New" pitchFamily="49" charset="0"/>
                </a:rPr>
                <a:t>class </a:t>
              </a:r>
              <a:r>
                <a:rPr lang="en-US" sz="1600" b="1">
                  <a:solidFill>
                    <a:srgbClr val="006666"/>
                  </a:solidFill>
                  <a:latin typeface="Courier New" pitchFamily="49" charset="0"/>
                </a:rPr>
                <a:t>ClassRoom</a:t>
              </a:r>
            </a:p>
            <a:p>
              <a:r>
                <a:rPr lang="en-US" sz="1600" b="1">
                  <a:latin typeface="Courier New" pitchFamily="49" charset="0"/>
                </a:rPr>
                <a:t>{</a:t>
              </a:r>
            </a:p>
            <a:p>
              <a:r>
                <a:rPr lang="en-US" sz="1600" b="1">
                  <a:latin typeface="Courier New" pitchFamily="49" charset="0"/>
                </a:rPr>
                <a:t>public:</a:t>
              </a:r>
            </a:p>
            <a:p>
              <a:r>
                <a:rPr lang="en-US" sz="1600" b="1">
                  <a:latin typeface="Courier New" pitchFamily="49" charset="0"/>
                </a:rPr>
                <a:t> ...</a:t>
              </a:r>
            </a:p>
            <a:p>
              <a:r>
                <a:rPr lang="en-US" sz="1600" b="1">
                  <a:latin typeface="Courier New" pitchFamily="49" charset="0"/>
                </a:rPr>
                <a:t> </a:t>
              </a:r>
              <a:endParaRPr lang="en-US" sz="1600" b="1">
                <a:solidFill>
                  <a:srgbClr val="0000CC"/>
                </a:solidFill>
                <a:latin typeface="Courier New" pitchFamily="49" charset="0"/>
              </a:endParaRPr>
            </a:p>
            <a:p>
              <a:r>
                <a:rPr lang="en-US" sz="1600" b="1">
                  <a:latin typeface="Courier New" pitchFamily="49" charset="0"/>
                </a:rPr>
                <a:t>private:</a:t>
              </a:r>
            </a:p>
            <a:p>
              <a:r>
                <a:rPr lang="en-US" sz="1600" b="1">
                  <a:latin typeface="Courier New" pitchFamily="49" charset="0"/>
                </a:rPr>
                <a:t>   Student m_studs[100];</a:t>
              </a:r>
            </a:p>
            <a:p>
              <a:r>
                <a:rPr lang="en-US" sz="1600" b="1">
                  <a:latin typeface="Courier New" pitchFamily="49" charset="0"/>
                </a:rPr>
                <a:t>};</a:t>
              </a:r>
            </a:p>
          </p:txBody>
        </p:sp>
        <p:sp>
          <p:nvSpPr>
            <p:cNvPr id="290828" name="Text Box 12"/>
            <p:cNvSpPr txBox="1">
              <a:spLocks noChangeArrowheads="1"/>
            </p:cNvSpPr>
            <p:nvPr/>
          </p:nvSpPr>
          <p:spPr bwMode="auto">
            <a:xfrm>
              <a:off x="3803" y="554"/>
              <a:ext cx="84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rgbClr val="006666"/>
                  </a:solidFill>
                </a:rPr>
                <a:t>ClassRoom.h</a:t>
              </a:r>
            </a:p>
          </p:txBody>
        </p:sp>
      </p:grpSp>
      <p:grpSp>
        <p:nvGrpSpPr>
          <p:cNvPr id="290829" name="Group 13"/>
          <p:cNvGrpSpPr>
            <a:grpSpLocks/>
          </p:cNvGrpSpPr>
          <p:nvPr/>
        </p:nvGrpSpPr>
        <p:grpSpPr bwMode="auto">
          <a:xfrm>
            <a:off x="381000" y="600075"/>
            <a:ext cx="4191000" cy="6380163"/>
            <a:chOff x="3803" y="554"/>
            <a:chExt cx="1823" cy="3936"/>
          </a:xfrm>
        </p:grpSpPr>
        <p:sp>
          <p:nvSpPr>
            <p:cNvPr id="290830" name="Text Box 14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3682"/>
            </a:xfrm>
            <a:prstGeom prst="rect">
              <a:avLst/>
            </a:prstGeom>
            <a:solidFill>
              <a:srgbClr val="FFF0E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600" b="1" dirty="0">
                  <a:latin typeface="Courier New" pitchFamily="49" charset="0"/>
                </a:rPr>
                <a:t> </a:t>
              </a:r>
            </a:p>
            <a:p>
              <a:endParaRPr lang="en-US" sz="1600" b="1" dirty="0">
                <a:latin typeface="Courier New" pitchFamily="49" charset="0"/>
              </a:endParaRPr>
            </a:p>
            <a:p>
              <a:endParaRPr lang="en-US" sz="1600" b="1" dirty="0">
                <a:latin typeface="Courier New" pitchFamily="49" charset="0"/>
              </a:endParaRPr>
            </a:p>
            <a:p>
              <a:endParaRPr lang="en-US" sz="1600" b="1" dirty="0">
                <a:latin typeface="Courier New" pitchFamily="49" charset="0"/>
              </a:endParaRPr>
            </a:p>
            <a:p>
              <a:endParaRPr lang="en-US" sz="1600" b="1" dirty="0">
                <a:latin typeface="Courier New" pitchFamily="49" charset="0"/>
              </a:endParaRPr>
            </a:p>
            <a:p>
              <a:endParaRPr lang="en-US" sz="1600" b="1" dirty="0">
                <a:latin typeface="Courier New" pitchFamily="49" charset="0"/>
              </a:endParaRPr>
            </a:p>
            <a:p>
              <a:endParaRPr lang="en-US" sz="1600" b="1" dirty="0">
                <a:latin typeface="Courier New" pitchFamily="49" charset="0"/>
              </a:endParaRPr>
            </a:p>
            <a:p>
              <a:endParaRPr lang="en-US" sz="1600" b="1" dirty="0">
                <a:latin typeface="Courier New" pitchFamily="49" charset="0"/>
              </a:endParaRPr>
            </a:p>
            <a:p>
              <a:endParaRPr lang="en-US" sz="1600" b="1" dirty="0">
                <a:latin typeface="Courier New" pitchFamily="49" charset="0"/>
              </a:endParaRPr>
            </a:p>
            <a:p>
              <a:endParaRPr lang="en-US" sz="1600" b="1" dirty="0">
                <a:latin typeface="Courier New" pitchFamily="49" charset="0"/>
              </a:endParaRPr>
            </a:p>
            <a:p>
              <a:endParaRPr lang="en-US" sz="1600" b="1" dirty="0">
                <a:latin typeface="Courier New" pitchFamily="49" charset="0"/>
              </a:endParaRPr>
            </a:p>
            <a:p>
              <a:endParaRPr lang="en-US" sz="1600" b="1" dirty="0">
                <a:latin typeface="Courier New" pitchFamily="49" charset="0"/>
              </a:endParaRPr>
            </a:p>
            <a:p>
              <a:endParaRPr lang="en-US" sz="1600" b="1" dirty="0">
                <a:latin typeface="Courier New" pitchFamily="49" charset="0"/>
              </a:endParaRPr>
            </a:p>
            <a:p>
              <a:endParaRPr lang="en-US" sz="1600" b="1" dirty="0">
                <a:latin typeface="Courier New" pitchFamily="49" charset="0"/>
              </a:endParaRPr>
            </a:p>
            <a:p>
              <a:endParaRPr lang="en-US" sz="1600" b="1" dirty="0">
                <a:latin typeface="Courier New" pitchFamily="49" charset="0"/>
              </a:endParaRPr>
            </a:p>
            <a:p>
              <a:endParaRPr lang="en-US" sz="1600" b="1" dirty="0">
                <a:latin typeface="Courier New" pitchFamily="49" charset="0"/>
              </a:endParaRPr>
            </a:p>
            <a:p>
              <a:endParaRPr lang="en-US" sz="1600" b="1" dirty="0">
                <a:latin typeface="Courier New" pitchFamily="49" charset="0"/>
              </a:endParaRPr>
            </a:p>
            <a:p>
              <a:endParaRPr lang="en-US" sz="1600" b="1" dirty="0">
                <a:latin typeface="Courier New" pitchFamily="49" charset="0"/>
              </a:endParaRPr>
            </a:p>
            <a:p>
              <a:r>
                <a:rPr lang="en-US" sz="1600" b="1" dirty="0" err="1">
                  <a:latin typeface="Courier New" pitchFamily="49" charset="0"/>
                </a:rPr>
                <a:t>int</a:t>
              </a:r>
              <a:r>
                <a:rPr lang="en-US" sz="1600" b="1" dirty="0">
                  <a:latin typeface="Courier New" pitchFamily="49" charset="0"/>
                </a:rPr>
                <a:t> main()</a:t>
              </a:r>
            </a:p>
            <a:p>
              <a:r>
                <a:rPr lang="en-US" sz="1600" b="1" dirty="0">
                  <a:latin typeface="Courier New" pitchFamily="49" charset="0"/>
                </a:rPr>
                <a:t>{</a:t>
              </a:r>
            </a:p>
            <a:p>
              <a:r>
                <a:rPr lang="en-US" sz="1600" b="1" dirty="0">
                  <a:latin typeface="Courier New" pitchFamily="49" charset="0"/>
                </a:rPr>
                <a:t>   Student </a:t>
              </a:r>
              <a:r>
                <a:rPr lang="en-US" sz="1600" b="1" dirty="0" err="1">
                  <a:latin typeface="Courier New" pitchFamily="49" charset="0"/>
                </a:rPr>
                <a:t>david</a:t>
              </a:r>
              <a:r>
                <a:rPr lang="en-US" sz="1600" b="1" dirty="0">
                  <a:latin typeface="Courier New" pitchFamily="49" charset="0"/>
                </a:rPr>
                <a:t>;</a:t>
              </a:r>
            </a:p>
            <a:p>
              <a:r>
                <a:rPr lang="en-US" sz="1600" b="1" dirty="0">
                  <a:latin typeface="Courier New" pitchFamily="49" charset="0"/>
                </a:rPr>
                <a:t>   …</a:t>
              </a:r>
            </a:p>
            <a:p>
              <a:r>
                <a:rPr lang="en-US" sz="1600" b="1" dirty="0">
                  <a:latin typeface="Courier New" pitchFamily="49" charset="0"/>
                </a:rPr>
                <a:t>}</a:t>
              </a:r>
            </a:p>
            <a:p>
              <a:endParaRPr lang="en-US" sz="1600" b="1" dirty="0">
                <a:latin typeface="Courier New" pitchFamily="49" charset="0"/>
              </a:endParaRPr>
            </a:p>
          </p:txBody>
        </p:sp>
        <p:sp>
          <p:nvSpPr>
            <p:cNvPr id="290831" name="Text Box 15"/>
            <p:cNvSpPr txBox="1">
              <a:spLocks noChangeArrowheads="1"/>
            </p:cNvSpPr>
            <p:nvPr/>
          </p:nvSpPr>
          <p:spPr bwMode="auto">
            <a:xfrm>
              <a:off x="3803" y="554"/>
              <a:ext cx="601" cy="28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chemeClr val="accent2"/>
                  </a:solidFill>
                </a:rPr>
                <a:t>main.cpp</a:t>
              </a:r>
            </a:p>
          </p:txBody>
        </p:sp>
      </p:grpSp>
      <p:sp>
        <p:nvSpPr>
          <p:cNvPr id="290845" name="Rectangle 29"/>
          <p:cNvSpPr>
            <a:spLocks noChangeArrowheads="1"/>
          </p:cNvSpPr>
          <p:nvPr/>
        </p:nvSpPr>
        <p:spPr bwMode="auto">
          <a:xfrm>
            <a:off x="541338" y="5402263"/>
            <a:ext cx="3708400" cy="1244600"/>
          </a:xfrm>
          <a:prstGeom prst="rect">
            <a:avLst/>
          </a:prstGeom>
          <a:solidFill>
            <a:srgbClr val="FFEED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90840" name="Rectangle 24"/>
          <p:cNvSpPr>
            <a:spLocks noChangeArrowheads="1"/>
          </p:cNvSpPr>
          <p:nvPr/>
        </p:nvSpPr>
        <p:spPr bwMode="auto">
          <a:xfrm>
            <a:off x="473075" y="1030288"/>
            <a:ext cx="26289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600" b="1">
                <a:latin typeface="Courier New" pitchFamily="49" charset="0"/>
              </a:rPr>
              <a:t>#include “</a:t>
            </a:r>
            <a:r>
              <a:rPr lang="en-US" sz="1600" b="1">
                <a:solidFill>
                  <a:srgbClr val="006666"/>
                </a:solidFill>
                <a:latin typeface="Courier New" pitchFamily="49" charset="0"/>
              </a:rPr>
              <a:t>Student.h</a:t>
            </a:r>
            <a:r>
              <a:rPr lang="en-US" sz="1600" b="1">
                <a:latin typeface="Courier New" pitchFamily="49" charset="0"/>
              </a:rPr>
              <a:t>”</a:t>
            </a:r>
          </a:p>
        </p:txBody>
      </p:sp>
      <p:sp>
        <p:nvSpPr>
          <p:cNvPr id="290841" name="Rectangle 25"/>
          <p:cNvSpPr>
            <a:spLocks noChangeArrowheads="1"/>
          </p:cNvSpPr>
          <p:nvPr/>
        </p:nvSpPr>
        <p:spPr bwMode="auto">
          <a:xfrm>
            <a:off x="4879975" y="1217613"/>
            <a:ext cx="4572000" cy="2536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600" b="1">
                <a:latin typeface="Courier New" pitchFamily="49" charset="0"/>
              </a:rPr>
              <a:t> </a:t>
            </a:r>
          </a:p>
          <a:p>
            <a:endParaRPr lang="en-US" sz="1600" b="1">
              <a:latin typeface="Courier New" pitchFamily="49" charset="0"/>
            </a:endParaRPr>
          </a:p>
          <a:p>
            <a:r>
              <a:rPr lang="en-US" sz="1600" b="1">
                <a:latin typeface="Courier New" pitchFamily="49" charset="0"/>
              </a:rPr>
              <a:t>class </a:t>
            </a:r>
            <a:r>
              <a:rPr lang="en-US" sz="1600" b="1">
                <a:solidFill>
                  <a:schemeClr val="accent2"/>
                </a:solidFill>
                <a:latin typeface="Courier New" pitchFamily="49" charset="0"/>
              </a:rPr>
              <a:t>Student</a:t>
            </a:r>
          </a:p>
          <a:p>
            <a:r>
              <a:rPr lang="en-US" sz="1600" b="1">
                <a:latin typeface="Courier New" pitchFamily="49" charset="0"/>
              </a:rPr>
              <a:t>{</a:t>
            </a:r>
          </a:p>
          <a:p>
            <a:r>
              <a:rPr lang="en-US" sz="1600" b="1">
                <a:latin typeface="Courier New" pitchFamily="49" charset="0"/>
              </a:rPr>
              <a:t>public:</a:t>
            </a:r>
          </a:p>
          <a:p>
            <a:r>
              <a:rPr lang="en-US" sz="1600" b="1">
                <a:latin typeface="Courier New" pitchFamily="49" charset="0"/>
              </a:rPr>
              <a:t>   ...</a:t>
            </a:r>
            <a:endParaRPr lang="en-US" sz="1600" b="1">
              <a:solidFill>
                <a:srgbClr val="800000"/>
              </a:solidFill>
              <a:latin typeface="Courier New" pitchFamily="49" charset="0"/>
            </a:endParaRPr>
          </a:p>
          <a:p>
            <a:r>
              <a:rPr lang="en-US" sz="1600" b="1">
                <a:latin typeface="Courier New" pitchFamily="49" charset="0"/>
              </a:rPr>
              <a:t> </a:t>
            </a:r>
          </a:p>
          <a:p>
            <a:r>
              <a:rPr lang="en-US" sz="1600" b="1">
                <a:latin typeface="Courier New" pitchFamily="49" charset="0"/>
              </a:rPr>
              <a:t>private:</a:t>
            </a:r>
          </a:p>
          <a:p>
            <a:r>
              <a:rPr lang="en-US" sz="1600" b="1">
                <a:latin typeface="Courier New" pitchFamily="49" charset="0"/>
              </a:rPr>
              <a:t>  ClassRoom *m_myRoom;</a:t>
            </a:r>
          </a:p>
          <a:p>
            <a:r>
              <a:rPr lang="en-US" sz="1600" b="1">
                <a:latin typeface="Courier New" pitchFamily="49" charset="0"/>
              </a:rPr>
              <a:t>};</a:t>
            </a:r>
          </a:p>
        </p:txBody>
      </p:sp>
      <p:sp>
        <p:nvSpPr>
          <p:cNvPr id="290842" name="Rectangle 26"/>
          <p:cNvSpPr>
            <a:spLocks noChangeArrowheads="1"/>
          </p:cNvSpPr>
          <p:nvPr/>
        </p:nvSpPr>
        <p:spPr bwMode="auto">
          <a:xfrm>
            <a:off x="4878388" y="1219200"/>
            <a:ext cx="45720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600" b="1">
                <a:latin typeface="Courier New" pitchFamily="49" charset="0"/>
              </a:rPr>
              <a:t>#include “</a:t>
            </a:r>
            <a:r>
              <a:rPr lang="en-US" sz="1600" b="1">
                <a:solidFill>
                  <a:srgbClr val="006666"/>
                </a:solidFill>
                <a:latin typeface="Courier New" pitchFamily="49" charset="0"/>
              </a:rPr>
              <a:t>ClassRoom.h</a:t>
            </a:r>
            <a:r>
              <a:rPr lang="en-US" sz="1600" b="1">
                <a:latin typeface="Courier New" pitchFamily="49" charset="0"/>
              </a:rPr>
              <a:t>”</a:t>
            </a:r>
          </a:p>
        </p:txBody>
      </p:sp>
      <p:sp>
        <p:nvSpPr>
          <p:cNvPr id="290843" name="Rectangle 27"/>
          <p:cNvSpPr>
            <a:spLocks noChangeArrowheads="1"/>
          </p:cNvSpPr>
          <p:nvPr/>
        </p:nvSpPr>
        <p:spPr bwMode="auto">
          <a:xfrm>
            <a:off x="4967288" y="4241800"/>
            <a:ext cx="45720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600" b="1">
                <a:latin typeface="Courier New" pitchFamily="49" charset="0"/>
              </a:rPr>
              <a:t>#include “</a:t>
            </a:r>
            <a:r>
              <a:rPr lang="en-US" sz="1600" b="1">
                <a:solidFill>
                  <a:schemeClr val="accent2"/>
                </a:solidFill>
                <a:latin typeface="Courier New" pitchFamily="49" charset="0"/>
              </a:rPr>
              <a:t>Student.h</a:t>
            </a:r>
            <a:r>
              <a:rPr lang="en-US" sz="1600" b="1">
                <a:latin typeface="Courier New" pitchFamily="49" charset="0"/>
              </a:rPr>
              <a:t>”</a:t>
            </a:r>
          </a:p>
        </p:txBody>
      </p:sp>
      <p:sp>
        <p:nvSpPr>
          <p:cNvPr id="290844" name="Rectangle 28"/>
          <p:cNvSpPr>
            <a:spLocks noChangeArrowheads="1"/>
          </p:cNvSpPr>
          <p:nvPr/>
        </p:nvSpPr>
        <p:spPr bwMode="auto">
          <a:xfrm>
            <a:off x="4970463" y="4627563"/>
            <a:ext cx="4572000" cy="2047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600" b="1">
                <a:latin typeface="Courier New" pitchFamily="49" charset="0"/>
              </a:rPr>
              <a:t>class </a:t>
            </a:r>
            <a:r>
              <a:rPr lang="en-US" sz="1600" b="1">
                <a:solidFill>
                  <a:srgbClr val="006666"/>
                </a:solidFill>
                <a:latin typeface="Courier New" pitchFamily="49" charset="0"/>
              </a:rPr>
              <a:t>ClassRoom</a:t>
            </a:r>
          </a:p>
          <a:p>
            <a:r>
              <a:rPr lang="en-US" sz="1600" b="1">
                <a:latin typeface="Courier New" pitchFamily="49" charset="0"/>
              </a:rPr>
              <a:t>{</a:t>
            </a:r>
          </a:p>
          <a:p>
            <a:r>
              <a:rPr lang="en-US" sz="1600" b="1">
                <a:latin typeface="Courier New" pitchFamily="49" charset="0"/>
              </a:rPr>
              <a:t>public:</a:t>
            </a:r>
          </a:p>
          <a:p>
            <a:r>
              <a:rPr lang="en-US" sz="1600" b="1">
                <a:latin typeface="Courier New" pitchFamily="49" charset="0"/>
              </a:rPr>
              <a:t> ...</a:t>
            </a:r>
          </a:p>
          <a:p>
            <a:r>
              <a:rPr lang="en-US" sz="1600" b="1">
                <a:latin typeface="Courier New" pitchFamily="49" charset="0"/>
              </a:rPr>
              <a:t> </a:t>
            </a:r>
            <a:endParaRPr lang="en-US" sz="1600" b="1">
              <a:solidFill>
                <a:srgbClr val="0000CC"/>
              </a:solidFill>
              <a:latin typeface="Courier New" pitchFamily="49" charset="0"/>
            </a:endParaRPr>
          </a:p>
          <a:p>
            <a:r>
              <a:rPr lang="en-US" sz="1600" b="1">
                <a:latin typeface="Courier New" pitchFamily="49" charset="0"/>
              </a:rPr>
              <a:t>private:</a:t>
            </a:r>
          </a:p>
          <a:p>
            <a:r>
              <a:rPr lang="en-US" sz="1600" b="1">
                <a:latin typeface="Courier New" pitchFamily="49" charset="0"/>
              </a:rPr>
              <a:t>   Student m_studs[100];</a:t>
            </a:r>
          </a:p>
          <a:p>
            <a:r>
              <a:rPr lang="en-US" sz="1600" b="1">
                <a:latin typeface="Courier New" pitchFamily="49" charset="0"/>
              </a:rPr>
              <a:t>};</a:t>
            </a:r>
          </a:p>
        </p:txBody>
      </p:sp>
      <p:sp>
        <p:nvSpPr>
          <p:cNvPr id="290848" name="Rectangle 32"/>
          <p:cNvSpPr>
            <a:spLocks noChangeArrowheads="1"/>
          </p:cNvSpPr>
          <p:nvPr/>
        </p:nvSpPr>
        <p:spPr bwMode="auto">
          <a:xfrm>
            <a:off x="4878388" y="1216025"/>
            <a:ext cx="4572000" cy="2536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600" b="1">
                <a:latin typeface="Courier New" pitchFamily="49" charset="0"/>
              </a:rPr>
              <a:t> </a:t>
            </a:r>
          </a:p>
          <a:p>
            <a:endParaRPr lang="en-US" sz="1600" b="1">
              <a:latin typeface="Courier New" pitchFamily="49" charset="0"/>
            </a:endParaRPr>
          </a:p>
          <a:p>
            <a:r>
              <a:rPr lang="en-US" sz="1600" b="1">
                <a:latin typeface="Courier New" pitchFamily="49" charset="0"/>
              </a:rPr>
              <a:t>class </a:t>
            </a:r>
            <a:r>
              <a:rPr lang="en-US" sz="1600" b="1">
                <a:solidFill>
                  <a:schemeClr val="accent2"/>
                </a:solidFill>
                <a:latin typeface="Courier New" pitchFamily="49" charset="0"/>
              </a:rPr>
              <a:t>Student</a:t>
            </a:r>
          </a:p>
          <a:p>
            <a:r>
              <a:rPr lang="en-US" sz="1600" b="1">
                <a:latin typeface="Courier New" pitchFamily="49" charset="0"/>
              </a:rPr>
              <a:t>{</a:t>
            </a:r>
          </a:p>
          <a:p>
            <a:r>
              <a:rPr lang="en-US" sz="1600" b="1">
                <a:latin typeface="Courier New" pitchFamily="49" charset="0"/>
              </a:rPr>
              <a:t>public:</a:t>
            </a:r>
          </a:p>
          <a:p>
            <a:r>
              <a:rPr lang="en-US" sz="1600" b="1">
                <a:latin typeface="Courier New" pitchFamily="49" charset="0"/>
              </a:rPr>
              <a:t>   ...</a:t>
            </a:r>
            <a:endParaRPr lang="en-US" sz="1600" b="1">
              <a:solidFill>
                <a:srgbClr val="800000"/>
              </a:solidFill>
              <a:latin typeface="Courier New" pitchFamily="49" charset="0"/>
            </a:endParaRPr>
          </a:p>
          <a:p>
            <a:r>
              <a:rPr lang="en-US" sz="1600" b="1">
                <a:latin typeface="Courier New" pitchFamily="49" charset="0"/>
              </a:rPr>
              <a:t> </a:t>
            </a:r>
          </a:p>
          <a:p>
            <a:r>
              <a:rPr lang="en-US" sz="1600" b="1">
                <a:latin typeface="Courier New" pitchFamily="49" charset="0"/>
              </a:rPr>
              <a:t>private:</a:t>
            </a:r>
          </a:p>
          <a:p>
            <a:r>
              <a:rPr lang="en-US" sz="1600" b="1">
                <a:latin typeface="Courier New" pitchFamily="49" charset="0"/>
              </a:rPr>
              <a:t>  ClassRoom *m_myRoom;</a:t>
            </a:r>
          </a:p>
          <a:p>
            <a:r>
              <a:rPr lang="en-US" sz="1600" b="1">
                <a:latin typeface="Courier New" pitchFamily="49" charset="0"/>
              </a:rPr>
              <a:t>};</a:t>
            </a:r>
          </a:p>
        </p:txBody>
      </p:sp>
      <p:sp>
        <p:nvSpPr>
          <p:cNvPr id="290849" name="Rectangle 33"/>
          <p:cNvSpPr>
            <a:spLocks noChangeArrowheads="1"/>
          </p:cNvSpPr>
          <p:nvPr/>
        </p:nvSpPr>
        <p:spPr bwMode="auto">
          <a:xfrm>
            <a:off x="4876800" y="1217613"/>
            <a:ext cx="45720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600" b="1">
                <a:latin typeface="Courier New" pitchFamily="49" charset="0"/>
              </a:rPr>
              <a:t>#include “</a:t>
            </a:r>
            <a:r>
              <a:rPr lang="en-US" sz="1600" b="1">
                <a:solidFill>
                  <a:srgbClr val="006666"/>
                </a:solidFill>
                <a:latin typeface="Courier New" pitchFamily="49" charset="0"/>
              </a:rPr>
              <a:t>ClassRoom.h</a:t>
            </a:r>
            <a:r>
              <a:rPr lang="en-US" sz="1600" b="1">
                <a:latin typeface="Courier New" pitchFamily="49" charset="0"/>
              </a:rPr>
              <a:t>”</a:t>
            </a:r>
          </a:p>
        </p:txBody>
      </p:sp>
      <p:sp>
        <p:nvSpPr>
          <p:cNvPr id="290850" name="AutoShape 34"/>
          <p:cNvSpPr>
            <a:spLocks noChangeArrowheads="1"/>
          </p:cNvSpPr>
          <p:nvPr/>
        </p:nvSpPr>
        <p:spPr bwMode="auto">
          <a:xfrm>
            <a:off x="1992660" y="1766244"/>
            <a:ext cx="5453962" cy="3476327"/>
          </a:xfrm>
          <a:prstGeom prst="bevel">
            <a:avLst>
              <a:gd name="adj" fmla="val 125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endParaRPr lang="en-US" sz="1000" dirty="0"/>
          </a:p>
          <a:p>
            <a:pPr algn="ctr"/>
            <a:r>
              <a:rPr lang="en-US" sz="2400" dirty="0"/>
              <a:t>The compiler will keep </a:t>
            </a:r>
            <a:br>
              <a:rPr lang="en-US" sz="2400" dirty="0"/>
            </a:br>
            <a:r>
              <a:rPr lang="en-US" sz="2400" dirty="0"/>
              <a:t>going forever!!!!!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/>
              <a:t>(oh, and adding Include Guards</a:t>
            </a:r>
            <a:br>
              <a:rPr lang="en-US" sz="2400" dirty="0"/>
            </a:br>
            <a:r>
              <a:rPr lang="en-US" sz="2400" dirty="0"/>
              <a:t>doesn’t solve the underlying</a:t>
            </a:r>
          </a:p>
          <a:p>
            <a:pPr algn="ctr"/>
            <a:r>
              <a:rPr lang="en-US" sz="2400" dirty="0"/>
              <a:t>problem either!)</a:t>
            </a:r>
          </a:p>
          <a:p>
            <a:pPr algn="ctr"/>
            <a:endParaRPr lang="en-US" sz="1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2908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90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-4.81481E-6 L -0.48889 -0.02708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2908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444" y="-1366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4.07407E-6 L -0.48698 -0.06297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2908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358" y="-314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1000"/>
                                        <p:tgtEl>
                                          <p:spTgt spid="2908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90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8698 -0.06296 L -0.48698 0.21342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2908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3819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-1.48148E-6 L -0.49722 -0.49259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2908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861" y="-24630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4.44444E-6 L -0.5007 -0.46783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2908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035" y="-23403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908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0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8698 0.21366 L -0.48802 0.5162 " pathEditMode="relative" rAng="0" ptsTypes="AA">
                                      <p:cBhvr>
                                        <p:cTn id="29" dur="2000" fill="hold"/>
                                        <p:tgtEl>
                                          <p:spTgt spid="2908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15116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9688 -0.48981 L -0.49705 -0.20416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2908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" y="14282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1000"/>
                                        <p:tgtEl>
                                          <p:spTgt spid="2908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90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-4.81481E-6 L -0.48889 -0.02708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2908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444" y="-1366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8 0.00648 L -0.4868 -0.06273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2908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358" y="-34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0845" grpId="0" animBg="1"/>
      <p:bldP spid="290840" grpId="0"/>
      <p:bldP spid="290841" grpId="0"/>
      <p:bldP spid="290841" grpId="1"/>
      <p:bldP spid="290841" grpId="2"/>
      <p:bldP spid="290842" grpId="0"/>
      <p:bldP spid="290842" grpId="1"/>
      <p:bldP spid="290843" grpId="0"/>
      <p:bldP spid="290843" grpId="1"/>
      <p:bldP spid="290844" grpId="0"/>
      <p:bldP spid="290844" grpId="1"/>
      <p:bldP spid="290848" grpId="0"/>
      <p:bldP spid="290849" grpId="0"/>
      <p:bldP spid="290850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097" name="Text Box 25"/>
          <p:cNvSpPr txBox="1">
            <a:spLocks noChangeArrowheads="1"/>
          </p:cNvSpPr>
          <p:nvPr/>
        </p:nvSpPr>
        <p:spPr bwMode="auto">
          <a:xfrm>
            <a:off x="354013" y="49213"/>
            <a:ext cx="8408987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3200"/>
              <a:t>So how do we solve this cyclical nightmare?</a:t>
            </a:r>
          </a:p>
        </p:txBody>
      </p:sp>
      <p:sp>
        <p:nvSpPr>
          <p:cNvPr id="259098" name="Text Box 26"/>
          <p:cNvSpPr txBox="1">
            <a:spLocks noChangeArrowheads="1"/>
          </p:cNvSpPr>
          <p:nvPr/>
        </p:nvSpPr>
        <p:spPr bwMode="auto">
          <a:xfrm>
            <a:off x="457200" y="762000"/>
            <a:ext cx="8305800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>
                <a:solidFill>
                  <a:srgbClr val="0000CC"/>
                </a:solidFill>
              </a:rPr>
              <a:t>Step #1:</a:t>
            </a:r>
            <a:r>
              <a:rPr lang="en-US"/>
              <a:t> </a:t>
            </a:r>
            <a:br>
              <a:rPr lang="en-US"/>
            </a:br>
            <a:r>
              <a:rPr lang="en-US"/>
              <a:t>Look at the two class definitions in your .h files.  At least one of them should NOT need the full #include.</a:t>
            </a:r>
          </a:p>
        </p:txBody>
      </p:sp>
      <p:sp>
        <p:nvSpPr>
          <p:cNvPr id="259099" name="Text Box 27"/>
          <p:cNvSpPr txBox="1">
            <a:spLocks noChangeArrowheads="1"/>
          </p:cNvSpPr>
          <p:nvPr/>
        </p:nvSpPr>
        <p:spPr bwMode="auto">
          <a:xfrm>
            <a:off x="457200" y="1905000"/>
            <a:ext cx="83058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>
                <a:solidFill>
                  <a:srgbClr val="0000CC"/>
                </a:solidFill>
              </a:rPr>
              <a:t>Question: </a:t>
            </a:r>
            <a:br>
              <a:rPr lang="en-US">
                <a:solidFill>
                  <a:srgbClr val="0000CC"/>
                </a:solidFill>
              </a:rPr>
            </a:br>
            <a:r>
              <a:rPr lang="en-US"/>
              <a:t>Which of our two classes doesn’t need the full #include? Why?</a:t>
            </a:r>
          </a:p>
        </p:txBody>
      </p:sp>
      <p:grpSp>
        <p:nvGrpSpPr>
          <p:cNvPr id="259100" name="Group 28"/>
          <p:cNvGrpSpPr>
            <a:grpSpLocks/>
          </p:cNvGrpSpPr>
          <p:nvPr/>
        </p:nvGrpSpPr>
        <p:grpSpPr bwMode="auto">
          <a:xfrm>
            <a:off x="381000" y="3679825"/>
            <a:ext cx="4191000" cy="2949575"/>
            <a:chOff x="3803" y="554"/>
            <a:chExt cx="1823" cy="1858"/>
          </a:xfrm>
        </p:grpSpPr>
        <p:sp>
          <p:nvSpPr>
            <p:cNvPr id="259101" name="Text Box 29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1604"/>
            </a:xfrm>
            <a:prstGeom prst="rect">
              <a:avLst/>
            </a:prstGeom>
            <a:solidFill>
              <a:srgbClr val="FFF0E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600" b="1">
                  <a:latin typeface="Courier New" pitchFamily="49" charset="0"/>
                </a:rPr>
                <a:t>#include “</a:t>
              </a:r>
              <a:r>
                <a:rPr lang="en-US" sz="1600" b="1">
                  <a:solidFill>
                    <a:srgbClr val="006666"/>
                  </a:solidFill>
                  <a:latin typeface="Courier New" pitchFamily="49" charset="0"/>
                </a:rPr>
                <a:t>ClassRoom.h</a:t>
              </a:r>
              <a:r>
                <a:rPr lang="en-US" sz="1600" b="1">
                  <a:latin typeface="Courier New" pitchFamily="49" charset="0"/>
                </a:rPr>
                <a:t>”</a:t>
              </a:r>
            </a:p>
            <a:p>
              <a:endParaRPr lang="en-US" sz="1600" b="1">
                <a:latin typeface="Courier New" pitchFamily="49" charset="0"/>
              </a:endParaRPr>
            </a:p>
            <a:p>
              <a:r>
                <a:rPr lang="en-US" sz="1600" b="1">
                  <a:latin typeface="Courier New" pitchFamily="49" charset="0"/>
                </a:rPr>
                <a:t>class </a:t>
              </a:r>
              <a:r>
                <a:rPr lang="en-US" sz="1600" b="1">
                  <a:solidFill>
                    <a:schemeClr val="accent2"/>
                  </a:solidFill>
                  <a:latin typeface="Courier New" pitchFamily="49" charset="0"/>
                </a:rPr>
                <a:t>Student</a:t>
              </a:r>
            </a:p>
            <a:p>
              <a:r>
                <a:rPr lang="en-US" sz="1600" b="1">
                  <a:latin typeface="Courier New" pitchFamily="49" charset="0"/>
                </a:rPr>
                <a:t>{</a:t>
              </a:r>
            </a:p>
            <a:p>
              <a:r>
                <a:rPr lang="en-US" sz="1600" b="1">
                  <a:latin typeface="Courier New" pitchFamily="49" charset="0"/>
                </a:rPr>
                <a:t>public:</a:t>
              </a:r>
            </a:p>
            <a:p>
              <a:r>
                <a:rPr lang="en-US" sz="1600" b="1">
                  <a:latin typeface="Courier New" pitchFamily="49" charset="0"/>
                </a:rPr>
                <a:t>   ... </a:t>
              </a:r>
              <a:endParaRPr lang="en-US" sz="1600" b="1">
                <a:solidFill>
                  <a:srgbClr val="800000"/>
                </a:solidFill>
                <a:latin typeface="Courier New" pitchFamily="49" charset="0"/>
              </a:endParaRPr>
            </a:p>
            <a:p>
              <a:r>
                <a:rPr lang="en-US" sz="1600" b="1">
                  <a:latin typeface="Courier New" pitchFamily="49" charset="0"/>
                </a:rPr>
                <a:t> </a:t>
              </a:r>
            </a:p>
            <a:p>
              <a:r>
                <a:rPr lang="en-US" sz="1600" b="1">
                  <a:latin typeface="Courier New" pitchFamily="49" charset="0"/>
                </a:rPr>
                <a:t>private:</a:t>
              </a:r>
            </a:p>
            <a:p>
              <a:r>
                <a:rPr lang="en-US" sz="1600" b="1">
                  <a:latin typeface="Courier New" pitchFamily="49" charset="0"/>
                </a:rPr>
                <a:t>   ClassRoom *m_myRoom;</a:t>
              </a:r>
            </a:p>
            <a:p>
              <a:r>
                <a:rPr lang="en-US" sz="1600" b="1">
                  <a:latin typeface="Courier New" pitchFamily="49" charset="0"/>
                </a:rPr>
                <a:t>};</a:t>
              </a:r>
            </a:p>
          </p:txBody>
        </p:sp>
        <p:sp>
          <p:nvSpPr>
            <p:cNvPr id="259102" name="Text Box 30"/>
            <p:cNvSpPr txBox="1">
              <a:spLocks noChangeArrowheads="1"/>
            </p:cNvSpPr>
            <p:nvPr/>
          </p:nvSpPr>
          <p:spPr bwMode="auto">
            <a:xfrm>
              <a:off x="3803" y="554"/>
              <a:ext cx="69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chemeClr val="accent2"/>
                  </a:solidFill>
                </a:rPr>
                <a:t>Student.h</a:t>
              </a:r>
            </a:p>
          </p:txBody>
        </p:sp>
      </p:grpSp>
      <p:grpSp>
        <p:nvGrpSpPr>
          <p:cNvPr id="259103" name="Group 31"/>
          <p:cNvGrpSpPr>
            <a:grpSpLocks/>
          </p:cNvGrpSpPr>
          <p:nvPr/>
        </p:nvGrpSpPr>
        <p:grpSpPr bwMode="auto">
          <a:xfrm>
            <a:off x="4876800" y="3679825"/>
            <a:ext cx="4114800" cy="2857500"/>
            <a:chOff x="3803" y="554"/>
            <a:chExt cx="1823" cy="1800"/>
          </a:xfrm>
        </p:grpSpPr>
        <p:sp>
          <p:nvSpPr>
            <p:cNvPr id="259104" name="Text Box 32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1546"/>
            </a:xfrm>
            <a:prstGeom prst="rect">
              <a:avLst/>
            </a:prstGeom>
            <a:solidFill>
              <a:srgbClr val="FFFFCD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600" b="1">
                  <a:latin typeface="Courier New" pitchFamily="49" charset="0"/>
                </a:rPr>
                <a:t>#include “</a:t>
              </a:r>
              <a:r>
                <a:rPr lang="en-US" sz="1600" b="1">
                  <a:solidFill>
                    <a:schemeClr val="accent2"/>
                  </a:solidFill>
                  <a:latin typeface="Courier New" pitchFamily="49" charset="0"/>
                </a:rPr>
                <a:t>Student.h</a:t>
              </a:r>
              <a:r>
                <a:rPr lang="en-US" sz="1600" b="1">
                  <a:latin typeface="Courier New" pitchFamily="49" charset="0"/>
                </a:rPr>
                <a:t>”</a:t>
              </a:r>
            </a:p>
            <a:p>
              <a:endParaRPr lang="en-US" sz="1000" b="1">
                <a:latin typeface="Courier New" pitchFamily="49" charset="0"/>
              </a:endParaRPr>
            </a:p>
            <a:p>
              <a:r>
                <a:rPr lang="en-US" sz="1600" b="1">
                  <a:latin typeface="Courier New" pitchFamily="49" charset="0"/>
                </a:rPr>
                <a:t>class </a:t>
              </a:r>
              <a:r>
                <a:rPr lang="en-US" sz="1600" b="1">
                  <a:solidFill>
                    <a:srgbClr val="006666"/>
                  </a:solidFill>
                  <a:latin typeface="Courier New" pitchFamily="49" charset="0"/>
                </a:rPr>
                <a:t>ClassRoom</a:t>
              </a:r>
            </a:p>
            <a:p>
              <a:r>
                <a:rPr lang="en-US" sz="1600" b="1">
                  <a:latin typeface="Courier New" pitchFamily="49" charset="0"/>
                </a:rPr>
                <a:t>{</a:t>
              </a:r>
            </a:p>
            <a:p>
              <a:r>
                <a:rPr lang="en-US" sz="1600" b="1">
                  <a:latin typeface="Courier New" pitchFamily="49" charset="0"/>
                </a:rPr>
                <a:t>public:</a:t>
              </a:r>
            </a:p>
            <a:p>
              <a:r>
                <a:rPr lang="en-US" sz="1600" b="1">
                  <a:latin typeface="Courier New" pitchFamily="49" charset="0"/>
                </a:rPr>
                <a:t>   ...</a:t>
              </a:r>
            </a:p>
            <a:p>
              <a:r>
                <a:rPr lang="en-US" sz="1600" b="1">
                  <a:latin typeface="Courier New" pitchFamily="49" charset="0"/>
                </a:rPr>
                <a:t> </a:t>
              </a:r>
              <a:endParaRPr lang="en-US" sz="1600" b="1">
                <a:solidFill>
                  <a:srgbClr val="0000CC"/>
                </a:solidFill>
                <a:latin typeface="Courier New" pitchFamily="49" charset="0"/>
              </a:endParaRPr>
            </a:p>
            <a:p>
              <a:r>
                <a:rPr lang="en-US" sz="1600" b="1">
                  <a:latin typeface="Courier New" pitchFamily="49" charset="0"/>
                </a:rPr>
                <a:t>private:</a:t>
              </a:r>
            </a:p>
            <a:p>
              <a:r>
                <a:rPr lang="en-US" sz="1600" b="1">
                  <a:latin typeface="Courier New" pitchFamily="49" charset="0"/>
                </a:rPr>
                <a:t>   Student m_studs[100];</a:t>
              </a:r>
            </a:p>
            <a:p>
              <a:r>
                <a:rPr lang="en-US" sz="1600" b="1">
                  <a:latin typeface="Courier New" pitchFamily="49" charset="0"/>
                </a:rPr>
                <a:t>};</a:t>
              </a:r>
            </a:p>
          </p:txBody>
        </p:sp>
        <p:sp>
          <p:nvSpPr>
            <p:cNvPr id="259105" name="Text Box 33"/>
            <p:cNvSpPr txBox="1">
              <a:spLocks noChangeArrowheads="1"/>
            </p:cNvSpPr>
            <p:nvPr/>
          </p:nvSpPr>
          <p:spPr bwMode="auto">
            <a:xfrm>
              <a:off x="3803" y="554"/>
              <a:ext cx="84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rgbClr val="006666"/>
                  </a:solidFill>
                </a:rPr>
                <a:t>ClassRoom.h</a:t>
              </a:r>
            </a:p>
          </p:txBody>
        </p:sp>
      </p:grpSp>
      <p:sp>
        <p:nvSpPr>
          <p:cNvPr id="259106" name="AutoShape 34"/>
          <p:cNvSpPr>
            <a:spLocks noChangeArrowheads="1"/>
          </p:cNvSpPr>
          <p:nvPr/>
        </p:nvSpPr>
        <p:spPr bwMode="auto">
          <a:xfrm flipH="1">
            <a:off x="5562600" y="2514600"/>
            <a:ext cx="3429000" cy="1295400"/>
          </a:xfrm>
          <a:prstGeom prst="wedgeRoundRectCallout">
            <a:avLst>
              <a:gd name="adj1" fmla="val -3426"/>
              <a:gd name="adj2" fmla="val 220588"/>
              <a:gd name="adj3" fmla="val 16667"/>
            </a:avLst>
          </a:prstGeom>
          <a:solidFill>
            <a:srgbClr val="FFEB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800"/>
              <a:t>This class defines actual </a:t>
            </a:r>
            <a:r>
              <a:rPr lang="en-US" sz="1800">
                <a:solidFill>
                  <a:srgbClr val="0000CC"/>
                </a:solidFill>
              </a:rPr>
              <a:t>Student variables</a:t>
            </a:r>
            <a:r>
              <a:rPr lang="en-US" sz="1800"/>
              <a:t>… It therefore requires the full class definition to work!</a:t>
            </a:r>
          </a:p>
        </p:txBody>
      </p:sp>
      <p:sp>
        <p:nvSpPr>
          <p:cNvPr id="259108" name="AutoShape 36"/>
          <p:cNvSpPr>
            <a:spLocks noChangeArrowheads="1"/>
          </p:cNvSpPr>
          <p:nvPr/>
        </p:nvSpPr>
        <p:spPr bwMode="auto">
          <a:xfrm>
            <a:off x="1100138" y="2058988"/>
            <a:ext cx="4225925" cy="1827212"/>
          </a:xfrm>
          <a:prstGeom prst="wedgeRoundRectCallout">
            <a:avLst>
              <a:gd name="adj1" fmla="val -23366"/>
              <a:gd name="adj2" fmla="val 171981"/>
              <a:gd name="adj3" fmla="val 16667"/>
            </a:avLst>
          </a:prstGeom>
          <a:solidFill>
            <a:srgbClr val="FFEB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800"/>
              <a:t>This class </a:t>
            </a:r>
            <a:r>
              <a:rPr lang="en-US" sz="1800">
                <a:solidFill>
                  <a:srgbClr val="FF0000"/>
                </a:solidFill>
              </a:rPr>
              <a:t>JUST</a:t>
            </a:r>
            <a:r>
              <a:rPr lang="en-US" sz="2400"/>
              <a:t> </a:t>
            </a:r>
            <a:r>
              <a:rPr lang="en-US" sz="1800"/>
              <a:t>defines a </a:t>
            </a:r>
            <a:r>
              <a:rPr lang="en-US" sz="1800">
                <a:solidFill>
                  <a:srgbClr val="0000CC"/>
                </a:solidFill>
              </a:rPr>
              <a:t>pointer to a ClassRoom. </a:t>
            </a:r>
            <a:r>
              <a:rPr lang="en-US" sz="1800"/>
              <a:t>It does NOT hold a full ClassRoom variable and therefore doesn’t require the full class definition here!!!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59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59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59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59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259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59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1000"/>
                                        <p:tgtEl>
                                          <p:spTgt spid="2591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59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1000"/>
                                        <p:tgtEl>
                                          <p:spTgt spid="2591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59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259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259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9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2590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2590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9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9098" grpId="0"/>
      <p:bldP spid="259098" grpId="1"/>
      <p:bldP spid="259099" grpId="0"/>
      <p:bldP spid="259099" grpId="1"/>
      <p:bldP spid="259106" grpId="0" animBg="1"/>
      <p:bldP spid="259106" grpId="1" animBg="1"/>
      <p:bldP spid="259108" grpId="0" animBg="1"/>
      <p:bldP spid="259108" grpId="1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1149" name="Group 29"/>
          <p:cNvGrpSpPr>
            <a:grpSpLocks/>
          </p:cNvGrpSpPr>
          <p:nvPr/>
        </p:nvGrpSpPr>
        <p:grpSpPr bwMode="auto">
          <a:xfrm>
            <a:off x="381000" y="3679825"/>
            <a:ext cx="4191000" cy="2949575"/>
            <a:chOff x="3803" y="554"/>
            <a:chExt cx="1823" cy="1858"/>
          </a:xfrm>
        </p:grpSpPr>
        <p:sp>
          <p:nvSpPr>
            <p:cNvPr id="261150" name="Text Box 30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1604"/>
            </a:xfrm>
            <a:prstGeom prst="rect">
              <a:avLst/>
            </a:prstGeom>
            <a:solidFill>
              <a:srgbClr val="FFF0E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600" b="1">
                  <a:latin typeface="Courier New" pitchFamily="49" charset="0"/>
                </a:rPr>
                <a:t>#include “</a:t>
              </a:r>
              <a:r>
                <a:rPr lang="en-US" sz="1600" b="1">
                  <a:solidFill>
                    <a:srgbClr val="006666"/>
                  </a:solidFill>
                  <a:latin typeface="Courier New" pitchFamily="49" charset="0"/>
                </a:rPr>
                <a:t>ClassRoom.h</a:t>
              </a:r>
              <a:r>
                <a:rPr lang="en-US" sz="1600" b="1">
                  <a:latin typeface="Courier New" pitchFamily="49" charset="0"/>
                </a:rPr>
                <a:t>”</a:t>
              </a:r>
            </a:p>
            <a:p>
              <a:endParaRPr lang="en-US" sz="1600" b="1">
                <a:latin typeface="Courier New" pitchFamily="49" charset="0"/>
              </a:endParaRPr>
            </a:p>
            <a:p>
              <a:r>
                <a:rPr lang="en-US" sz="1600" b="1">
                  <a:latin typeface="Courier New" pitchFamily="49" charset="0"/>
                </a:rPr>
                <a:t>class </a:t>
              </a:r>
              <a:r>
                <a:rPr lang="en-US" sz="1600" b="1">
                  <a:solidFill>
                    <a:schemeClr val="accent2"/>
                  </a:solidFill>
                  <a:latin typeface="Courier New" pitchFamily="49" charset="0"/>
                </a:rPr>
                <a:t>Student</a:t>
              </a:r>
            </a:p>
            <a:p>
              <a:r>
                <a:rPr lang="en-US" sz="1600" b="1">
                  <a:latin typeface="Courier New" pitchFamily="49" charset="0"/>
                </a:rPr>
                <a:t>{</a:t>
              </a:r>
            </a:p>
            <a:p>
              <a:r>
                <a:rPr lang="en-US" sz="1600" b="1">
                  <a:latin typeface="Courier New" pitchFamily="49" charset="0"/>
                </a:rPr>
                <a:t>public:</a:t>
              </a:r>
            </a:p>
            <a:p>
              <a:r>
                <a:rPr lang="en-US" sz="1600" b="1">
                  <a:latin typeface="Courier New" pitchFamily="49" charset="0"/>
                </a:rPr>
                <a:t>   ... </a:t>
              </a:r>
              <a:endParaRPr lang="en-US" sz="1600" b="1">
                <a:solidFill>
                  <a:srgbClr val="800000"/>
                </a:solidFill>
                <a:latin typeface="Courier New" pitchFamily="49" charset="0"/>
              </a:endParaRPr>
            </a:p>
            <a:p>
              <a:r>
                <a:rPr lang="en-US" sz="1600" b="1">
                  <a:latin typeface="Courier New" pitchFamily="49" charset="0"/>
                </a:rPr>
                <a:t> </a:t>
              </a:r>
            </a:p>
            <a:p>
              <a:r>
                <a:rPr lang="en-US" sz="1600" b="1">
                  <a:latin typeface="Courier New" pitchFamily="49" charset="0"/>
                </a:rPr>
                <a:t>private:</a:t>
              </a:r>
            </a:p>
            <a:p>
              <a:r>
                <a:rPr lang="en-US" sz="1600" b="1">
                  <a:latin typeface="Courier New" pitchFamily="49" charset="0"/>
                </a:rPr>
                <a:t>   ClassRoom *m_myRoom;</a:t>
              </a:r>
            </a:p>
            <a:p>
              <a:r>
                <a:rPr lang="en-US" sz="1600" b="1">
                  <a:latin typeface="Courier New" pitchFamily="49" charset="0"/>
                </a:rPr>
                <a:t>};</a:t>
              </a:r>
            </a:p>
          </p:txBody>
        </p:sp>
        <p:sp>
          <p:nvSpPr>
            <p:cNvPr id="261151" name="Text Box 31"/>
            <p:cNvSpPr txBox="1">
              <a:spLocks noChangeArrowheads="1"/>
            </p:cNvSpPr>
            <p:nvPr/>
          </p:nvSpPr>
          <p:spPr bwMode="auto">
            <a:xfrm>
              <a:off x="3803" y="554"/>
              <a:ext cx="69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chemeClr val="accent2"/>
                  </a:solidFill>
                </a:rPr>
                <a:t>Student.h</a:t>
              </a:r>
            </a:p>
          </p:txBody>
        </p:sp>
      </p:grpSp>
      <p:sp>
        <p:nvSpPr>
          <p:cNvPr id="261122" name="Text Box 2"/>
          <p:cNvSpPr txBox="1">
            <a:spLocks noChangeArrowheads="1"/>
          </p:cNvSpPr>
          <p:nvPr/>
        </p:nvSpPr>
        <p:spPr bwMode="auto">
          <a:xfrm>
            <a:off x="354013" y="49213"/>
            <a:ext cx="8408987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3200"/>
              <a:t>So how do we solve this cyclical nightmare?</a:t>
            </a:r>
          </a:p>
        </p:txBody>
      </p:sp>
      <p:sp>
        <p:nvSpPr>
          <p:cNvPr id="261123" name="Text Box 3"/>
          <p:cNvSpPr txBox="1">
            <a:spLocks noChangeArrowheads="1"/>
          </p:cNvSpPr>
          <p:nvPr/>
        </p:nvSpPr>
        <p:spPr bwMode="auto">
          <a:xfrm>
            <a:off x="457200" y="762000"/>
            <a:ext cx="8305800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>
                <a:solidFill>
                  <a:srgbClr val="0000CC"/>
                </a:solidFill>
              </a:rPr>
              <a:t>Step #2:</a:t>
            </a:r>
            <a:r>
              <a:rPr lang="en-US"/>
              <a:t> </a:t>
            </a:r>
            <a:br>
              <a:rPr lang="en-US"/>
            </a:br>
            <a:r>
              <a:rPr lang="en-US"/>
              <a:t>Take the class that does NOT require the full #include </a:t>
            </a:r>
            <a:br>
              <a:rPr lang="en-US"/>
            </a:br>
            <a:r>
              <a:rPr lang="en-US"/>
              <a:t>(forget the other one) and update its header file:</a:t>
            </a:r>
          </a:p>
        </p:txBody>
      </p:sp>
      <p:sp>
        <p:nvSpPr>
          <p:cNvPr id="261124" name="Text Box 4"/>
          <p:cNvSpPr txBox="1">
            <a:spLocks noChangeArrowheads="1"/>
          </p:cNvSpPr>
          <p:nvPr/>
        </p:nvSpPr>
        <p:spPr bwMode="auto">
          <a:xfrm>
            <a:off x="457200" y="1905000"/>
            <a:ext cx="8305800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>
                <a:solidFill>
                  <a:srgbClr val="0000CC"/>
                </a:solidFill>
              </a:rPr>
              <a:t>Replace the </a:t>
            </a:r>
            <a:r>
              <a:rPr lang="en-US">
                <a:solidFill>
                  <a:srgbClr val="FF0000"/>
                </a:solidFill>
              </a:rPr>
              <a:t>#include “XXXX.h” </a:t>
            </a:r>
            <a:r>
              <a:rPr lang="en-US">
                <a:solidFill>
                  <a:srgbClr val="0000CC"/>
                </a:solidFill>
              </a:rPr>
              <a:t>statement </a:t>
            </a:r>
            <a:br>
              <a:rPr lang="en-US">
                <a:solidFill>
                  <a:srgbClr val="0000CC"/>
                </a:solidFill>
              </a:rPr>
            </a:br>
            <a:r>
              <a:rPr lang="en-US">
                <a:solidFill>
                  <a:srgbClr val="0000CC"/>
                </a:solidFill>
              </a:rPr>
              <a:t>with the following: </a:t>
            </a:r>
            <a:r>
              <a:rPr lang="en-US">
                <a:solidFill>
                  <a:srgbClr val="FF0000"/>
                </a:solidFill>
              </a:rPr>
              <a:t>class YYY;</a:t>
            </a:r>
          </a:p>
          <a:p>
            <a:pPr algn="ctr"/>
            <a:r>
              <a:rPr lang="en-US">
                <a:solidFill>
                  <a:srgbClr val="0000CC"/>
                </a:solidFill>
              </a:rPr>
              <a:t>Where </a:t>
            </a:r>
            <a:r>
              <a:rPr lang="en-US">
                <a:solidFill>
                  <a:srgbClr val="FF0000"/>
                </a:solidFill>
              </a:rPr>
              <a:t>YYY </a:t>
            </a:r>
            <a:r>
              <a:rPr lang="en-US">
                <a:solidFill>
                  <a:srgbClr val="0000CC"/>
                </a:solidFill>
              </a:rPr>
              <a:t>is the other class name (e.g., </a:t>
            </a:r>
            <a:r>
              <a:rPr lang="en-US">
                <a:solidFill>
                  <a:srgbClr val="FF0000"/>
                </a:solidFill>
              </a:rPr>
              <a:t>ClassRoom</a:t>
            </a:r>
            <a:r>
              <a:rPr lang="en-US">
                <a:solidFill>
                  <a:srgbClr val="0000CC"/>
                </a:solidFill>
              </a:rPr>
              <a:t>).</a:t>
            </a:r>
            <a:endParaRPr lang="en-US"/>
          </a:p>
        </p:txBody>
      </p:sp>
      <p:sp>
        <p:nvSpPr>
          <p:cNvPr id="261134" name="Text Box 14"/>
          <p:cNvSpPr txBox="1">
            <a:spLocks noChangeArrowheads="1"/>
          </p:cNvSpPr>
          <p:nvPr/>
        </p:nvSpPr>
        <p:spPr bwMode="auto">
          <a:xfrm>
            <a:off x="533400" y="4114800"/>
            <a:ext cx="3124200" cy="366713"/>
          </a:xfrm>
          <a:prstGeom prst="rect">
            <a:avLst/>
          </a:prstGeom>
          <a:solidFill>
            <a:srgbClr val="FFF0E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 sz="1800" b="1">
              <a:latin typeface="Courier New" pitchFamily="49" charset="0"/>
            </a:endParaRPr>
          </a:p>
        </p:txBody>
      </p:sp>
      <p:sp>
        <p:nvSpPr>
          <p:cNvPr id="261137" name="Rectangle 17"/>
          <p:cNvSpPr>
            <a:spLocks noChangeArrowheads="1"/>
          </p:cNvSpPr>
          <p:nvPr/>
        </p:nvSpPr>
        <p:spPr bwMode="auto">
          <a:xfrm>
            <a:off x="473075" y="4090988"/>
            <a:ext cx="1941513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>
                <a:solidFill>
                  <a:srgbClr val="FF0000"/>
                </a:solidFill>
              </a:rPr>
              <a:t>class ClassRoom;</a:t>
            </a:r>
          </a:p>
        </p:txBody>
      </p:sp>
      <p:sp>
        <p:nvSpPr>
          <p:cNvPr id="261138" name="Text Box 18"/>
          <p:cNvSpPr txBox="1">
            <a:spLocks noChangeArrowheads="1"/>
          </p:cNvSpPr>
          <p:nvPr/>
        </p:nvSpPr>
        <p:spPr bwMode="auto">
          <a:xfrm>
            <a:off x="5029200" y="3641725"/>
            <a:ext cx="3505200" cy="2225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>
                <a:solidFill>
                  <a:srgbClr val="0000CC"/>
                </a:solidFill>
              </a:rPr>
              <a:t>This line tells the compiler:</a:t>
            </a:r>
          </a:p>
          <a:p>
            <a:pPr algn="ctr"/>
            <a:endParaRPr lang="en-US">
              <a:solidFill>
                <a:srgbClr val="0000CC"/>
              </a:solidFill>
            </a:endParaRPr>
          </a:p>
          <a:p>
            <a:pPr algn="ctr"/>
            <a:r>
              <a:rPr lang="en-US"/>
              <a:t>“Hey Compiler, there’s another class called ‘ClassRoom’ but we’re not going to tell you exactly what it looks like just yet.”</a:t>
            </a:r>
          </a:p>
        </p:txBody>
      </p:sp>
      <p:grpSp>
        <p:nvGrpSpPr>
          <p:cNvPr id="261146" name="Group 26"/>
          <p:cNvGrpSpPr>
            <a:grpSpLocks/>
          </p:cNvGrpSpPr>
          <p:nvPr/>
        </p:nvGrpSpPr>
        <p:grpSpPr bwMode="auto">
          <a:xfrm>
            <a:off x="4876800" y="3679825"/>
            <a:ext cx="4114800" cy="2857500"/>
            <a:chOff x="3803" y="554"/>
            <a:chExt cx="1823" cy="1800"/>
          </a:xfrm>
        </p:grpSpPr>
        <p:sp>
          <p:nvSpPr>
            <p:cNvPr id="261147" name="Text Box 27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1546"/>
            </a:xfrm>
            <a:prstGeom prst="rect">
              <a:avLst/>
            </a:prstGeom>
            <a:solidFill>
              <a:srgbClr val="FFFFCD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600" b="1">
                  <a:latin typeface="Courier New" pitchFamily="49" charset="0"/>
                </a:rPr>
                <a:t>#include “</a:t>
              </a:r>
              <a:r>
                <a:rPr lang="en-US" sz="1600" b="1">
                  <a:solidFill>
                    <a:schemeClr val="accent2"/>
                  </a:solidFill>
                  <a:latin typeface="Courier New" pitchFamily="49" charset="0"/>
                </a:rPr>
                <a:t>Student.h</a:t>
              </a:r>
              <a:r>
                <a:rPr lang="en-US" sz="1600" b="1">
                  <a:latin typeface="Courier New" pitchFamily="49" charset="0"/>
                </a:rPr>
                <a:t>”</a:t>
              </a:r>
            </a:p>
            <a:p>
              <a:endParaRPr lang="en-US" sz="1000" b="1">
                <a:latin typeface="Courier New" pitchFamily="49" charset="0"/>
              </a:endParaRPr>
            </a:p>
            <a:p>
              <a:r>
                <a:rPr lang="en-US" sz="1600" b="1">
                  <a:latin typeface="Courier New" pitchFamily="49" charset="0"/>
                </a:rPr>
                <a:t>class </a:t>
              </a:r>
              <a:r>
                <a:rPr lang="en-US" sz="1600" b="1">
                  <a:solidFill>
                    <a:srgbClr val="006666"/>
                  </a:solidFill>
                  <a:latin typeface="Courier New" pitchFamily="49" charset="0"/>
                </a:rPr>
                <a:t>ClassRoom</a:t>
              </a:r>
            </a:p>
            <a:p>
              <a:r>
                <a:rPr lang="en-US" sz="1600" b="1">
                  <a:latin typeface="Courier New" pitchFamily="49" charset="0"/>
                </a:rPr>
                <a:t>{</a:t>
              </a:r>
            </a:p>
            <a:p>
              <a:r>
                <a:rPr lang="en-US" sz="1600" b="1">
                  <a:latin typeface="Courier New" pitchFamily="49" charset="0"/>
                </a:rPr>
                <a:t>public:</a:t>
              </a:r>
            </a:p>
            <a:p>
              <a:r>
                <a:rPr lang="en-US" sz="1600" b="1">
                  <a:latin typeface="Courier New" pitchFamily="49" charset="0"/>
                </a:rPr>
                <a:t>   ...</a:t>
              </a:r>
            </a:p>
            <a:p>
              <a:r>
                <a:rPr lang="en-US" sz="1600" b="1">
                  <a:latin typeface="Courier New" pitchFamily="49" charset="0"/>
                </a:rPr>
                <a:t> </a:t>
              </a:r>
              <a:endParaRPr lang="en-US" sz="1600" b="1">
                <a:solidFill>
                  <a:srgbClr val="0000CC"/>
                </a:solidFill>
                <a:latin typeface="Courier New" pitchFamily="49" charset="0"/>
              </a:endParaRPr>
            </a:p>
            <a:p>
              <a:r>
                <a:rPr lang="en-US" sz="1600" b="1">
                  <a:latin typeface="Courier New" pitchFamily="49" charset="0"/>
                </a:rPr>
                <a:t>private:</a:t>
              </a:r>
            </a:p>
            <a:p>
              <a:r>
                <a:rPr lang="en-US" sz="1600" b="1">
                  <a:latin typeface="Courier New" pitchFamily="49" charset="0"/>
                </a:rPr>
                <a:t>   Student m_studs[100];</a:t>
              </a:r>
            </a:p>
            <a:p>
              <a:r>
                <a:rPr lang="en-US" sz="1600" b="1">
                  <a:latin typeface="Courier New" pitchFamily="49" charset="0"/>
                </a:rPr>
                <a:t>};</a:t>
              </a:r>
            </a:p>
          </p:txBody>
        </p:sp>
        <p:sp>
          <p:nvSpPr>
            <p:cNvPr id="261148" name="Text Box 28"/>
            <p:cNvSpPr txBox="1">
              <a:spLocks noChangeArrowheads="1"/>
            </p:cNvSpPr>
            <p:nvPr/>
          </p:nvSpPr>
          <p:spPr bwMode="auto">
            <a:xfrm>
              <a:off x="3803" y="554"/>
              <a:ext cx="84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rgbClr val="006666"/>
                  </a:solidFill>
                </a:rPr>
                <a:t>ClassRoom.h</a:t>
              </a:r>
            </a:p>
          </p:txBody>
        </p:sp>
      </p:grpSp>
      <p:sp>
        <p:nvSpPr>
          <p:cNvPr id="261139" name="AutoShape 19"/>
          <p:cNvSpPr>
            <a:spLocks noChangeArrowheads="1"/>
          </p:cNvSpPr>
          <p:nvPr/>
        </p:nvSpPr>
        <p:spPr bwMode="auto">
          <a:xfrm flipH="1">
            <a:off x="4460875" y="3471863"/>
            <a:ext cx="4378325" cy="2852737"/>
          </a:xfrm>
          <a:prstGeom prst="wedgeRoundRectCallout">
            <a:avLst>
              <a:gd name="adj1" fmla="val -57329"/>
              <a:gd name="adj2" fmla="val 67861"/>
              <a:gd name="adj3" fmla="val 16667"/>
            </a:avLst>
          </a:prstGeom>
          <a:solidFill>
            <a:srgbClr val="FFEB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800" dirty="0">
                <a:solidFill>
                  <a:schemeClr val="accent2"/>
                </a:solidFill>
              </a:rPr>
              <a:t>The Compiler says:</a:t>
            </a:r>
          </a:p>
          <a:p>
            <a:pPr algn="ctr"/>
            <a:endParaRPr lang="en-US" sz="1000" dirty="0">
              <a:solidFill>
                <a:schemeClr val="accent2"/>
              </a:solidFill>
            </a:endParaRPr>
          </a:p>
          <a:p>
            <a:pPr algn="ctr"/>
            <a:r>
              <a:rPr lang="en-US" sz="1800" dirty="0"/>
              <a:t>“Alright </a:t>
            </a:r>
            <a:r>
              <a:rPr lang="en-US" sz="1800" dirty="0" err="1"/>
              <a:t>smartypants</a:t>
            </a:r>
            <a:r>
              <a:rPr lang="en-US" sz="1800" dirty="0"/>
              <a:t>, I’ll trust you.</a:t>
            </a:r>
            <a:br>
              <a:rPr lang="en-US" sz="1800" dirty="0"/>
            </a:br>
            <a:endParaRPr lang="en-US" sz="1000" dirty="0"/>
          </a:p>
          <a:p>
            <a:pPr algn="ctr"/>
            <a:r>
              <a:rPr lang="en-US" sz="1800" dirty="0"/>
              <a:t>  But if you won’t tell me about </a:t>
            </a:r>
            <a:r>
              <a:rPr lang="en-US" sz="1800" dirty="0" err="1"/>
              <a:t>ClassRoom’s</a:t>
            </a:r>
            <a:r>
              <a:rPr lang="en-US" sz="1800" dirty="0"/>
              <a:t> functions and variables</a:t>
            </a:r>
          </a:p>
          <a:p>
            <a:pPr algn="ctr"/>
            <a:br>
              <a:rPr lang="en-US" sz="1000" dirty="0"/>
            </a:br>
            <a:r>
              <a:rPr lang="en-US" sz="1800" dirty="0"/>
              <a:t> …then you can’t define any actual variables with it </a:t>
            </a:r>
            <a:br>
              <a:rPr lang="en-US" sz="1800" dirty="0"/>
            </a:br>
            <a:endParaRPr lang="en-US" sz="1000" dirty="0"/>
          </a:p>
          <a:p>
            <a:pPr algn="ctr"/>
            <a:r>
              <a:rPr lang="en-US" sz="1800" dirty="0"/>
              <a:t>or call any member functions on it.”</a:t>
            </a:r>
          </a:p>
        </p:txBody>
      </p:sp>
      <p:sp>
        <p:nvSpPr>
          <p:cNvPr id="261152" name="Rectangle 32"/>
          <p:cNvSpPr>
            <a:spLocks noChangeArrowheads="1"/>
          </p:cNvSpPr>
          <p:nvPr/>
        </p:nvSpPr>
        <p:spPr bwMode="auto">
          <a:xfrm>
            <a:off x="3248025" y="6018213"/>
            <a:ext cx="1139825" cy="366712"/>
          </a:xfrm>
          <a:prstGeom prst="rect">
            <a:avLst/>
          </a:prstGeom>
          <a:solidFill>
            <a:srgbClr val="FFEED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>
                <a:solidFill>
                  <a:srgbClr val="FF0000"/>
                </a:solidFill>
                <a:latin typeface="Courier New" pitchFamily="49" charset="0"/>
              </a:rPr>
              <a:t>, haha;</a:t>
            </a:r>
          </a:p>
        </p:txBody>
      </p:sp>
      <p:sp>
        <p:nvSpPr>
          <p:cNvPr id="261153" name="AutoShape 33"/>
          <p:cNvSpPr>
            <a:spLocks noChangeArrowheads="1"/>
          </p:cNvSpPr>
          <p:nvPr/>
        </p:nvSpPr>
        <p:spPr bwMode="auto">
          <a:xfrm flipH="1">
            <a:off x="1531938" y="3844925"/>
            <a:ext cx="4191000" cy="1566863"/>
          </a:xfrm>
          <a:prstGeom prst="wedgeRoundRectCallout">
            <a:avLst>
              <a:gd name="adj1" fmla="val 944"/>
              <a:gd name="adj2" fmla="val 93769"/>
              <a:gd name="adj3" fmla="val 16667"/>
            </a:avLst>
          </a:prstGeom>
          <a:solidFill>
            <a:srgbClr val="FFEB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800">
                <a:solidFill>
                  <a:schemeClr val="accent2"/>
                </a:solidFill>
              </a:rPr>
              <a:t>The Programmer says:</a:t>
            </a:r>
          </a:p>
          <a:p>
            <a:pPr algn="ctr"/>
            <a:endParaRPr lang="en-US" sz="1000">
              <a:solidFill>
                <a:schemeClr val="accent2"/>
              </a:solidFill>
            </a:endParaRPr>
          </a:p>
          <a:p>
            <a:pPr algn="ctr"/>
            <a:r>
              <a:rPr lang="en-US" sz="1800"/>
              <a:t>“I think I’ll have a little fun!  Let’s see what the compiler says if I define a full variable!”</a:t>
            </a:r>
          </a:p>
        </p:txBody>
      </p:sp>
      <p:sp>
        <p:nvSpPr>
          <p:cNvPr id="261154" name="AutoShape 34"/>
          <p:cNvSpPr>
            <a:spLocks noChangeArrowheads="1"/>
          </p:cNvSpPr>
          <p:nvPr/>
        </p:nvSpPr>
        <p:spPr bwMode="auto">
          <a:xfrm flipH="1">
            <a:off x="4538663" y="4038600"/>
            <a:ext cx="4191000" cy="1566863"/>
          </a:xfrm>
          <a:prstGeom prst="wedgeRoundRectCallout">
            <a:avLst>
              <a:gd name="adj1" fmla="val -60875"/>
              <a:gd name="adj2" fmla="val 129431"/>
              <a:gd name="adj3" fmla="val 16667"/>
            </a:avLst>
          </a:prstGeom>
          <a:solidFill>
            <a:srgbClr val="FFEB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800" dirty="0">
                <a:solidFill>
                  <a:schemeClr val="accent2"/>
                </a:solidFill>
              </a:rPr>
              <a:t>The Compiler replies:</a:t>
            </a:r>
          </a:p>
          <a:p>
            <a:pPr algn="ctr"/>
            <a:endParaRPr lang="en-US" sz="1000" dirty="0">
              <a:solidFill>
                <a:schemeClr val="accent2"/>
              </a:solidFill>
            </a:endParaRPr>
          </a:p>
          <a:p>
            <a:pPr algn="ctr"/>
            <a:r>
              <a:rPr lang="en-US" sz="1800" dirty="0"/>
              <a:t>“</a:t>
            </a:r>
            <a:r>
              <a:rPr lang="en-US" sz="1800" dirty="0" err="1"/>
              <a:t>Wanna</a:t>
            </a:r>
            <a:r>
              <a:rPr lang="en-US" sz="1800" dirty="0"/>
              <a:t> play nasty?  Ok. </a:t>
            </a:r>
            <a:br>
              <a:rPr lang="en-US" sz="1800" dirty="0"/>
            </a:br>
            <a:r>
              <a:rPr lang="en-US" sz="1800" dirty="0"/>
              <a:t>Here are 9000 </a:t>
            </a:r>
            <a:r>
              <a:rPr lang="en-US" sz="1800" dirty="0">
                <a:solidFill>
                  <a:srgbClr val="FF0000"/>
                </a:solidFill>
              </a:rPr>
              <a:t>SYNTAX ERRORS</a:t>
            </a:r>
            <a:br>
              <a:rPr lang="en-US" sz="1800" dirty="0">
                <a:solidFill>
                  <a:srgbClr val="FF0000"/>
                </a:solidFill>
              </a:rPr>
            </a:br>
            <a:r>
              <a:rPr lang="en-US" sz="1800" dirty="0"/>
              <a:t>for you to deal with!”</a:t>
            </a:r>
          </a:p>
        </p:txBody>
      </p:sp>
      <p:sp>
        <p:nvSpPr>
          <p:cNvPr id="261155" name="Text Box 35"/>
          <p:cNvSpPr txBox="1">
            <a:spLocks noChangeArrowheads="1"/>
          </p:cNvSpPr>
          <p:nvPr/>
        </p:nvSpPr>
        <p:spPr bwMode="auto">
          <a:xfrm>
            <a:off x="1541463" y="3629025"/>
            <a:ext cx="1955800" cy="3140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0">
                <a:solidFill>
                  <a:srgbClr val="FF0000"/>
                </a:solidFill>
                <a:latin typeface="Algerian" pitchFamily="82" charset="0"/>
              </a:rPr>
              <a:t>X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261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61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1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261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3000"/>
                                        <p:tgtEl>
                                          <p:spTgt spid="261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13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26113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61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1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611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1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2611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1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2611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1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2611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261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1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2611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11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2611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11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2611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11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2611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11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26113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113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261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 nodeType="clickPar">
                      <p:stCondLst>
                        <p:cond delay="indefinite"/>
                      </p:stCondLst>
                      <p:childTnLst>
                        <p:par>
                          <p:cTn id="8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2000"/>
                                        <p:tgtEl>
                                          <p:spTgt spid="261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 nodeType="clickPar">
                      <p:stCondLst>
                        <p:cond delay="indefinite"/>
                      </p:stCondLst>
                      <p:childTnLst>
                        <p:par>
                          <p:cTn id="9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500"/>
                                        <p:tgtEl>
                                          <p:spTgt spid="2611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1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 nodeType="clickPar">
                      <p:stCondLst>
                        <p:cond delay="indefinite"/>
                      </p:stCondLst>
                      <p:childTnLst>
                        <p:par>
                          <p:cTn id="9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261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 nodeType="clickPar">
                      <p:stCondLst>
                        <p:cond delay="indefinite"/>
                      </p:stCondLst>
                      <p:childTnLst>
                        <p:par>
                          <p:cTn id="10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 nodeType="clickPar">
                      <p:stCondLst>
                        <p:cond delay="indefinite"/>
                      </p:stCondLst>
                      <p:childTnLst>
                        <p:par>
                          <p:cTn id="10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6" dur="500"/>
                                        <p:tgtEl>
                                          <p:spTgt spid="2611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1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 nodeType="clickPar">
                      <p:stCondLst>
                        <p:cond delay="indefinite"/>
                      </p:stCondLst>
                      <p:childTnLst>
                        <p:par>
                          <p:cTn id="10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" dur="500"/>
                                        <p:tgtEl>
                                          <p:spTgt spid="2611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1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4" dur="500"/>
                                        <p:tgtEl>
                                          <p:spTgt spid="2611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1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7" dur="500"/>
                                        <p:tgtEl>
                                          <p:spTgt spid="2611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1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1123" grpId="0"/>
      <p:bldP spid="261123" grpId="1"/>
      <p:bldP spid="261124" grpId="0"/>
      <p:bldP spid="261124" grpId="1"/>
      <p:bldP spid="261134" grpId="0" animBg="1"/>
      <p:bldP spid="261137" grpId="0"/>
      <p:bldP spid="261138" grpId="0"/>
      <p:bldP spid="261138" grpId="1"/>
      <p:bldP spid="261139" grpId="0" uiExpand="1" build="p" animBg="1"/>
      <p:bldP spid="261139" grpId="1" build="allAtOnce" animBg="1"/>
      <p:bldP spid="261152" grpId="0" animBg="1"/>
      <p:bldP spid="261152" grpId="1" animBg="1"/>
      <p:bldP spid="261153" grpId="0" animBg="1"/>
      <p:bldP spid="261153" grpId="1" animBg="1"/>
      <p:bldP spid="261154" grpId="0" animBg="1"/>
      <p:bldP spid="261154" grpId="1" animBg="1"/>
      <p:bldP spid="261155" grpId="0"/>
      <p:bldP spid="261155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5" name="Rectangle 15"/>
          <p:cNvSpPr>
            <a:spLocks noChangeArrowheads="1"/>
          </p:cNvSpPr>
          <p:nvPr/>
        </p:nvSpPr>
        <p:spPr bwMode="auto">
          <a:xfrm>
            <a:off x="123825" y="1016000"/>
            <a:ext cx="4829175" cy="5461000"/>
          </a:xfrm>
          <a:prstGeom prst="rect">
            <a:avLst/>
          </a:prstGeom>
          <a:solidFill>
            <a:srgbClr val="FFFF99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class Gassy </a:t>
            </a:r>
            <a:endParaRPr lang="en-US" sz="1200" dirty="0"/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{</a:t>
            </a:r>
            <a:endParaRPr lang="en-US" sz="1200" dirty="0"/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public:</a:t>
            </a:r>
            <a:endParaRPr lang="en-US" sz="1200" dirty="0"/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	Gassy(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b="1" dirty="0">
                <a:solidFill>
                  <a:srgbClr val="006600"/>
                </a:solidFill>
                <a:latin typeface="Courier New" pitchFamily="49" charset="0"/>
                <a:cs typeface="Courier New" pitchFamily="49" charset="0"/>
              </a:rPr>
              <a:t>age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, bool </a:t>
            </a:r>
            <a:r>
              <a:rPr lang="en-US" sz="1800" b="1" dirty="0" err="1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ateBeans</a:t>
            </a:r>
            <a:r>
              <a:rPr lang="en-US" sz="18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endParaRPr lang="en-US" sz="1200" dirty="0">
              <a:solidFill>
                <a:srgbClr val="0070C0"/>
              </a:solidFill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	{</a:t>
            </a:r>
            <a:endParaRPr lang="en-US" sz="1200" dirty="0"/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m_age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  = age;  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m_ateBeans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ateBeans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;</a:t>
            </a:r>
            <a:endParaRPr lang="en-US" sz="1200" dirty="0"/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	}</a:t>
            </a:r>
          </a:p>
          <a:p>
            <a:pPr eaLnBrk="0" hangingPunct="0">
              <a:tabLst>
                <a:tab pos="228600" algn="l"/>
              </a:tabLst>
            </a:pPr>
            <a:endParaRPr lang="en-US" sz="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getFartsPerHr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(void)</a:t>
            </a:r>
            <a:endParaRPr lang="en-US" sz="1800" b="1" dirty="0">
              <a:latin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	{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if(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m_ateBeans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== true) 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  return(100); 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  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return(3 *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m_age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);</a:t>
            </a:r>
            <a:endParaRPr lang="en-US" sz="1800" b="1" dirty="0">
              <a:latin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	}</a:t>
            </a:r>
            <a:endParaRPr lang="en-US" sz="1800" b="1" dirty="0">
              <a:latin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800" b="1" dirty="0">
              <a:latin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private: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m_age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bool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m_ateBeans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;</a:t>
            </a:r>
            <a:endParaRPr lang="en-US" sz="1200" dirty="0"/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};</a:t>
            </a:r>
            <a:endParaRPr lang="en-US" sz="1200" dirty="0"/>
          </a:p>
          <a:p>
            <a:pPr eaLnBrk="0" hangingPunct="0">
              <a:tabLst>
                <a:tab pos="228600" algn="l"/>
              </a:tabLst>
            </a:pPr>
            <a:r>
              <a:rPr lang="en-US" sz="1000" b="1" dirty="0">
                <a:latin typeface="Times New Roman"/>
                <a:cs typeface="Courier New" pitchFamily="49" charset="0"/>
              </a:rPr>
              <a:t> </a:t>
            </a:r>
            <a:endParaRPr lang="en-US" sz="2400" dirty="0">
              <a:latin typeface="Times New Roman" pitchFamily="18" charset="0"/>
            </a:endParaRPr>
          </a:p>
        </p:txBody>
      </p:sp>
      <p:sp>
        <p:nvSpPr>
          <p:cNvPr id="112643" name="Rectangle 3"/>
          <p:cNvSpPr>
            <a:spLocks noChangeArrowheads="1"/>
          </p:cNvSpPr>
          <p:nvPr/>
        </p:nvSpPr>
        <p:spPr bwMode="auto">
          <a:xfrm>
            <a:off x="669925" y="0"/>
            <a:ext cx="4511675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4400">
                <a:solidFill>
                  <a:schemeClr val="tx2"/>
                </a:solidFill>
              </a:rPr>
              <a:t>Constructors</a:t>
            </a:r>
          </a:p>
        </p:txBody>
      </p:sp>
      <p:sp>
        <p:nvSpPr>
          <p:cNvPr id="112645" name="Text Box 5"/>
          <p:cNvSpPr txBox="1">
            <a:spLocks noChangeArrowheads="1"/>
          </p:cNvSpPr>
          <p:nvPr/>
        </p:nvSpPr>
        <p:spPr bwMode="auto">
          <a:xfrm>
            <a:off x="5410200" y="853458"/>
            <a:ext cx="342900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>
                <a:solidFill>
                  <a:schemeClr val="tx2"/>
                </a:solidFill>
              </a:rPr>
              <a:t>If a constructor requires parameters:</a:t>
            </a:r>
          </a:p>
        </p:txBody>
      </p:sp>
      <p:sp>
        <p:nvSpPr>
          <p:cNvPr id="112646" name="Line 6"/>
          <p:cNvSpPr>
            <a:spLocks noChangeShapeType="1"/>
          </p:cNvSpPr>
          <p:nvPr/>
        </p:nvSpPr>
        <p:spPr bwMode="auto">
          <a:xfrm>
            <a:off x="1253649" y="2171700"/>
            <a:ext cx="9906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647" name="Line 7"/>
          <p:cNvSpPr>
            <a:spLocks noChangeShapeType="1"/>
          </p:cNvSpPr>
          <p:nvPr/>
        </p:nvSpPr>
        <p:spPr bwMode="auto">
          <a:xfrm>
            <a:off x="2490281" y="2171700"/>
            <a:ext cx="1786444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649" name="Text Box 9"/>
          <p:cNvSpPr txBox="1">
            <a:spLocks noChangeArrowheads="1"/>
          </p:cNvSpPr>
          <p:nvPr/>
        </p:nvSpPr>
        <p:spPr bwMode="auto">
          <a:xfrm>
            <a:off x="5410200" y="1845646"/>
            <a:ext cx="3429000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You </a:t>
            </a:r>
            <a:r>
              <a:rPr lang="en-US" dirty="0">
                <a:solidFill>
                  <a:schemeClr val="accent2"/>
                </a:solidFill>
              </a:rPr>
              <a:t>must</a:t>
            </a:r>
            <a:r>
              <a:rPr lang="en-US" dirty="0">
                <a:solidFill>
                  <a:schemeClr val="tx2"/>
                </a:solidFill>
              </a:rPr>
              <a:t> provide values for those parameters when you create a new variable:</a:t>
            </a:r>
          </a:p>
        </p:txBody>
      </p:sp>
      <p:sp>
        <p:nvSpPr>
          <p:cNvPr id="112651" name="Rectangle 11"/>
          <p:cNvSpPr>
            <a:spLocks noChangeArrowheads="1"/>
          </p:cNvSpPr>
          <p:nvPr/>
        </p:nvSpPr>
        <p:spPr bwMode="auto">
          <a:xfrm>
            <a:off x="4995436" y="4627934"/>
            <a:ext cx="4088765" cy="1836892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656" name="Rectangle 16"/>
          <p:cNvSpPr>
            <a:spLocks noChangeArrowheads="1"/>
          </p:cNvSpPr>
          <p:nvPr/>
        </p:nvSpPr>
        <p:spPr bwMode="auto">
          <a:xfrm>
            <a:off x="1253649" y="1885950"/>
            <a:ext cx="3217790" cy="314325"/>
          </a:xfrm>
          <a:prstGeom prst="rect">
            <a:avLst/>
          </a:prstGeom>
          <a:solidFill>
            <a:srgbClr val="FF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112657" name="Rectangle 17"/>
          <p:cNvSpPr>
            <a:spLocks noChangeArrowheads="1"/>
          </p:cNvSpPr>
          <p:nvPr/>
        </p:nvSpPr>
        <p:spPr bwMode="auto">
          <a:xfrm>
            <a:off x="4200525" y="1842501"/>
            <a:ext cx="32067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 dirty="0">
                <a:latin typeface="Courier New" pitchFamily="49" charset="0"/>
              </a:rPr>
              <a:t>)</a:t>
            </a:r>
          </a:p>
        </p:txBody>
      </p:sp>
      <p:grpSp>
        <p:nvGrpSpPr>
          <p:cNvPr id="112663" name="Group 23"/>
          <p:cNvGrpSpPr>
            <a:grpSpLocks/>
          </p:cNvGrpSpPr>
          <p:nvPr/>
        </p:nvGrpSpPr>
        <p:grpSpPr bwMode="auto">
          <a:xfrm>
            <a:off x="2081718" y="2406652"/>
            <a:ext cx="1882461" cy="646113"/>
            <a:chOff x="1204" y="1516"/>
            <a:chExt cx="1314" cy="407"/>
          </a:xfrm>
        </p:grpSpPr>
        <p:sp>
          <p:nvSpPr>
            <p:cNvPr id="112661" name="Rectangle 21"/>
            <p:cNvSpPr>
              <a:spLocks noChangeArrowheads="1"/>
            </p:cNvSpPr>
            <p:nvPr/>
          </p:nvSpPr>
          <p:spPr bwMode="auto">
            <a:xfrm>
              <a:off x="1248" y="1548"/>
              <a:ext cx="1270" cy="366"/>
            </a:xfrm>
            <a:prstGeom prst="rect">
              <a:avLst/>
            </a:prstGeom>
            <a:solidFill>
              <a:srgbClr val="FFFF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endParaRPr lang="en-US"/>
            </a:p>
          </p:txBody>
        </p:sp>
        <p:sp>
          <p:nvSpPr>
            <p:cNvPr id="112662" name="Text Box 22"/>
            <p:cNvSpPr txBox="1">
              <a:spLocks noChangeArrowheads="1"/>
            </p:cNvSpPr>
            <p:nvPr/>
          </p:nvSpPr>
          <p:spPr bwMode="auto">
            <a:xfrm>
              <a:off x="1204" y="1516"/>
              <a:ext cx="995" cy="4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 b="1" dirty="0">
                  <a:latin typeface="Courier New" pitchFamily="49" charset="0"/>
                </a:rPr>
                <a:t> = </a:t>
              </a:r>
              <a:r>
                <a:rPr lang="en-US" sz="1800" b="1" dirty="0">
                  <a:solidFill>
                    <a:srgbClr val="6600CC"/>
                  </a:solidFill>
                  <a:latin typeface="Courier New" pitchFamily="49" charset="0"/>
                </a:rPr>
                <a:t>0</a:t>
              </a:r>
              <a:r>
                <a:rPr lang="en-US" sz="1800" b="1" dirty="0">
                  <a:latin typeface="Courier New" pitchFamily="49" charset="0"/>
                </a:rPr>
                <a:t>;</a:t>
              </a:r>
            </a:p>
            <a:p>
              <a:r>
                <a:rPr lang="en-US" sz="1800" b="1" dirty="0">
                  <a:latin typeface="Courier New" pitchFamily="49" charset="0"/>
                </a:rPr>
                <a:t> = </a:t>
              </a:r>
              <a:r>
                <a:rPr lang="en-US" sz="1800" b="1" dirty="0">
                  <a:solidFill>
                    <a:srgbClr val="6600CC"/>
                  </a:solidFill>
                  <a:latin typeface="Courier New" pitchFamily="49" charset="0"/>
                </a:rPr>
                <a:t>false</a:t>
              </a:r>
              <a:r>
                <a:rPr lang="en-US" sz="1800" b="1" dirty="0">
                  <a:latin typeface="Courier New" pitchFamily="49" charset="0"/>
                </a:rPr>
                <a:t>;</a:t>
              </a:r>
            </a:p>
          </p:txBody>
        </p:sp>
      </p:grpSp>
      <p:sp>
        <p:nvSpPr>
          <p:cNvPr id="19" name="Rectangle 12"/>
          <p:cNvSpPr>
            <a:spLocks noChangeArrowheads="1"/>
          </p:cNvSpPr>
          <p:nvPr/>
        </p:nvSpPr>
        <p:spPr bwMode="auto">
          <a:xfrm>
            <a:off x="4964993" y="4572000"/>
            <a:ext cx="5219700" cy="18928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CCFFC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main()</a:t>
            </a:r>
            <a:br>
              <a:rPr lang="en-US" sz="1800" b="1" dirty="0">
                <a:latin typeface="Courier New" pitchFamily="49" charset="0"/>
                <a:cs typeface="Courier New" pitchFamily="49" charset="0"/>
              </a:rPr>
            </a:br>
            <a:r>
              <a:rPr lang="en-US" sz="1800" b="1" dirty="0">
                <a:latin typeface="Courier New" pitchFamily="49" charset="0"/>
                <a:cs typeface="Courier New" pitchFamily="49" charset="0"/>
              </a:rPr>
              <a:t>{</a:t>
            </a:r>
          </a:p>
          <a:p>
            <a:pPr eaLnBrk="0" hangingPunct="0">
              <a:spcBef>
                <a:spcPct val="50000"/>
              </a:spcBef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</a:t>
            </a:r>
          </a:p>
          <a:p>
            <a:pPr eaLnBrk="0" hangingPunct="0">
              <a:spcBef>
                <a:spcPct val="50000"/>
              </a:spcBef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</a:t>
            </a:r>
          </a:p>
          <a:p>
            <a:pPr eaLnBrk="0" hangingPunct="0">
              <a:spcBef>
                <a:spcPct val="50000"/>
              </a:spcBef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2" name="Rectangle 1"/>
          <p:cNvSpPr/>
          <p:nvPr/>
        </p:nvSpPr>
        <p:spPr>
          <a:xfrm>
            <a:off x="8130094" y="5195279"/>
            <a:ext cx="95410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Courier New" pitchFamily="49" charset="0"/>
                <a:cs typeface="Courier New" pitchFamily="49" charset="0"/>
              </a:rPr>
              <a:t>// 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OK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7084180" y="5635201"/>
            <a:ext cx="187743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Courier New" pitchFamily="49" charset="0"/>
                <a:cs typeface="Courier New" pitchFamily="49" charset="0"/>
              </a:rPr>
              <a:t>// </a:t>
            </a:r>
            <a:r>
              <a:rPr lang="en-US" b="1" dirty="0">
                <a:solidFill>
                  <a:srgbClr val="FF3300"/>
                </a:solidFill>
                <a:latin typeface="Courier New" pitchFamily="49" charset="0"/>
                <a:cs typeface="Courier New" pitchFamily="49" charset="0"/>
              </a:rPr>
              <a:t>invalid!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181600" y="5195279"/>
            <a:ext cx="310854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Courier New" pitchFamily="49" charset="0"/>
                <a:cs typeface="Courier New" pitchFamily="49" charset="0"/>
              </a:rPr>
              <a:t>Gassy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ed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>
                <a:solidFill>
                  <a:srgbClr val="006600"/>
                </a:solidFill>
                <a:latin typeface="Courier New" pitchFamily="49" charset="0"/>
                <a:cs typeface="Courier New" pitchFamily="49" charset="0"/>
              </a:rPr>
              <a:t>45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,</a:t>
            </a:r>
            <a:r>
              <a:rPr lang="en-US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); 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177597" y="5635201"/>
            <a:ext cx="203132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Courier New" pitchFamily="49" charset="0"/>
                <a:cs typeface="Courier New" pitchFamily="49" charset="0"/>
              </a:rPr>
              <a:t>Gassy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alan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; </a:t>
            </a:r>
            <a:endParaRPr lang="en-US" dirty="0"/>
          </a:p>
        </p:txBody>
      </p:sp>
      <p:sp>
        <p:nvSpPr>
          <p:cNvPr id="24" name="AutoShape 65"/>
          <p:cNvSpPr>
            <a:spLocks noChangeArrowheads="1"/>
          </p:cNvSpPr>
          <p:nvPr/>
        </p:nvSpPr>
        <p:spPr bwMode="auto">
          <a:xfrm>
            <a:off x="5478970" y="3182103"/>
            <a:ext cx="3495675" cy="1236373"/>
          </a:xfrm>
          <a:prstGeom prst="wedgeRoundRectCallout">
            <a:avLst>
              <a:gd name="adj1" fmla="val -3064"/>
              <a:gd name="adj2" fmla="val 114264"/>
              <a:gd name="adj3" fmla="val 16667"/>
            </a:avLst>
          </a:prstGeom>
          <a:solidFill>
            <a:srgbClr val="FFEEDD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dirty="0"/>
              <a:t>This is OK because there’s a constructor that takes </a:t>
            </a:r>
            <a:r>
              <a:rPr lang="en-US" dirty="0" err="1">
                <a:solidFill>
                  <a:srgbClr val="FF0000"/>
                </a:solidFill>
              </a:rPr>
              <a:t>int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and </a:t>
            </a:r>
            <a:r>
              <a:rPr lang="en-US" dirty="0" err="1">
                <a:solidFill>
                  <a:srgbClr val="FF0000"/>
                </a:solidFill>
              </a:rPr>
              <a:t>boolean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arguments!</a:t>
            </a:r>
          </a:p>
        </p:txBody>
      </p:sp>
      <p:sp>
        <p:nvSpPr>
          <p:cNvPr id="25" name="AutoShape 65"/>
          <p:cNvSpPr>
            <a:spLocks noChangeArrowheads="1"/>
          </p:cNvSpPr>
          <p:nvPr/>
        </p:nvSpPr>
        <p:spPr bwMode="auto">
          <a:xfrm>
            <a:off x="5376862" y="3614202"/>
            <a:ext cx="3495675" cy="1236373"/>
          </a:xfrm>
          <a:prstGeom prst="wedgeRoundRectCallout">
            <a:avLst>
              <a:gd name="adj1" fmla="val -23248"/>
              <a:gd name="adj2" fmla="val 119651"/>
              <a:gd name="adj3" fmla="val 16667"/>
            </a:avLst>
          </a:prstGeom>
          <a:solidFill>
            <a:srgbClr val="FFEEDD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dirty="0"/>
              <a:t>But this is invalid, because our Gassy  constructor requires two parameters!</a:t>
            </a:r>
          </a:p>
        </p:txBody>
      </p:sp>
      <p:grpSp>
        <p:nvGrpSpPr>
          <p:cNvPr id="112658" name="Group 18"/>
          <p:cNvGrpSpPr>
            <a:grpSpLocks/>
          </p:cNvGrpSpPr>
          <p:nvPr/>
        </p:nvGrpSpPr>
        <p:grpSpPr bwMode="auto">
          <a:xfrm>
            <a:off x="4995436" y="4556403"/>
            <a:ext cx="5219700" cy="1939364"/>
            <a:chOff x="3462" y="2804"/>
            <a:chExt cx="2880" cy="1240"/>
          </a:xfrm>
        </p:grpSpPr>
        <p:sp>
          <p:nvSpPr>
            <p:cNvPr id="112659" name="Rectangle 19"/>
            <p:cNvSpPr>
              <a:spLocks noChangeArrowheads="1"/>
            </p:cNvSpPr>
            <p:nvPr/>
          </p:nvSpPr>
          <p:spPr bwMode="auto">
            <a:xfrm>
              <a:off x="3469" y="2849"/>
              <a:ext cx="2256" cy="1183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660" name="Rectangle 20"/>
            <p:cNvSpPr>
              <a:spLocks noChangeArrowheads="1"/>
            </p:cNvSpPr>
            <p:nvPr/>
          </p:nvSpPr>
          <p:spPr bwMode="auto">
            <a:xfrm>
              <a:off x="3462" y="2804"/>
              <a:ext cx="2880" cy="12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CCFFCC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sz="1800" b="1" dirty="0" err="1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 main()</a:t>
              </a:r>
              <a:br>
                <a:rPr lang="en-US" sz="1800" b="1" dirty="0">
                  <a:latin typeface="Courier New" pitchFamily="49" charset="0"/>
                  <a:cs typeface="Courier New" pitchFamily="49" charset="0"/>
                </a:rPr>
              </a:b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{</a:t>
              </a:r>
            </a:p>
            <a:p>
              <a:pPr eaLnBrk="0" hangingPunct="0">
                <a:spcBef>
                  <a:spcPct val="50000"/>
                </a:spcBef>
              </a:pP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 Gassy </a:t>
              </a:r>
              <a:r>
                <a:rPr lang="en-US" sz="1800" b="1" dirty="0" err="1">
                  <a:latin typeface="Courier New" pitchFamily="49" charset="0"/>
                  <a:cs typeface="Courier New" pitchFamily="49" charset="0"/>
                </a:rPr>
                <a:t>ed</a:t>
              </a: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sz="1800" b="1" dirty="0">
                  <a:solidFill>
                    <a:srgbClr val="006600"/>
                  </a:solidFill>
                  <a:latin typeface="Courier New" pitchFamily="49" charset="0"/>
                  <a:cs typeface="Courier New" pitchFamily="49" charset="0"/>
                </a:rPr>
                <a:t>45</a:t>
              </a: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,</a:t>
              </a:r>
              <a:r>
                <a:rPr lang="en-US" sz="1800" b="1" dirty="0">
                  <a:solidFill>
                    <a:srgbClr val="0070C0"/>
                  </a:solidFill>
                  <a:latin typeface="Courier New" pitchFamily="49" charset="0"/>
                  <a:cs typeface="Courier New" pitchFamily="49" charset="0"/>
                </a:rPr>
                <a:t>true</a:t>
              </a: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);//</a:t>
              </a:r>
              <a:r>
                <a:rPr lang="en-US" sz="1800" b="1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invalid!</a:t>
              </a: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   </a:t>
              </a:r>
              <a:br>
                <a:rPr lang="en-US" sz="1800" b="1" dirty="0">
                  <a:latin typeface="Courier New" pitchFamily="49" charset="0"/>
                  <a:cs typeface="Courier New" pitchFamily="49" charset="0"/>
                </a:rPr>
              </a:br>
              <a:br>
                <a:rPr lang="en-US" sz="1050" b="1" dirty="0">
                  <a:latin typeface="Courier New" pitchFamily="49" charset="0"/>
                  <a:cs typeface="Courier New" pitchFamily="49" charset="0"/>
                </a:rPr>
              </a:b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 Gassy </a:t>
              </a:r>
              <a:r>
                <a:rPr lang="en-US" sz="1800" b="1" dirty="0" err="1">
                  <a:latin typeface="Courier New" pitchFamily="49" charset="0"/>
                  <a:cs typeface="Courier New" pitchFamily="49" charset="0"/>
                </a:rPr>
                <a:t>alan</a:t>
              </a: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;      // </a:t>
              </a:r>
              <a:r>
                <a:rPr lang="en-US" sz="1800" b="1" dirty="0">
                  <a:solidFill>
                    <a:srgbClr val="FF3300"/>
                  </a:solidFill>
                  <a:latin typeface="Courier New" pitchFamily="49" charset="0"/>
                  <a:cs typeface="Courier New" pitchFamily="49" charset="0"/>
                </a:rPr>
                <a:t>OK!</a:t>
              </a:r>
              <a:endParaRPr lang="en-US" sz="18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endParaRPr>
            </a:p>
            <a:p>
              <a:pPr eaLnBrk="0" hangingPunct="0">
                <a:spcBef>
                  <a:spcPct val="50000"/>
                </a:spcBef>
              </a:pP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}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45785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1264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2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1264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2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2.81286E-6 L -0.58108 -0.48115 " pathEditMode="relative" rAng="0" ptsTypes="AA">
                                      <p:cBhvr>
                                        <p:cTn id="50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063" y="-2405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1126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-3.7037E-7 L -0.32257 -3.7037E-7 " pathEditMode="relative" rAng="0" ptsTypes="AA">
                                      <p:cBhvr>
                                        <p:cTn id="79" dur="2000" fill="hold"/>
                                        <p:tgtEl>
                                          <p:spTgt spid="1126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128" y="0"/>
                                    </p:animMotion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2000"/>
                                        <p:tgtEl>
                                          <p:spTgt spid="1126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2000"/>
                                        <p:tgtEl>
                                          <p:spTgt spid="1126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45" grpId="0" autoUpdateAnimBg="0"/>
      <p:bldP spid="112646" grpId="0" animBg="1"/>
      <p:bldP spid="112647" grpId="0" animBg="1"/>
      <p:bldP spid="112649" grpId="0" autoUpdateAnimBg="0"/>
      <p:bldP spid="112651" grpId="0" animBg="1"/>
      <p:bldP spid="112656" grpId="0" animBg="1"/>
      <p:bldP spid="112657" grpId="0"/>
      <p:bldP spid="19" grpId="0" uiExpand="1" build="p"/>
      <p:bldP spid="2" grpId="0"/>
      <p:bldP spid="3" grpId="0"/>
      <p:bldP spid="4" grpId="0"/>
      <p:bldP spid="5" grpId="0"/>
      <p:bldP spid="24" grpId="0" animBg="1"/>
      <p:bldP spid="24" grpId="1" animBg="1"/>
      <p:bldP spid="24" grpId="2" animBg="1"/>
      <p:bldP spid="25" grpId="0" animBg="1"/>
      <p:bldP spid="25" grpId="1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71" name="Text Box 3"/>
          <p:cNvSpPr txBox="1">
            <a:spLocks noChangeArrowheads="1"/>
          </p:cNvSpPr>
          <p:nvPr/>
        </p:nvSpPr>
        <p:spPr bwMode="auto">
          <a:xfrm>
            <a:off x="4876800" y="762000"/>
            <a:ext cx="3886200" cy="161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>
                <a:solidFill>
                  <a:srgbClr val="0000CC"/>
                </a:solidFill>
              </a:rPr>
              <a:t>Step #3:</a:t>
            </a:r>
            <a:r>
              <a:rPr lang="en-US"/>
              <a:t> </a:t>
            </a:r>
            <a:br>
              <a:rPr lang="en-US"/>
            </a:br>
            <a:r>
              <a:rPr lang="en-US"/>
              <a:t>Almost done. Now update the CPP file for this class by #including the other header file normally.</a:t>
            </a:r>
          </a:p>
        </p:txBody>
      </p:sp>
      <p:sp>
        <p:nvSpPr>
          <p:cNvPr id="263170" name="Text Box 2"/>
          <p:cNvSpPr txBox="1">
            <a:spLocks noChangeArrowheads="1"/>
          </p:cNvSpPr>
          <p:nvPr/>
        </p:nvSpPr>
        <p:spPr bwMode="auto">
          <a:xfrm>
            <a:off x="354013" y="49213"/>
            <a:ext cx="8408987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3200"/>
              <a:t>So how do we solve this cyclical nightmare?</a:t>
            </a:r>
          </a:p>
        </p:txBody>
      </p:sp>
      <p:grpSp>
        <p:nvGrpSpPr>
          <p:cNvPr id="263184" name="Group 16"/>
          <p:cNvGrpSpPr>
            <a:grpSpLocks/>
          </p:cNvGrpSpPr>
          <p:nvPr/>
        </p:nvGrpSpPr>
        <p:grpSpPr bwMode="auto">
          <a:xfrm>
            <a:off x="381000" y="3679825"/>
            <a:ext cx="4191000" cy="2917825"/>
            <a:chOff x="240" y="2318"/>
            <a:chExt cx="2640" cy="1838"/>
          </a:xfrm>
        </p:grpSpPr>
        <p:grpSp>
          <p:nvGrpSpPr>
            <p:cNvPr id="263173" name="Group 5"/>
            <p:cNvGrpSpPr>
              <a:grpSpLocks/>
            </p:cNvGrpSpPr>
            <p:nvPr/>
          </p:nvGrpSpPr>
          <p:grpSpPr bwMode="auto">
            <a:xfrm>
              <a:off x="240" y="2318"/>
              <a:ext cx="2640" cy="1838"/>
              <a:chOff x="3803" y="554"/>
              <a:chExt cx="1823" cy="1838"/>
            </a:xfrm>
          </p:grpSpPr>
          <p:sp>
            <p:nvSpPr>
              <p:cNvPr id="263174" name="Text Box 6"/>
              <p:cNvSpPr txBox="1">
                <a:spLocks noChangeArrowheads="1"/>
              </p:cNvSpPr>
              <p:nvPr/>
            </p:nvSpPr>
            <p:spPr bwMode="auto">
              <a:xfrm>
                <a:off x="3840" y="808"/>
                <a:ext cx="1786" cy="1584"/>
              </a:xfrm>
              <a:prstGeom prst="rect">
                <a:avLst/>
              </a:prstGeom>
              <a:solidFill>
                <a:srgbClr val="FFF0E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r>
                  <a:rPr lang="en-US" sz="1600" b="1">
                    <a:latin typeface="Courier New" pitchFamily="49" charset="0"/>
                  </a:rPr>
                  <a:t>#include “</a:t>
                </a:r>
                <a:r>
                  <a:rPr lang="en-US" sz="1600" b="1">
                    <a:solidFill>
                      <a:srgbClr val="006666"/>
                    </a:solidFill>
                    <a:latin typeface="Courier New" pitchFamily="49" charset="0"/>
                  </a:rPr>
                  <a:t>ClassRoom.h</a:t>
                </a:r>
                <a:r>
                  <a:rPr lang="en-US" sz="1600" b="1">
                    <a:latin typeface="Courier New" pitchFamily="49" charset="0"/>
                  </a:rPr>
                  <a:t>”</a:t>
                </a:r>
              </a:p>
              <a:p>
                <a:endParaRPr lang="en-US" sz="1400" b="1">
                  <a:latin typeface="Courier New" pitchFamily="49" charset="0"/>
                </a:endParaRPr>
              </a:p>
              <a:p>
                <a:r>
                  <a:rPr lang="en-US" sz="1600" b="1">
                    <a:latin typeface="Courier New" pitchFamily="49" charset="0"/>
                  </a:rPr>
                  <a:t>class </a:t>
                </a:r>
                <a:r>
                  <a:rPr lang="en-US" sz="1600" b="1">
                    <a:solidFill>
                      <a:schemeClr val="accent2"/>
                    </a:solidFill>
                    <a:latin typeface="Courier New" pitchFamily="49" charset="0"/>
                  </a:rPr>
                  <a:t>Student</a:t>
                </a:r>
              </a:p>
              <a:p>
                <a:r>
                  <a:rPr lang="en-US" sz="1600" b="1">
                    <a:latin typeface="Courier New" pitchFamily="49" charset="0"/>
                  </a:rPr>
                  <a:t>{</a:t>
                </a:r>
              </a:p>
              <a:p>
                <a:r>
                  <a:rPr lang="en-US" sz="1600" b="1">
                    <a:latin typeface="Courier New" pitchFamily="49" charset="0"/>
                  </a:rPr>
                  <a:t>public:</a:t>
                </a:r>
              </a:p>
              <a:p>
                <a:r>
                  <a:rPr lang="en-US" sz="1600" b="1">
                    <a:latin typeface="Courier New" pitchFamily="49" charset="0"/>
                  </a:rPr>
                  <a:t>  ...</a:t>
                </a:r>
                <a:endParaRPr lang="en-US" sz="1600" b="1">
                  <a:solidFill>
                    <a:srgbClr val="800000"/>
                  </a:solidFill>
                  <a:latin typeface="Courier New" pitchFamily="49" charset="0"/>
                </a:endParaRPr>
              </a:p>
              <a:p>
                <a:r>
                  <a:rPr lang="en-US" sz="1600" b="1">
                    <a:latin typeface="Courier New" pitchFamily="49" charset="0"/>
                  </a:rPr>
                  <a:t> </a:t>
                </a:r>
              </a:p>
              <a:p>
                <a:r>
                  <a:rPr lang="en-US" sz="1600" b="1">
                    <a:latin typeface="Courier New" pitchFamily="49" charset="0"/>
                  </a:rPr>
                  <a:t>private:</a:t>
                </a:r>
              </a:p>
              <a:p>
                <a:r>
                  <a:rPr lang="en-US" sz="1600" b="1">
                    <a:latin typeface="Courier New" pitchFamily="49" charset="0"/>
                  </a:rPr>
                  <a:t>  ClassRoom *m_myRoom;</a:t>
                </a:r>
              </a:p>
              <a:p>
                <a:r>
                  <a:rPr lang="en-US" sz="1600" b="1">
                    <a:latin typeface="Courier New" pitchFamily="49" charset="0"/>
                  </a:rPr>
                  <a:t>};</a:t>
                </a:r>
              </a:p>
            </p:txBody>
          </p:sp>
          <p:sp>
            <p:nvSpPr>
              <p:cNvPr id="263175" name="Text Box 7"/>
              <p:cNvSpPr txBox="1">
                <a:spLocks noChangeArrowheads="1"/>
              </p:cNvSpPr>
              <p:nvPr/>
            </p:nvSpPr>
            <p:spPr bwMode="auto">
              <a:xfrm>
                <a:off x="3803" y="554"/>
                <a:ext cx="695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2400">
                    <a:solidFill>
                      <a:schemeClr val="accent2"/>
                    </a:solidFill>
                  </a:rPr>
                  <a:t>Student.h</a:t>
                </a:r>
              </a:p>
            </p:txBody>
          </p:sp>
        </p:grpSp>
        <p:sp>
          <p:nvSpPr>
            <p:cNvPr id="263176" name="Text Box 8"/>
            <p:cNvSpPr txBox="1">
              <a:spLocks noChangeArrowheads="1"/>
            </p:cNvSpPr>
            <p:nvPr/>
          </p:nvSpPr>
          <p:spPr bwMode="auto">
            <a:xfrm>
              <a:off x="336" y="2592"/>
              <a:ext cx="1968" cy="231"/>
            </a:xfrm>
            <a:prstGeom prst="rect">
              <a:avLst/>
            </a:prstGeom>
            <a:solidFill>
              <a:srgbClr val="FFF0E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US" sz="1800" b="1">
                <a:latin typeface="Courier New" pitchFamily="49" charset="0"/>
              </a:endParaRPr>
            </a:p>
          </p:txBody>
        </p:sp>
        <p:sp>
          <p:nvSpPr>
            <p:cNvPr id="263177" name="Rectangle 9"/>
            <p:cNvSpPr>
              <a:spLocks noChangeArrowheads="1"/>
            </p:cNvSpPr>
            <p:nvPr/>
          </p:nvSpPr>
          <p:spPr bwMode="auto">
            <a:xfrm>
              <a:off x="298" y="2577"/>
              <a:ext cx="1223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FF0000"/>
                  </a:solidFill>
                </a:rPr>
                <a:t>class ClassRoom;</a:t>
              </a:r>
            </a:p>
          </p:txBody>
        </p:sp>
      </p:grpSp>
      <p:grpSp>
        <p:nvGrpSpPr>
          <p:cNvPr id="263185" name="Group 17"/>
          <p:cNvGrpSpPr>
            <a:grpSpLocks/>
          </p:cNvGrpSpPr>
          <p:nvPr/>
        </p:nvGrpSpPr>
        <p:grpSpPr bwMode="auto">
          <a:xfrm>
            <a:off x="381000" y="4337050"/>
            <a:ext cx="4191000" cy="2216150"/>
            <a:chOff x="3803" y="554"/>
            <a:chExt cx="1823" cy="1396"/>
          </a:xfrm>
        </p:grpSpPr>
        <p:sp>
          <p:nvSpPr>
            <p:cNvPr id="263186" name="Text Box 18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1142"/>
            </a:xfrm>
            <a:prstGeom prst="rect">
              <a:avLst/>
            </a:prstGeom>
            <a:solidFill>
              <a:srgbClr val="FFF0E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600" b="1">
                  <a:latin typeface="Courier New" pitchFamily="49" charset="0"/>
                </a:rPr>
                <a:t>#include “</a:t>
              </a:r>
              <a:r>
                <a:rPr lang="en-US" sz="1600" b="1">
                  <a:solidFill>
                    <a:srgbClr val="006666"/>
                  </a:solidFill>
                  <a:latin typeface="Courier New" pitchFamily="49" charset="0"/>
                </a:rPr>
                <a:t>Student.h</a:t>
              </a:r>
              <a:r>
                <a:rPr lang="en-US" sz="1600" b="1">
                  <a:latin typeface="Courier New" pitchFamily="49" charset="0"/>
                </a:rPr>
                <a:t>”</a:t>
              </a:r>
            </a:p>
            <a:p>
              <a:endParaRPr lang="en-US" sz="1600" b="1">
                <a:latin typeface="Courier New" pitchFamily="49" charset="0"/>
              </a:endParaRPr>
            </a:p>
            <a:p>
              <a:r>
                <a:rPr lang="en-US" sz="1600" b="1">
                  <a:latin typeface="Courier New" pitchFamily="49" charset="0"/>
                </a:rPr>
                <a:t>void Student::printMyClassRoom()</a:t>
              </a:r>
            </a:p>
            <a:p>
              <a:r>
                <a:rPr lang="en-US" sz="1600" b="1">
                  <a:latin typeface="Courier New" pitchFamily="49" charset="0"/>
                </a:rPr>
                <a:t>{</a:t>
              </a:r>
            </a:p>
            <a:p>
              <a:r>
                <a:rPr lang="en-US" sz="1600" b="1">
                  <a:latin typeface="Courier New" pitchFamily="49" charset="0"/>
                </a:rPr>
                <a:t> cout &lt;&lt;“I’m in Boelter #” &lt;&lt;</a:t>
              </a:r>
              <a:br>
                <a:rPr lang="en-US" sz="1600" b="1">
                  <a:latin typeface="Courier New" pitchFamily="49" charset="0"/>
                </a:rPr>
              </a:br>
              <a:r>
                <a:rPr lang="en-US" sz="1600" b="1">
                  <a:latin typeface="Courier New" pitchFamily="49" charset="0"/>
                </a:rPr>
                <a:t>    </a:t>
              </a:r>
              <a:r>
                <a:rPr lang="en-US" sz="1600" b="1">
                  <a:solidFill>
                    <a:srgbClr val="0000CC"/>
                  </a:solidFill>
                  <a:latin typeface="Courier New" pitchFamily="49" charset="0"/>
                </a:rPr>
                <a:t>m_myRoom-&gt;getRmNum();</a:t>
              </a:r>
              <a:r>
                <a:rPr lang="en-US" sz="1600" b="1">
                  <a:latin typeface="Courier New" pitchFamily="49" charset="0"/>
                </a:rPr>
                <a:t>  </a:t>
              </a:r>
            </a:p>
            <a:p>
              <a:r>
                <a:rPr lang="en-US" sz="1600" b="1">
                  <a:latin typeface="Courier New" pitchFamily="49" charset="0"/>
                </a:rPr>
                <a:t>}</a:t>
              </a:r>
            </a:p>
          </p:txBody>
        </p:sp>
        <p:sp>
          <p:nvSpPr>
            <p:cNvPr id="263187" name="Text Box 19"/>
            <p:cNvSpPr txBox="1">
              <a:spLocks noChangeArrowheads="1"/>
            </p:cNvSpPr>
            <p:nvPr/>
          </p:nvSpPr>
          <p:spPr bwMode="auto">
            <a:xfrm>
              <a:off x="3803" y="554"/>
              <a:ext cx="82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chemeClr val="accent2"/>
                  </a:solidFill>
                </a:rPr>
                <a:t>Student.cpp</a:t>
              </a:r>
            </a:p>
          </p:txBody>
        </p:sp>
      </p:grpSp>
      <p:sp>
        <p:nvSpPr>
          <p:cNvPr id="263188" name="Rectangle 20"/>
          <p:cNvSpPr>
            <a:spLocks noChangeArrowheads="1"/>
          </p:cNvSpPr>
          <p:nvPr/>
        </p:nvSpPr>
        <p:spPr bwMode="auto">
          <a:xfrm>
            <a:off x="469900" y="4960938"/>
            <a:ext cx="2379663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600">
                <a:solidFill>
                  <a:srgbClr val="FF0000"/>
                </a:solidFill>
              </a:rPr>
              <a:t>#include “ClassRoom.h”</a:t>
            </a:r>
          </a:p>
        </p:txBody>
      </p:sp>
      <p:sp>
        <p:nvSpPr>
          <p:cNvPr id="263189" name="Text Box 21"/>
          <p:cNvSpPr txBox="1">
            <a:spLocks noChangeArrowheads="1"/>
          </p:cNvSpPr>
          <p:nvPr/>
        </p:nvSpPr>
        <p:spPr bwMode="auto">
          <a:xfrm>
            <a:off x="4800600" y="2590800"/>
            <a:ext cx="4038600" cy="22467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0000CC"/>
                </a:solidFill>
              </a:rPr>
              <a:t>This line tells the compiler:</a:t>
            </a:r>
          </a:p>
          <a:p>
            <a:pPr algn="ctr"/>
            <a:endParaRPr lang="en-US" dirty="0">
              <a:solidFill>
                <a:srgbClr val="0000CC"/>
              </a:solidFill>
            </a:endParaRPr>
          </a:p>
          <a:p>
            <a:pPr algn="ctr"/>
            <a:r>
              <a:rPr lang="en-US" dirty="0"/>
              <a:t>“Hey Compiler, since my CPP file is going to actually </a:t>
            </a:r>
            <a:br>
              <a:rPr lang="en-US" dirty="0"/>
            </a:br>
            <a:r>
              <a:rPr lang="en-US" dirty="0"/>
              <a:t>use </a:t>
            </a:r>
            <a:r>
              <a:rPr lang="en-US" dirty="0" err="1"/>
              <a:t>ClassRoom’s</a:t>
            </a:r>
            <a:r>
              <a:rPr lang="en-US" dirty="0"/>
              <a:t> functionality, I’ll now tell you all the details about the class.”</a:t>
            </a:r>
          </a:p>
        </p:txBody>
      </p:sp>
      <p:sp>
        <p:nvSpPr>
          <p:cNvPr id="263190" name="AutoShape 22"/>
          <p:cNvSpPr>
            <a:spLocks noChangeArrowheads="1"/>
          </p:cNvSpPr>
          <p:nvPr/>
        </p:nvSpPr>
        <p:spPr bwMode="auto">
          <a:xfrm flipH="1">
            <a:off x="4648200" y="4114800"/>
            <a:ext cx="4191000" cy="2209800"/>
          </a:xfrm>
          <a:prstGeom prst="wedgeRoundRectCallout">
            <a:avLst>
              <a:gd name="adj1" fmla="val -57653"/>
              <a:gd name="adj2" fmla="val 73347"/>
              <a:gd name="adj3" fmla="val 16667"/>
            </a:avLst>
          </a:prstGeom>
          <a:solidFill>
            <a:srgbClr val="FFEB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800">
                <a:solidFill>
                  <a:schemeClr val="accent2"/>
                </a:solidFill>
              </a:rPr>
              <a:t>The Compiler says:</a:t>
            </a:r>
          </a:p>
          <a:p>
            <a:pPr algn="ctr"/>
            <a:endParaRPr lang="en-US" sz="1000">
              <a:solidFill>
                <a:schemeClr val="accent2"/>
              </a:solidFill>
            </a:endParaRPr>
          </a:p>
          <a:p>
            <a:pPr algn="ctr"/>
            <a:r>
              <a:rPr lang="en-US" sz="1800"/>
              <a:t>Ah, ok, now I can see the full definition of what a ClassRoom variable really is… </a:t>
            </a:r>
          </a:p>
          <a:p>
            <a:pPr algn="ctr"/>
            <a:endParaRPr lang="en-US" sz="1000"/>
          </a:p>
          <a:p>
            <a:pPr algn="ctr"/>
            <a:r>
              <a:rPr lang="en-US" sz="1800"/>
              <a:t>Feel free to call its getRmNum() method if you like!</a:t>
            </a:r>
          </a:p>
        </p:txBody>
      </p:sp>
      <p:sp>
        <p:nvSpPr>
          <p:cNvPr id="263195" name="Rectangle 27"/>
          <p:cNvSpPr>
            <a:spLocks noChangeArrowheads="1"/>
          </p:cNvSpPr>
          <p:nvPr/>
        </p:nvSpPr>
        <p:spPr bwMode="auto">
          <a:xfrm>
            <a:off x="990600" y="6019800"/>
            <a:ext cx="2667000" cy="304800"/>
          </a:xfrm>
          <a:prstGeom prst="rect">
            <a:avLst/>
          </a:prstGeom>
          <a:noFill/>
          <a:ln w="38100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263197" name="Text Box 29"/>
          <p:cNvSpPr txBox="1">
            <a:spLocks noChangeArrowheads="1"/>
          </p:cNvSpPr>
          <p:nvPr/>
        </p:nvSpPr>
        <p:spPr bwMode="auto">
          <a:xfrm>
            <a:off x="5029200" y="5110163"/>
            <a:ext cx="3505200" cy="161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/>
              <a:t>The compiler is happy as long as you #include the class definition before you actually use the class in your functions…</a:t>
            </a:r>
          </a:p>
        </p:txBody>
      </p:sp>
      <p:sp>
        <p:nvSpPr>
          <p:cNvPr id="263198" name="AutoShape 30"/>
          <p:cNvSpPr>
            <a:spLocks noChangeArrowheads="1"/>
          </p:cNvSpPr>
          <p:nvPr/>
        </p:nvSpPr>
        <p:spPr bwMode="auto">
          <a:xfrm flipH="1">
            <a:off x="2819400" y="4038600"/>
            <a:ext cx="2971800" cy="1066800"/>
          </a:xfrm>
          <a:prstGeom prst="wedgeRoundRectCallout">
            <a:avLst>
              <a:gd name="adj1" fmla="val 45458"/>
              <a:gd name="adj2" fmla="val 134819"/>
              <a:gd name="adj3" fmla="val 16667"/>
            </a:avLst>
          </a:prstGeom>
          <a:solidFill>
            <a:srgbClr val="F3FFF3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800"/>
              <a:t>You’re calling a member function of ClassRoom here…</a:t>
            </a:r>
          </a:p>
        </p:txBody>
      </p:sp>
      <p:sp>
        <p:nvSpPr>
          <p:cNvPr id="263199" name="AutoShape 31"/>
          <p:cNvSpPr>
            <a:spLocks noChangeArrowheads="1"/>
          </p:cNvSpPr>
          <p:nvPr/>
        </p:nvSpPr>
        <p:spPr bwMode="auto">
          <a:xfrm flipH="1">
            <a:off x="2514600" y="3048000"/>
            <a:ext cx="2971800" cy="1066800"/>
          </a:xfrm>
          <a:prstGeom prst="wedgeRoundRectCallout">
            <a:avLst>
              <a:gd name="adj1" fmla="val 45458"/>
              <a:gd name="adj2" fmla="val 134819"/>
              <a:gd name="adj3" fmla="val 16667"/>
            </a:avLst>
          </a:prstGeom>
          <a:solidFill>
            <a:srgbClr val="F3FFF3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800"/>
              <a:t>So you must #include its header file here!</a:t>
            </a:r>
          </a:p>
        </p:txBody>
      </p:sp>
      <p:sp>
        <p:nvSpPr>
          <p:cNvPr id="263200" name="AutoShape 32"/>
          <p:cNvSpPr>
            <a:spLocks noChangeArrowheads="1"/>
          </p:cNvSpPr>
          <p:nvPr/>
        </p:nvSpPr>
        <p:spPr bwMode="auto">
          <a:xfrm flipH="1">
            <a:off x="3048000" y="2133600"/>
            <a:ext cx="4267200" cy="1371600"/>
          </a:xfrm>
          <a:prstGeom prst="wedgeRoundRectCallout">
            <a:avLst>
              <a:gd name="adj1" fmla="val 48620"/>
              <a:gd name="adj2" fmla="val 76620"/>
              <a:gd name="adj3" fmla="val 16667"/>
            </a:avLst>
          </a:prstGeom>
          <a:solidFill>
            <a:srgbClr val="F3FFF3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800"/>
              <a:t>Since this .H file JUST has a pointer to a ClassRoom (but no code in this file that uses or defines a full ClassRoom variable)…</a:t>
            </a:r>
          </a:p>
        </p:txBody>
      </p:sp>
      <p:sp>
        <p:nvSpPr>
          <p:cNvPr id="263201" name="AutoShape 33"/>
          <p:cNvSpPr>
            <a:spLocks noChangeArrowheads="1"/>
          </p:cNvSpPr>
          <p:nvPr/>
        </p:nvSpPr>
        <p:spPr bwMode="auto">
          <a:xfrm flipH="1">
            <a:off x="1828800" y="349250"/>
            <a:ext cx="2971800" cy="1219200"/>
          </a:xfrm>
          <a:prstGeom prst="wedgeRoundRectCallout">
            <a:avLst>
              <a:gd name="adj1" fmla="val 43426"/>
              <a:gd name="adj2" fmla="val 75389"/>
              <a:gd name="adj3" fmla="val 16667"/>
            </a:avLst>
          </a:prstGeom>
          <a:solidFill>
            <a:srgbClr val="F3FFF3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800"/>
              <a:t>All you need is this </a:t>
            </a:r>
            <a:r>
              <a:rPr lang="en-US" sz="1800">
                <a:solidFill>
                  <a:srgbClr val="FF0000"/>
                </a:solidFill>
              </a:rPr>
              <a:t>class declaration; </a:t>
            </a:r>
            <a:br>
              <a:rPr lang="en-US" sz="1800">
                <a:solidFill>
                  <a:srgbClr val="FF0000"/>
                </a:solidFill>
              </a:rPr>
            </a:br>
            <a:r>
              <a:rPr lang="en-US" sz="1800"/>
              <a:t>line to give the compiler a heads-up.</a:t>
            </a:r>
          </a:p>
        </p:txBody>
      </p:sp>
      <p:sp>
        <p:nvSpPr>
          <p:cNvPr id="263208" name="Line 40"/>
          <p:cNvSpPr>
            <a:spLocks noChangeShapeType="1"/>
          </p:cNvSpPr>
          <p:nvPr/>
        </p:nvSpPr>
        <p:spPr bwMode="auto">
          <a:xfrm flipH="1">
            <a:off x="2235200" y="4013200"/>
            <a:ext cx="2786063" cy="2032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64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4.07407E-6 L -0.00052 -0.34352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2631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" y="-17176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2000" fill="hold"/>
                                        <p:tgtEl>
                                          <p:spTgt spid="2631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2000" fill="hold"/>
                                        <p:tgtEl>
                                          <p:spTgt spid="2631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3000"/>
                                        <p:tgtEl>
                                          <p:spTgt spid="263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263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63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63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263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 nodeType="clickPar">
                      <p:stCondLst>
                        <p:cond delay="indefinite"/>
                      </p:stCondLst>
                      <p:childTnLst>
                        <p:par>
                          <p:cTn id="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263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263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 nodeType="clickPar">
                      <p:stCondLst>
                        <p:cond delay="indefinite"/>
                      </p:stCondLst>
                      <p:childTnLst>
                        <p:par>
                          <p:cTn id="7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 nodeType="clickPar">
                      <p:stCondLst>
                        <p:cond delay="indefinite"/>
                      </p:stCondLst>
                      <p:childTnLst>
                        <p:par>
                          <p:cTn id="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263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3171" grpId="0"/>
      <p:bldP spid="263188" grpId="0"/>
      <p:bldP spid="263189" grpId="0"/>
      <p:bldP spid="263190" grpId="0" animBg="1"/>
      <p:bldP spid="263190" grpId="1" animBg="1"/>
      <p:bldP spid="263195" grpId="0" animBg="1"/>
      <p:bldP spid="263195" grpId="1" animBg="1"/>
      <p:bldP spid="263197" grpId="0"/>
      <p:bldP spid="263198" grpId="0" animBg="1"/>
      <p:bldP spid="263198" grpId="1" animBg="1"/>
      <p:bldP spid="263199" grpId="0" animBg="1"/>
      <p:bldP spid="263199" grpId="1" animBg="1"/>
      <p:bldP spid="263200" grpId="0" animBg="1"/>
      <p:bldP spid="263200" grpId="1" animBg="1"/>
      <p:bldP spid="263201" grpId="0" animBg="1"/>
      <p:bldP spid="263201" grpId="1" animBg="1"/>
      <p:bldP spid="263208" grpId="0" animBg="1"/>
      <p:bldP spid="263208" grpId="1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218" name="Text Box 2"/>
          <p:cNvSpPr txBox="1">
            <a:spLocks noChangeArrowheads="1"/>
          </p:cNvSpPr>
          <p:nvPr/>
        </p:nvSpPr>
        <p:spPr bwMode="auto">
          <a:xfrm>
            <a:off x="4876800" y="960438"/>
            <a:ext cx="3886200" cy="161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>
                <a:solidFill>
                  <a:srgbClr val="0000CC"/>
                </a:solidFill>
              </a:rPr>
              <a:t>Step #4:</a:t>
            </a:r>
            <a:r>
              <a:rPr lang="en-US"/>
              <a:t> </a:t>
            </a:r>
            <a:br>
              <a:rPr lang="en-US"/>
            </a:br>
            <a:r>
              <a:rPr lang="en-US"/>
              <a:t>Finally, make sure that your class doesn’t have any other member functions that violate our </a:t>
            </a:r>
            <a:r>
              <a:rPr lang="en-US">
                <a:solidFill>
                  <a:srgbClr val="6600CC"/>
                </a:solidFill>
              </a:rPr>
              <a:t>#include vs class </a:t>
            </a:r>
            <a:r>
              <a:rPr lang="en-US"/>
              <a:t>rules…</a:t>
            </a:r>
          </a:p>
        </p:txBody>
      </p:sp>
      <p:sp>
        <p:nvSpPr>
          <p:cNvPr id="265219" name="Text Box 3"/>
          <p:cNvSpPr txBox="1">
            <a:spLocks noChangeArrowheads="1"/>
          </p:cNvSpPr>
          <p:nvPr/>
        </p:nvSpPr>
        <p:spPr bwMode="auto">
          <a:xfrm>
            <a:off x="354013" y="49213"/>
            <a:ext cx="8408987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3200"/>
              <a:t>So how do we solve this cyclical nightmare?</a:t>
            </a:r>
          </a:p>
        </p:txBody>
      </p:sp>
      <p:grpSp>
        <p:nvGrpSpPr>
          <p:cNvPr id="265226" name="Group 10"/>
          <p:cNvGrpSpPr>
            <a:grpSpLocks/>
          </p:cNvGrpSpPr>
          <p:nvPr/>
        </p:nvGrpSpPr>
        <p:grpSpPr bwMode="auto">
          <a:xfrm>
            <a:off x="381000" y="4337050"/>
            <a:ext cx="4191000" cy="2216150"/>
            <a:chOff x="3803" y="554"/>
            <a:chExt cx="1823" cy="1396"/>
          </a:xfrm>
        </p:grpSpPr>
        <p:sp>
          <p:nvSpPr>
            <p:cNvPr id="265227" name="Text Box 11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1142"/>
            </a:xfrm>
            <a:prstGeom prst="rect">
              <a:avLst/>
            </a:prstGeom>
            <a:solidFill>
              <a:srgbClr val="FFF0E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600" b="1">
                  <a:latin typeface="Courier New" pitchFamily="49" charset="0"/>
                </a:rPr>
                <a:t>#include “</a:t>
              </a:r>
              <a:r>
                <a:rPr lang="en-US" sz="1600" b="1">
                  <a:solidFill>
                    <a:srgbClr val="006666"/>
                  </a:solidFill>
                  <a:latin typeface="Courier New" pitchFamily="49" charset="0"/>
                </a:rPr>
                <a:t>Student.h</a:t>
              </a:r>
              <a:r>
                <a:rPr lang="en-US" sz="1600" b="1">
                  <a:latin typeface="Courier New" pitchFamily="49" charset="0"/>
                </a:rPr>
                <a:t>”</a:t>
              </a:r>
            </a:p>
            <a:p>
              <a:endParaRPr lang="en-US" sz="1600" b="1">
                <a:latin typeface="Courier New" pitchFamily="49" charset="0"/>
              </a:endParaRPr>
            </a:p>
            <a:p>
              <a:r>
                <a:rPr lang="en-US" sz="1600" b="1">
                  <a:latin typeface="Courier New" pitchFamily="49" charset="0"/>
                </a:rPr>
                <a:t>void Student::printMyClassRoom()</a:t>
              </a:r>
            </a:p>
            <a:p>
              <a:r>
                <a:rPr lang="en-US" sz="1600" b="1">
                  <a:latin typeface="Courier New" pitchFamily="49" charset="0"/>
                </a:rPr>
                <a:t>{</a:t>
              </a:r>
            </a:p>
            <a:p>
              <a:r>
                <a:rPr lang="en-US" sz="1600" b="1">
                  <a:latin typeface="Courier New" pitchFamily="49" charset="0"/>
                </a:rPr>
                <a:t> cout &lt;&lt;“I’m in Boelter #” &lt;&lt;</a:t>
              </a:r>
              <a:br>
                <a:rPr lang="en-US" sz="1600" b="1">
                  <a:latin typeface="Courier New" pitchFamily="49" charset="0"/>
                </a:rPr>
              </a:br>
              <a:r>
                <a:rPr lang="en-US" sz="1600" b="1">
                  <a:latin typeface="Courier New" pitchFamily="49" charset="0"/>
                </a:rPr>
                <a:t>    </a:t>
              </a:r>
              <a:r>
                <a:rPr lang="en-US" sz="1600" b="1">
                  <a:solidFill>
                    <a:srgbClr val="0000CC"/>
                  </a:solidFill>
                  <a:latin typeface="Courier New" pitchFamily="49" charset="0"/>
                </a:rPr>
                <a:t>m_myRoom-&gt;getRmNum();</a:t>
              </a:r>
              <a:r>
                <a:rPr lang="en-US" sz="1600" b="1">
                  <a:latin typeface="Courier New" pitchFamily="49" charset="0"/>
                </a:rPr>
                <a:t>  </a:t>
              </a:r>
            </a:p>
            <a:p>
              <a:r>
                <a:rPr lang="en-US" sz="1600" b="1">
                  <a:latin typeface="Courier New" pitchFamily="49" charset="0"/>
                </a:rPr>
                <a:t>}</a:t>
              </a:r>
            </a:p>
          </p:txBody>
        </p:sp>
        <p:sp>
          <p:nvSpPr>
            <p:cNvPr id="265228" name="Text Box 12"/>
            <p:cNvSpPr txBox="1">
              <a:spLocks noChangeArrowheads="1"/>
            </p:cNvSpPr>
            <p:nvPr/>
          </p:nvSpPr>
          <p:spPr bwMode="auto">
            <a:xfrm>
              <a:off x="3803" y="554"/>
              <a:ext cx="82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chemeClr val="accent2"/>
                  </a:solidFill>
                </a:rPr>
                <a:t>Student.cpp</a:t>
              </a:r>
            </a:p>
          </p:txBody>
        </p:sp>
      </p:grpSp>
      <p:sp>
        <p:nvSpPr>
          <p:cNvPr id="265229" name="Rectangle 13"/>
          <p:cNvSpPr>
            <a:spLocks noChangeArrowheads="1"/>
          </p:cNvSpPr>
          <p:nvPr/>
        </p:nvSpPr>
        <p:spPr bwMode="auto">
          <a:xfrm>
            <a:off x="469900" y="4960938"/>
            <a:ext cx="2379663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600">
                <a:solidFill>
                  <a:srgbClr val="FF0000"/>
                </a:solidFill>
              </a:rPr>
              <a:t>#include “ClassRoom.h”</a:t>
            </a:r>
          </a:p>
        </p:txBody>
      </p:sp>
      <p:grpSp>
        <p:nvGrpSpPr>
          <p:cNvPr id="265243" name="Group 27"/>
          <p:cNvGrpSpPr>
            <a:grpSpLocks/>
          </p:cNvGrpSpPr>
          <p:nvPr/>
        </p:nvGrpSpPr>
        <p:grpSpPr bwMode="auto">
          <a:xfrm>
            <a:off x="381000" y="1311275"/>
            <a:ext cx="4191000" cy="2857500"/>
            <a:chOff x="240" y="2318"/>
            <a:chExt cx="2640" cy="1800"/>
          </a:xfrm>
        </p:grpSpPr>
        <p:grpSp>
          <p:nvGrpSpPr>
            <p:cNvPr id="265244" name="Group 28"/>
            <p:cNvGrpSpPr>
              <a:grpSpLocks/>
            </p:cNvGrpSpPr>
            <p:nvPr/>
          </p:nvGrpSpPr>
          <p:grpSpPr bwMode="auto">
            <a:xfrm>
              <a:off x="240" y="2318"/>
              <a:ext cx="2640" cy="1800"/>
              <a:chOff x="3803" y="554"/>
              <a:chExt cx="1823" cy="1800"/>
            </a:xfrm>
          </p:grpSpPr>
          <p:sp>
            <p:nvSpPr>
              <p:cNvPr id="265245" name="Text Box 29"/>
              <p:cNvSpPr txBox="1">
                <a:spLocks noChangeArrowheads="1"/>
              </p:cNvSpPr>
              <p:nvPr/>
            </p:nvSpPr>
            <p:spPr bwMode="auto">
              <a:xfrm>
                <a:off x="3840" y="808"/>
                <a:ext cx="1786" cy="1546"/>
              </a:xfrm>
              <a:prstGeom prst="rect">
                <a:avLst/>
              </a:prstGeom>
              <a:solidFill>
                <a:srgbClr val="FFF0E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r>
                  <a:rPr lang="en-US" sz="1600" b="1">
                    <a:latin typeface="Courier New" pitchFamily="49" charset="0"/>
                  </a:rPr>
                  <a:t>#include “</a:t>
                </a:r>
                <a:r>
                  <a:rPr lang="en-US" sz="1600" b="1">
                    <a:solidFill>
                      <a:srgbClr val="006666"/>
                    </a:solidFill>
                    <a:latin typeface="Courier New" pitchFamily="49" charset="0"/>
                  </a:rPr>
                  <a:t>ClassRoom.h</a:t>
                </a:r>
                <a:r>
                  <a:rPr lang="en-US" sz="1600" b="1">
                    <a:latin typeface="Courier New" pitchFamily="49" charset="0"/>
                  </a:rPr>
                  <a:t>”</a:t>
                </a:r>
              </a:p>
              <a:p>
                <a:endParaRPr lang="en-US" sz="1000" b="1">
                  <a:latin typeface="Courier New" pitchFamily="49" charset="0"/>
                </a:endParaRPr>
              </a:p>
              <a:p>
                <a:r>
                  <a:rPr lang="en-US" sz="1600" b="1">
                    <a:latin typeface="Courier New" pitchFamily="49" charset="0"/>
                  </a:rPr>
                  <a:t>class </a:t>
                </a:r>
                <a:r>
                  <a:rPr lang="en-US" sz="1600" b="1">
                    <a:solidFill>
                      <a:schemeClr val="accent2"/>
                    </a:solidFill>
                    <a:latin typeface="Courier New" pitchFamily="49" charset="0"/>
                  </a:rPr>
                  <a:t>Student</a:t>
                </a:r>
              </a:p>
              <a:p>
                <a:r>
                  <a:rPr lang="en-US" sz="1600" b="1">
                    <a:latin typeface="Courier New" pitchFamily="49" charset="0"/>
                  </a:rPr>
                  <a:t>{</a:t>
                </a:r>
              </a:p>
              <a:p>
                <a:r>
                  <a:rPr lang="en-US" sz="1600" b="1">
                    <a:latin typeface="Courier New" pitchFamily="49" charset="0"/>
                  </a:rPr>
                  <a:t>public:</a:t>
                </a:r>
              </a:p>
              <a:p>
                <a:r>
                  <a:rPr lang="en-US" sz="1600" b="1">
                    <a:latin typeface="Courier New" pitchFamily="49" charset="0"/>
                  </a:rPr>
                  <a:t>  …</a:t>
                </a:r>
                <a:endParaRPr lang="en-US" sz="1600" b="1">
                  <a:solidFill>
                    <a:srgbClr val="800000"/>
                  </a:solidFill>
                  <a:latin typeface="Courier New" pitchFamily="49" charset="0"/>
                </a:endParaRPr>
              </a:p>
              <a:p>
                <a:r>
                  <a:rPr lang="en-US" sz="1600" b="1">
                    <a:latin typeface="Courier New" pitchFamily="49" charset="0"/>
                  </a:rPr>
                  <a:t> </a:t>
                </a:r>
              </a:p>
              <a:p>
                <a:r>
                  <a:rPr lang="en-US" sz="1600" b="1">
                    <a:latin typeface="Courier New" pitchFamily="49" charset="0"/>
                  </a:rPr>
                  <a:t>private:</a:t>
                </a:r>
              </a:p>
              <a:p>
                <a:r>
                  <a:rPr lang="en-US" sz="1600" b="1">
                    <a:latin typeface="Courier New" pitchFamily="49" charset="0"/>
                  </a:rPr>
                  <a:t>  ClassRoom *m_myRoom;</a:t>
                </a:r>
              </a:p>
              <a:p>
                <a:r>
                  <a:rPr lang="en-US" sz="1600" b="1">
                    <a:latin typeface="Courier New" pitchFamily="49" charset="0"/>
                  </a:rPr>
                  <a:t>};</a:t>
                </a:r>
              </a:p>
            </p:txBody>
          </p:sp>
          <p:sp>
            <p:nvSpPr>
              <p:cNvPr id="265246" name="Text Box 30"/>
              <p:cNvSpPr txBox="1">
                <a:spLocks noChangeArrowheads="1"/>
              </p:cNvSpPr>
              <p:nvPr/>
            </p:nvSpPr>
            <p:spPr bwMode="auto">
              <a:xfrm>
                <a:off x="3803" y="554"/>
                <a:ext cx="695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2400">
                    <a:solidFill>
                      <a:schemeClr val="accent2"/>
                    </a:solidFill>
                  </a:rPr>
                  <a:t>Student.h</a:t>
                </a:r>
              </a:p>
            </p:txBody>
          </p:sp>
        </p:grpSp>
        <p:sp>
          <p:nvSpPr>
            <p:cNvPr id="265247" name="Text Box 31"/>
            <p:cNvSpPr txBox="1">
              <a:spLocks noChangeArrowheads="1"/>
            </p:cNvSpPr>
            <p:nvPr/>
          </p:nvSpPr>
          <p:spPr bwMode="auto">
            <a:xfrm>
              <a:off x="336" y="2592"/>
              <a:ext cx="1968" cy="231"/>
            </a:xfrm>
            <a:prstGeom prst="rect">
              <a:avLst/>
            </a:prstGeom>
            <a:solidFill>
              <a:srgbClr val="FFF0E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US" sz="1800" b="1">
                <a:latin typeface="Courier New" pitchFamily="49" charset="0"/>
              </a:endParaRPr>
            </a:p>
          </p:txBody>
        </p:sp>
        <p:sp>
          <p:nvSpPr>
            <p:cNvPr id="265248" name="Rectangle 32"/>
            <p:cNvSpPr>
              <a:spLocks noChangeArrowheads="1"/>
            </p:cNvSpPr>
            <p:nvPr/>
          </p:nvSpPr>
          <p:spPr bwMode="auto">
            <a:xfrm>
              <a:off x="298" y="2577"/>
              <a:ext cx="1223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FF0000"/>
                  </a:solidFill>
                </a:rPr>
                <a:t>class ClassRoom;</a:t>
              </a:r>
            </a:p>
          </p:txBody>
        </p:sp>
      </p:grpSp>
      <p:sp>
        <p:nvSpPr>
          <p:cNvPr id="265255" name="Text Box 39"/>
          <p:cNvSpPr txBox="1">
            <a:spLocks noChangeArrowheads="1"/>
          </p:cNvSpPr>
          <p:nvPr/>
        </p:nvSpPr>
        <p:spPr bwMode="auto">
          <a:xfrm>
            <a:off x="685800" y="2984500"/>
            <a:ext cx="3581400" cy="366713"/>
          </a:xfrm>
          <a:prstGeom prst="rect">
            <a:avLst/>
          </a:prstGeom>
          <a:solidFill>
            <a:srgbClr val="FFF0E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 sz="1800" b="1">
              <a:latin typeface="Courier New" pitchFamily="49" charset="0"/>
            </a:endParaRPr>
          </a:p>
        </p:txBody>
      </p:sp>
      <p:sp>
        <p:nvSpPr>
          <p:cNvPr id="265256" name="Text Box 40"/>
          <p:cNvSpPr txBox="1">
            <a:spLocks noChangeArrowheads="1"/>
          </p:cNvSpPr>
          <p:nvPr/>
        </p:nvSpPr>
        <p:spPr bwMode="auto">
          <a:xfrm>
            <a:off x="4953000" y="3651250"/>
            <a:ext cx="3886200" cy="192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/>
              <a:t>If you have defined one or more functions DIRECTLY in your class definition AND they use your other class in a significant way, then you must MOVE them to the CPP file.</a:t>
            </a:r>
          </a:p>
        </p:txBody>
      </p:sp>
      <p:sp>
        <p:nvSpPr>
          <p:cNvPr id="265257" name="Text Box 41"/>
          <p:cNvSpPr txBox="1">
            <a:spLocks noChangeArrowheads="1"/>
          </p:cNvSpPr>
          <p:nvPr/>
        </p:nvSpPr>
        <p:spPr bwMode="auto">
          <a:xfrm>
            <a:off x="533400" y="5257800"/>
            <a:ext cx="4038600" cy="1246495"/>
          </a:xfrm>
          <a:prstGeom prst="rect">
            <a:avLst/>
          </a:prstGeom>
          <a:solidFill>
            <a:srgbClr val="FFF0E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 sz="1800" b="1" dirty="0">
              <a:latin typeface="Courier New" pitchFamily="49" charset="0"/>
            </a:endParaRPr>
          </a:p>
          <a:p>
            <a:br>
              <a:rPr lang="en-US" sz="1800" b="1" dirty="0">
                <a:latin typeface="Courier New" pitchFamily="49" charset="0"/>
              </a:rPr>
            </a:br>
            <a:endParaRPr lang="en-US" sz="1800" b="1" dirty="0">
              <a:latin typeface="Courier New" pitchFamily="49" charset="0"/>
            </a:endParaRPr>
          </a:p>
          <a:p>
            <a:endParaRPr lang="en-US" sz="700" b="1" dirty="0">
              <a:latin typeface="Courier New" pitchFamily="49" charset="0"/>
            </a:endParaRPr>
          </a:p>
          <a:p>
            <a:endParaRPr lang="en-US" sz="700" b="1" dirty="0">
              <a:latin typeface="Courier New" pitchFamily="49" charset="0"/>
            </a:endParaRPr>
          </a:p>
          <a:p>
            <a:endParaRPr lang="en-US" sz="700" b="1" dirty="0">
              <a:latin typeface="Courier New" pitchFamily="49" charset="0"/>
            </a:endParaRPr>
          </a:p>
        </p:txBody>
      </p:sp>
      <p:sp>
        <p:nvSpPr>
          <p:cNvPr id="265258" name="Text Box 42"/>
          <p:cNvSpPr txBox="1">
            <a:spLocks noChangeArrowheads="1"/>
          </p:cNvSpPr>
          <p:nvPr/>
        </p:nvSpPr>
        <p:spPr bwMode="auto">
          <a:xfrm>
            <a:off x="609600" y="2836863"/>
            <a:ext cx="5441950" cy="549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500" b="1">
                <a:solidFill>
                  <a:srgbClr val="6600CC"/>
                </a:solidFill>
                <a:latin typeface="Courier New" pitchFamily="49" charset="0"/>
              </a:rPr>
              <a:t>void beObnoxious() {  </a:t>
            </a:r>
            <a:br>
              <a:rPr lang="en-US" sz="1500" b="1">
                <a:solidFill>
                  <a:srgbClr val="6600CC"/>
                </a:solidFill>
                <a:latin typeface="Courier New" pitchFamily="49" charset="0"/>
              </a:rPr>
            </a:br>
            <a:r>
              <a:rPr lang="en-US" sz="1500" b="1">
                <a:solidFill>
                  <a:srgbClr val="6600CC"/>
                </a:solidFill>
                <a:latin typeface="Courier New" pitchFamily="49" charset="0"/>
              </a:rPr>
              <a:t>  cout &lt;&lt; m_myRoom-&gt;</a:t>
            </a:r>
            <a:r>
              <a:rPr lang="en-US" sz="1500" b="1">
                <a:solidFill>
                  <a:srgbClr val="FF0000"/>
                </a:solidFill>
                <a:latin typeface="Courier New" pitchFamily="49" charset="0"/>
              </a:rPr>
              <a:t>getRmNum()</a:t>
            </a:r>
            <a:r>
              <a:rPr lang="en-US" sz="1500" b="1">
                <a:latin typeface="Courier New" pitchFamily="49" charset="0"/>
              </a:rPr>
              <a:t> </a:t>
            </a:r>
            <a:r>
              <a:rPr lang="en-US" sz="1500" b="1">
                <a:solidFill>
                  <a:srgbClr val="6600CC"/>
                </a:solidFill>
                <a:latin typeface="Courier New" pitchFamily="49" charset="0"/>
              </a:rPr>
              <a:t>&lt;&lt; “ sucks!”; }</a:t>
            </a:r>
          </a:p>
        </p:txBody>
      </p:sp>
      <p:sp>
        <p:nvSpPr>
          <p:cNvPr id="265259" name="AutoShape 43"/>
          <p:cNvSpPr>
            <a:spLocks noChangeArrowheads="1"/>
          </p:cNvSpPr>
          <p:nvPr/>
        </p:nvSpPr>
        <p:spPr bwMode="auto">
          <a:xfrm flipH="1">
            <a:off x="2819400" y="795338"/>
            <a:ext cx="3962400" cy="1981200"/>
          </a:xfrm>
          <a:prstGeom prst="wedgeRoundRectCallout">
            <a:avLst>
              <a:gd name="adj1" fmla="val 43389"/>
              <a:gd name="adj2" fmla="val 68269"/>
              <a:gd name="adj3" fmla="val 16667"/>
            </a:avLst>
          </a:prstGeom>
          <a:solidFill>
            <a:srgbClr val="FFEB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800">
                <a:solidFill>
                  <a:schemeClr val="accent2"/>
                </a:solidFill>
              </a:rPr>
              <a:t>The Compiler says:</a:t>
            </a:r>
          </a:p>
          <a:p>
            <a:pPr algn="ctr"/>
            <a:endParaRPr lang="en-US" sz="1000">
              <a:solidFill>
                <a:schemeClr val="accent2"/>
              </a:solidFill>
            </a:endParaRPr>
          </a:p>
          <a:p>
            <a:pPr algn="ctr"/>
            <a:r>
              <a:rPr lang="en-US" sz="1800"/>
              <a:t>Hey! Wait a second, you’re calling the getRmNum( ) function but you haven’t defined the full class. </a:t>
            </a:r>
            <a:r>
              <a:rPr lang="en-US" sz="1800">
                <a:solidFill>
                  <a:srgbClr val="FF0000"/>
                </a:solidFill>
              </a:rPr>
              <a:t>No WAY!</a:t>
            </a:r>
          </a:p>
          <a:p>
            <a:pPr algn="ctr"/>
            <a:r>
              <a:rPr lang="en-US" sz="1800">
                <a:solidFill>
                  <a:srgbClr val="FF0000"/>
                </a:solidFill>
              </a:rPr>
              <a:t>Fix it or DIE!</a:t>
            </a:r>
          </a:p>
        </p:txBody>
      </p:sp>
      <p:sp>
        <p:nvSpPr>
          <p:cNvPr id="265260" name="Rectangle 44"/>
          <p:cNvSpPr>
            <a:spLocks noChangeArrowheads="1"/>
          </p:cNvSpPr>
          <p:nvPr/>
        </p:nvSpPr>
        <p:spPr bwMode="auto">
          <a:xfrm>
            <a:off x="609600" y="2836863"/>
            <a:ext cx="2506663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600" b="1">
                <a:solidFill>
                  <a:srgbClr val="FF0000"/>
                </a:solidFill>
                <a:latin typeface="Courier New" pitchFamily="49" charset="0"/>
              </a:rPr>
              <a:t>void beObnoxious();</a:t>
            </a:r>
          </a:p>
        </p:txBody>
      </p:sp>
      <p:sp>
        <p:nvSpPr>
          <p:cNvPr id="265262" name="Text Box 46"/>
          <p:cNvSpPr txBox="1">
            <a:spLocks noChangeArrowheads="1"/>
          </p:cNvSpPr>
          <p:nvPr/>
        </p:nvSpPr>
        <p:spPr bwMode="auto">
          <a:xfrm>
            <a:off x="585788" y="5389563"/>
            <a:ext cx="5441950" cy="549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500" b="1">
                <a:solidFill>
                  <a:srgbClr val="6600CC"/>
                </a:solidFill>
                <a:latin typeface="Courier New" pitchFamily="49" charset="0"/>
              </a:rPr>
              <a:t>void Student::beObnoxious() {  </a:t>
            </a:r>
            <a:br>
              <a:rPr lang="en-US" sz="1500" b="1">
                <a:solidFill>
                  <a:srgbClr val="6600CC"/>
                </a:solidFill>
                <a:latin typeface="Courier New" pitchFamily="49" charset="0"/>
              </a:rPr>
            </a:br>
            <a:r>
              <a:rPr lang="en-US" sz="1500" b="1">
                <a:solidFill>
                  <a:srgbClr val="6600CC"/>
                </a:solidFill>
                <a:latin typeface="Courier New" pitchFamily="49" charset="0"/>
              </a:rPr>
              <a:t>  cout &lt;&lt; m_myRoom-&gt;</a:t>
            </a:r>
            <a:r>
              <a:rPr lang="en-US" sz="1500" b="1">
                <a:solidFill>
                  <a:srgbClr val="FF0000"/>
                </a:solidFill>
                <a:latin typeface="Courier New" pitchFamily="49" charset="0"/>
              </a:rPr>
              <a:t>getRmNum()</a:t>
            </a:r>
            <a:r>
              <a:rPr lang="en-US" sz="1500" b="1">
                <a:latin typeface="Courier New" pitchFamily="49" charset="0"/>
              </a:rPr>
              <a:t> </a:t>
            </a:r>
            <a:r>
              <a:rPr lang="en-US" sz="1500" b="1">
                <a:solidFill>
                  <a:srgbClr val="6600CC"/>
                </a:solidFill>
                <a:latin typeface="Courier New" pitchFamily="49" charset="0"/>
              </a:rPr>
              <a:t>&lt;&lt; “ sucks!”; }</a:t>
            </a:r>
          </a:p>
        </p:txBody>
      </p:sp>
      <p:sp>
        <p:nvSpPr>
          <p:cNvPr id="265261" name="AutoShape 45"/>
          <p:cNvSpPr>
            <a:spLocks noChangeArrowheads="1"/>
          </p:cNvSpPr>
          <p:nvPr/>
        </p:nvSpPr>
        <p:spPr bwMode="auto">
          <a:xfrm flipH="1">
            <a:off x="3200400" y="3767138"/>
            <a:ext cx="3962400" cy="1524000"/>
          </a:xfrm>
          <a:prstGeom prst="wedgeRoundRectCallout">
            <a:avLst>
              <a:gd name="adj1" fmla="val 43389"/>
              <a:gd name="adj2" fmla="val 73644"/>
              <a:gd name="adj3" fmla="val 16667"/>
            </a:avLst>
          </a:prstGeom>
          <a:solidFill>
            <a:srgbClr val="FFEB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800">
                <a:solidFill>
                  <a:schemeClr val="accent2"/>
                </a:solidFill>
              </a:rPr>
              <a:t>The Compiler says:</a:t>
            </a:r>
          </a:p>
          <a:p>
            <a:pPr algn="ctr"/>
            <a:endParaRPr lang="en-US" sz="1000">
              <a:solidFill>
                <a:schemeClr val="accent2"/>
              </a:solidFill>
            </a:endParaRPr>
          </a:p>
          <a:p>
            <a:pPr algn="ctr"/>
            <a:r>
              <a:rPr lang="en-US" sz="1800"/>
              <a:t>Alright. That’s better.</a:t>
            </a:r>
          </a:p>
          <a:p>
            <a:pPr algn="ctr"/>
            <a:endParaRPr lang="en-US" sz="1800"/>
          </a:p>
          <a:p>
            <a:pPr algn="ctr"/>
            <a:r>
              <a:rPr lang="en-US" sz="1800"/>
              <a:t>Don’t let it happen again.</a:t>
            </a:r>
            <a:endParaRPr lang="en-US" sz="180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65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65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65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265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-4.81481E-6 L 0.00243 0.37338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2652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" y="1865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65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2000"/>
                                        <p:tgtEl>
                                          <p:spTgt spid="2652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65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65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65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2652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2652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5218" grpId="0"/>
      <p:bldP spid="265218" grpId="1"/>
      <p:bldP spid="265255" grpId="0" animBg="1"/>
      <p:bldP spid="265256" grpId="0"/>
      <p:bldP spid="265256" grpId="1"/>
      <p:bldP spid="265257" grpId="0" animBg="1"/>
      <p:bldP spid="265258" grpId="0"/>
      <p:bldP spid="265258" grpId="1"/>
      <p:bldP spid="265258" grpId="2"/>
      <p:bldP spid="265259" grpId="0" animBg="1"/>
      <p:bldP spid="265259" grpId="1" animBg="1"/>
      <p:bldP spid="265260" grpId="0"/>
      <p:bldP spid="265262" grpId="0"/>
      <p:bldP spid="265261" grpId="0" animBg="1"/>
      <p:bldP spid="265261" grpId="1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315" name="Text Box 3"/>
          <p:cNvSpPr txBox="1">
            <a:spLocks noChangeArrowheads="1"/>
          </p:cNvSpPr>
          <p:nvPr/>
        </p:nvSpPr>
        <p:spPr bwMode="auto">
          <a:xfrm>
            <a:off x="354013" y="0"/>
            <a:ext cx="8408987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3200"/>
              <a:t>So how do we solve this cyclical nightmare?</a:t>
            </a:r>
          </a:p>
        </p:txBody>
      </p:sp>
      <p:grpSp>
        <p:nvGrpSpPr>
          <p:cNvPr id="269316" name="Group 4"/>
          <p:cNvGrpSpPr>
            <a:grpSpLocks/>
          </p:cNvGrpSpPr>
          <p:nvPr/>
        </p:nvGrpSpPr>
        <p:grpSpPr bwMode="auto">
          <a:xfrm>
            <a:off x="381000" y="4337050"/>
            <a:ext cx="4191000" cy="2216150"/>
            <a:chOff x="3803" y="554"/>
            <a:chExt cx="1823" cy="1396"/>
          </a:xfrm>
        </p:grpSpPr>
        <p:sp>
          <p:nvSpPr>
            <p:cNvPr id="269317" name="Text Box 5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1142"/>
            </a:xfrm>
            <a:prstGeom prst="rect">
              <a:avLst/>
            </a:prstGeom>
            <a:solidFill>
              <a:srgbClr val="FFF0E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600" b="1">
                  <a:latin typeface="Courier New" pitchFamily="49" charset="0"/>
                </a:rPr>
                <a:t>#include “</a:t>
              </a:r>
              <a:r>
                <a:rPr lang="en-US" sz="1600" b="1">
                  <a:solidFill>
                    <a:srgbClr val="006666"/>
                  </a:solidFill>
                  <a:latin typeface="Courier New" pitchFamily="49" charset="0"/>
                </a:rPr>
                <a:t>Student.h</a:t>
              </a:r>
              <a:r>
                <a:rPr lang="en-US" sz="1600" b="1">
                  <a:latin typeface="Courier New" pitchFamily="49" charset="0"/>
                </a:rPr>
                <a:t>”</a:t>
              </a:r>
            </a:p>
            <a:p>
              <a:endParaRPr lang="en-US" sz="1600" b="1">
                <a:latin typeface="Courier New" pitchFamily="49" charset="0"/>
              </a:endParaRPr>
            </a:p>
            <a:p>
              <a:r>
                <a:rPr lang="en-US" sz="1600" b="1">
                  <a:latin typeface="Courier New" pitchFamily="49" charset="0"/>
                </a:rPr>
                <a:t>void Student::printMyClassRoom()</a:t>
              </a:r>
            </a:p>
            <a:p>
              <a:r>
                <a:rPr lang="en-US" sz="1600" b="1">
                  <a:latin typeface="Courier New" pitchFamily="49" charset="0"/>
                </a:rPr>
                <a:t>{</a:t>
              </a:r>
            </a:p>
            <a:p>
              <a:r>
                <a:rPr lang="en-US" sz="1600" b="1">
                  <a:latin typeface="Courier New" pitchFamily="49" charset="0"/>
                </a:rPr>
                <a:t> cout &lt;&lt;“I’m in Boelter #” &lt;&lt;</a:t>
              </a:r>
              <a:br>
                <a:rPr lang="en-US" sz="1600" b="1">
                  <a:latin typeface="Courier New" pitchFamily="49" charset="0"/>
                </a:rPr>
              </a:br>
              <a:r>
                <a:rPr lang="en-US" sz="1600" b="1">
                  <a:latin typeface="Courier New" pitchFamily="49" charset="0"/>
                </a:rPr>
                <a:t>    </a:t>
              </a:r>
              <a:r>
                <a:rPr lang="en-US" sz="1600" b="1">
                  <a:solidFill>
                    <a:srgbClr val="0000CC"/>
                  </a:solidFill>
                  <a:latin typeface="Courier New" pitchFamily="49" charset="0"/>
                </a:rPr>
                <a:t>m_myRoom-&gt;getRmNum();</a:t>
              </a:r>
              <a:r>
                <a:rPr lang="en-US" sz="1600" b="1">
                  <a:latin typeface="Courier New" pitchFamily="49" charset="0"/>
                </a:rPr>
                <a:t>  </a:t>
              </a:r>
            </a:p>
            <a:p>
              <a:r>
                <a:rPr lang="en-US" sz="1600" b="1">
                  <a:latin typeface="Courier New" pitchFamily="49" charset="0"/>
                </a:rPr>
                <a:t>}</a:t>
              </a:r>
            </a:p>
          </p:txBody>
        </p:sp>
        <p:sp>
          <p:nvSpPr>
            <p:cNvPr id="269318" name="Text Box 6"/>
            <p:cNvSpPr txBox="1">
              <a:spLocks noChangeArrowheads="1"/>
            </p:cNvSpPr>
            <p:nvPr/>
          </p:nvSpPr>
          <p:spPr bwMode="auto">
            <a:xfrm>
              <a:off x="3803" y="554"/>
              <a:ext cx="82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chemeClr val="accent2"/>
                  </a:solidFill>
                </a:rPr>
                <a:t>Student.cpp</a:t>
              </a:r>
            </a:p>
          </p:txBody>
        </p:sp>
      </p:grpSp>
      <p:sp>
        <p:nvSpPr>
          <p:cNvPr id="269319" name="Rectangle 7"/>
          <p:cNvSpPr>
            <a:spLocks noChangeArrowheads="1"/>
          </p:cNvSpPr>
          <p:nvPr/>
        </p:nvSpPr>
        <p:spPr bwMode="auto">
          <a:xfrm>
            <a:off x="469900" y="4960938"/>
            <a:ext cx="2379663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600">
                <a:solidFill>
                  <a:srgbClr val="FF0000"/>
                </a:solidFill>
              </a:rPr>
              <a:t>#include “ClassRoom.h”</a:t>
            </a:r>
          </a:p>
        </p:txBody>
      </p:sp>
      <p:grpSp>
        <p:nvGrpSpPr>
          <p:cNvPr id="269320" name="Group 8"/>
          <p:cNvGrpSpPr>
            <a:grpSpLocks/>
          </p:cNvGrpSpPr>
          <p:nvPr/>
        </p:nvGrpSpPr>
        <p:grpSpPr bwMode="auto">
          <a:xfrm>
            <a:off x="381000" y="1311275"/>
            <a:ext cx="4191000" cy="2857500"/>
            <a:chOff x="240" y="2318"/>
            <a:chExt cx="2640" cy="1800"/>
          </a:xfrm>
        </p:grpSpPr>
        <p:grpSp>
          <p:nvGrpSpPr>
            <p:cNvPr id="269321" name="Group 9"/>
            <p:cNvGrpSpPr>
              <a:grpSpLocks/>
            </p:cNvGrpSpPr>
            <p:nvPr/>
          </p:nvGrpSpPr>
          <p:grpSpPr bwMode="auto">
            <a:xfrm>
              <a:off x="240" y="2318"/>
              <a:ext cx="2640" cy="1800"/>
              <a:chOff x="3803" y="554"/>
              <a:chExt cx="1823" cy="1800"/>
            </a:xfrm>
          </p:grpSpPr>
          <p:sp>
            <p:nvSpPr>
              <p:cNvPr id="269322" name="Text Box 10"/>
              <p:cNvSpPr txBox="1">
                <a:spLocks noChangeArrowheads="1"/>
              </p:cNvSpPr>
              <p:nvPr/>
            </p:nvSpPr>
            <p:spPr bwMode="auto">
              <a:xfrm>
                <a:off x="3840" y="808"/>
                <a:ext cx="1786" cy="1546"/>
              </a:xfrm>
              <a:prstGeom prst="rect">
                <a:avLst/>
              </a:prstGeom>
              <a:solidFill>
                <a:srgbClr val="FFF0E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r>
                  <a:rPr lang="en-US" sz="1600" b="1">
                    <a:latin typeface="Courier New" pitchFamily="49" charset="0"/>
                  </a:rPr>
                  <a:t>#include “</a:t>
                </a:r>
                <a:r>
                  <a:rPr lang="en-US" sz="1600" b="1">
                    <a:solidFill>
                      <a:srgbClr val="006666"/>
                    </a:solidFill>
                    <a:latin typeface="Courier New" pitchFamily="49" charset="0"/>
                  </a:rPr>
                  <a:t>ClassRoom.h</a:t>
                </a:r>
                <a:r>
                  <a:rPr lang="en-US" sz="1600" b="1">
                    <a:latin typeface="Courier New" pitchFamily="49" charset="0"/>
                  </a:rPr>
                  <a:t>”</a:t>
                </a:r>
              </a:p>
              <a:p>
                <a:endParaRPr lang="en-US" sz="1000" b="1">
                  <a:latin typeface="Courier New" pitchFamily="49" charset="0"/>
                </a:endParaRPr>
              </a:p>
              <a:p>
                <a:r>
                  <a:rPr lang="en-US" sz="1600" b="1">
                    <a:latin typeface="Courier New" pitchFamily="49" charset="0"/>
                  </a:rPr>
                  <a:t>class </a:t>
                </a:r>
                <a:r>
                  <a:rPr lang="en-US" sz="1600" b="1">
                    <a:solidFill>
                      <a:schemeClr val="accent2"/>
                    </a:solidFill>
                    <a:latin typeface="Courier New" pitchFamily="49" charset="0"/>
                  </a:rPr>
                  <a:t>Student</a:t>
                </a:r>
              </a:p>
              <a:p>
                <a:r>
                  <a:rPr lang="en-US" sz="1600" b="1">
                    <a:latin typeface="Courier New" pitchFamily="49" charset="0"/>
                  </a:rPr>
                  <a:t>{</a:t>
                </a:r>
              </a:p>
              <a:p>
                <a:r>
                  <a:rPr lang="en-US" sz="1600" b="1">
                    <a:latin typeface="Courier New" pitchFamily="49" charset="0"/>
                  </a:rPr>
                  <a:t>public:</a:t>
                </a:r>
              </a:p>
              <a:p>
                <a:r>
                  <a:rPr lang="en-US" sz="1600" b="1">
                    <a:latin typeface="Courier New" pitchFamily="49" charset="0"/>
                  </a:rPr>
                  <a:t>  ...</a:t>
                </a:r>
                <a:endParaRPr lang="en-US" sz="1600" b="1">
                  <a:solidFill>
                    <a:srgbClr val="800000"/>
                  </a:solidFill>
                  <a:latin typeface="Courier New" pitchFamily="49" charset="0"/>
                </a:endParaRPr>
              </a:p>
              <a:p>
                <a:r>
                  <a:rPr lang="en-US" sz="1600" b="1">
                    <a:latin typeface="Courier New" pitchFamily="49" charset="0"/>
                  </a:rPr>
                  <a:t> </a:t>
                </a:r>
              </a:p>
              <a:p>
                <a:r>
                  <a:rPr lang="en-US" sz="1600" b="1">
                    <a:latin typeface="Courier New" pitchFamily="49" charset="0"/>
                  </a:rPr>
                  <a:t>private:</a:t>
                </a:r>
              </a:p>
              <a:p>
                <a:r>
                  <a:rPr lang="en-US" sz="1600" b="1">
                    <a:latin typeface="Courier New" pitchFamily="49" charset="0"/>
                  </a:rPr>
                  <a:t>  ClassRoom *m_myRoom;</a:t>
                </a:r>
              </a:p>
              <a:p>
                <a:r>
                  <a:rPr lang="en-US" sz="1600" b="1">
                    <a:latin typeface="Courier New" pitchFamily="49" charset="0"/>
                  </a:rPr>
                  <a:t>};</a:t>
                </a:r>
              </a:p>
            </p:txBody>
          </p:sp>
          <p:sp>
            <p:nvSpPr>
              <p:cNvPr id="269323" name="Text Box 11"/>
              <p:cNvSpPr txBox="1">
                <a:spLocks noChangeArrowheads="1"/>
              </p:cNvSpPr>
              <p:nvPr/>
            </p:nvSpPr>
            <p:spPr bwMode="auto">
              <a:xfrm>
                <a:off x="3803" y="554"/>
                <a:ext cx="695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2400">
                    <a:solidFill>
                      <a:schemeClr val="accent2"/>
                    </a:solidFill>
                  </a:rPr>
                  <a:t>Student.h</a:t>
                </a:r>
              </a:p>
            </p:txBody>
          </p:sp>
        </p:grpSp>
        <p:sp>
          <p:nvSpPr>
            <p:cNvPr id="269324" name="Text Box 12"/>
            <p:cNvSpPr txBox="1">
              <a:spLocks noChangeArrowheads="1"/>
            </p:cNvSpPr>
            <p:nvPr/>
          </p:nvSpPr>
          <p:spPr bwMode="auto">
            <a:xfrm>
              <a:off x="336" y="2592"/>
              <a:ext cx="1968" cy="231"/>
            </a:xfrm>
            <a:prstGeom prst="rect">
              <a:avLst/>
            </a:prstGeom>
            <a:solidFill>
              <a:srgbClr val="FFF0E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US" sz="1800" b="1">
                <a:latin typeface="Courier New" pitchFamily="49" charset="0"/>
              </a:endParaRPr>
            </a:p>
          </p:txBody>
        </p:sp>
        <p:sp>
          <p:nvSpPr>
            <p:cNvPr id="269325" name="Rectangle 13"/>
            <p:cNvSpPr>
              <a:spLocks noChangeArrowheads="1"/>
            </p:cNvSpPr>
            <p:nvPr/>
          </p:nvSpPr>
          <p:spPr bwMode="auto">
            <a:xfrm>
              <a:off x="298" y="2577"/>
              <a:ext cx="1223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FF0000"/>
                  </a:solidFill>
                </a:rPr>
                <a:t>class ClassRoom;</a:t>
              </a:r>
            </a:p>
          </p:txBody>
        </p:sp>
      </p:grpSp>
      <p:sp>
        <p:nvSpPr>
          <p:cNvPr id="269327" name="Text Box 15"/>
          <p:cNvSpPr txBox="1">
            <a:spLocks noChangeArrowheads="1"/>
          </p:cNvSpPr>
          <p:nvPr/>
        </p:nvSpPr>
        <p:spPr bwMode="auto">
          <a:xfrm>
            <a:off x="914400" y="593725"/>
            <a:ext cx="76962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/>
              <a:t>Now let’s look at both of our classes…  Notice, we no longer have a cyclical reference! Woohoo!</a:t>
            </a:r>
          </a:p>
        </p:txBody>
      </p:sp>
      <p:grpSp>
        <p:nvGrpSpPr>
          <p:cNvPr id="269333" name="Group 21"/>
          <p:cNvGrpSpPr>
            <a:grpSpLocks/>
          </p:cNvGrpSpPr>
          <p:nvPr/>
        </p:nvGrpSpPr>
        <p:grpSpPr bwMode="auto">
          <a:xfrm>
            <a:off x="4876800" y="1371600"/>
            <a:ext cx="4114800" cy="2857500"/>
            <a:chOff x="3803" y="554"/>
            <a:chExt cx="1823" cy="1800"/>
          </a:xfrm>
        </p:grpSpPr>
        <p:sp>
          <p:nvSpPr>
            <p:cNvPr id="269334" name="Text Box 22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1546"/>
            </a:xfrm>
            <a:prstGeom prst="rect">
              <a:avLst/>
            </a:prstGeom>
            <a:solidFill>
              <a:srgbClr val="FFFFCD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600" b="1">
                  <a:latin typeface="Courier New" pitchFamily="49" charset="0"/>
                </a:rPr>
                <a:t>#include “</a:t>
              </a:r>
              <a:r>
                <a:rPr lang="en-US" sz="1600" b="1">
                  <a:solidFill>
                    <a:schemeClr val="accent2"/>
                  </a:solidFill>
                  <a:latin typeface="Courier New" pitchFamily="49" charset="0"/>
                </a:rPr>
                <a:t>Student.h</a:t>
              </a:r>
              <a:r>
                <a:rPr lang="en-US" sz="1600" b="1">
                  <a:latin typeface="Courier New" pitchFamily="49" charset="0"/>
                </a:rPr>
                <a:t>”</a:t>
              </a:r>
            </a:p>
            <a:p>
              <a:endParaRPr lang="en-US" sz="1000" b="1">
                <a:latin typeface="Courier New" pitchFamily="49" charset="0"/>
              </a:endParaRPr>
            </a:p>
            <a:p>
              <a:r>
                <a:rPr lang="en-US" sz="1600" b="1">
                  <a:latin typeface="Courier New" pitchFamily="49" charset="0"/>
                </a:rPr>
                <a:t>class </a:t>
              </a:r>
              <a:r>
                <a:rPr lang="en-US" sz="1600" b="1">
                  <a:solidFill>
                    <a:srgbClr val="006666"/>
                  </a:solidFill>
                  <a:latin typeface="Courier New" pitchFamily="49" charset="0"/>
                </a:rPr>
                <a:t>ClassRoom</a:t>
              </a:r>
            </a:p>
            <a:p>
              <a:r>
                <a:rPr lang="en-US" sz="1600" b="1">
                  <a:latin typeface="Courier New" pitchFamily="49" charset="0"/>
                </a:rPr>
                <a:t>{</a:t>
              </a:r>
            </a:p>
            <a:p>
              <a:r>
                <a:rPr lang="en-US" sz="1600" b="1">
                  <a:latin typeface="Courier New" pitchFamily="49" charset="0"/>
                </a:rPr>
                <a:t>public:</a:t>
              </a:r>
            </a:p>
            <a:p>
              <a:r>
                <a:rPr lang="en-US" sz="1600" b="1">
                  <a:latin typeface="Courier New" pitchFamily="49" charset="0"/>
                </a:rPr>
                <a:t> ...</a:t>
              </a:r>
            </a:p>
            <a:p>
              <a:r>
                <a:rPr lang="en-US" sz="1600" b="1">
                  <a:latin typeface="Courier New" pitchFamily="49" charset="0"/>
                </a:rPr>
                <a:t> </a:t>
              </a:r>
              <a:endParaRPr lang="en-US" sz="1600" b="1">
                <a:solidFill>
                  <a:srgbClr val="0000CC"/>
                </a:solidFill>
                <a:latin typeface="Courier New" pitchFamily="49" charset="0"/>
              </a:endParaRPr>
            </a:p>
            <a:p>
              <a:r>
                <a:rPr lang="en-US" sz="1600" b="1">
                  <a:latin typeface="Courier New" pitchFamily="49" charset="0"/>
                </a:rPr>
                <a:t>private:</a:t>
              </a:r>
            </a:p>
            <a:p>
              <a:r>
                <a:rPr lang="en-US" sz="1600" b="1">
                  <a:latin typeface="Courier New" pitchFamily="49" charset="0"/>
                </a:rPr>
                <a:t>   Student m_studs[100];</a:t>
              </a:r>
            </a:p>
            <a:p>
              <a:r>
                <a:rPr lang="en-US" sz="1600" b="1">
                  <a:latin typeface="Courier New" pitchFamily="49" charset="0"/>
                </a:rPr>
                <a:t>};</a:t>
              </a:r>
            </a:p>
          </p:txBody>
        </p:sp>
        <p:sp>
          <p:nvSpPr>
            <p:cNvPr id="269335" name="Text Box 23"/>
            <p:cNvSpPr txBox="1">
              <a:spLocks noChangeArrowheads="1"/>
            </p:cNvSpPr>
            <p:nvPr/>
          </p:nvSpPr>
          <p:spPr bwMode="auto">
            <a:xfrm>
              <a:off x="3803" y="554"/>
              <a:ext cx="84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rgbClr val="006666"/>
                  </a:solidFill>
                </a:rPr>
                <a:t>ClassRoom.h</a:t>
              </a:r>
            </a:p>
          </p:txBody>
        </p:sp>
      </p:grpSp>
      <p:grpSp>
        <p:nvGrpSpPr>
          <p:cNvPr id="269336" name="Group 24"/>
          <p:cNvGrpSpPr>
            <a:grpSpLocks/>
          </p:cNvGrpSpPr>
          <p:nvPr/>
        </p:nvGrpSpPr>
        <p:grpSpPr bwMode="auto">
          <a:xfrm>
            <a:off x="4876800" y="4325938"/>
            <a:ext cx="4114800" cy="2216150"/>
            <a:chOff x="3803" y="554"/>
            <a:chExt cx="1823" cy="1396"/>
          </a:xfrm>
        </p:grpSpPr>
        <p:sp>
          <p:nvSpPr>
            <p:cNvPr id="269337" name="Text Box 25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1142"/>
            </a:xfrm>
            <a:prstGeom prst="rect">
              <a:avLst/>
            </a:prstGeom>
            <a:solidFill>
              <a:srgbClr val="FFFFCD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600" b="1">
                  <a:latin typeface="Courier New" pitchFamily="49" charset="0"/>
                </a:rPr>
                <a:t>#include “</a:t>
              </a:r>
              <a:r>
                <a:rPr lang="en-US" sz="1600" b="1">
                  <a:solidFill>
                    <a:srgbClr val="0000CC"/>
                  </a:solidFill>
                  <a:latin typeface="Courier New" pitchFamily="49" charset="0"/>
                </a:rPr>
                <a:t>ClassRoom.h</a:t>
              </a:r>
              <a:r>
                <a:rPr lang="en-US" sz="1600" b="1">
                  <a:latin typeface="Courier New" pitchFamily="49" charset="0"/>
                </a:rPr>
                <a:t>”</a:t>
              </a:r>
            </a:p>
            <a:p>
              <a:br>
                <a:rPr lang="en-US" sz="1600" b="1">
                  <a:latin typeface="Courier New" pitchFamily="49" charset="0"/>
                </a:rPr>
              </a:br>
              <a:r>
                <a:rPr lang="en-US" sz="1600" b="1">
                  <a:latin typeface="Courier New" pitchFamily="49" charset="0"/>
                </a:rPr>
                <a:t>void ClassRoom::printRoster()</a:t>
              </a:r>
            </a:p>
            <a:p>
              <a:r>
                <a:rPr lang="en-US" sz="1600" b="1">
                  <a:latin typeface="Courier New" pitchFamily="49" charset="0"/>
                </a:rPr>
                <a:t>{</a:t>
              </a:r>
            </a:p>
            <a:p>
              <a:r>
                <a:rPr lang="en-US" sz="1600" b="1">
                  <a:latin typeface="Courier New" pitchFamily="49" charset="0"/>
                </a:rPr>
                <a:t> for (int i=0;i&lt;100;i++)</a:t>
              </a:r>
            </a:p>
            <a:p>
              <a:r>
                <a:rPr lang="en-US" sz="1600" b="1">
                  <a:latin typeface="Courier New" pitchFamily="49" charset="0"/>
                </a:rPr>
                <a:t>  cout</a:t>
              </a:r>
              <a:r>
                <a:rPr lang="en-US" sz="1200" b="1">
                  <a:latin typeface="Courier New" pitchFamily="49" charset="0"/>
                </a:rPr>
                <a:t> </a:t>
              </a:r>
              <a:r>
                <a:rPr lang="en-US" sz="1600" b="1">
                  <a:latin typeface="Courier New" pitchFamily="49" charset="0"/>
                </a:rPr>
                <a:t>&lt;&lt;</a:t>
              </a:r>
              <a:r>
                <a:rPr lang="en-US" sz="1200" b="1">
                  <a:latin typeface="Courier New" pitchFamily="49" charset="0"/>
                </a:rPr>
                <a:t> </a:t>
              </a:r>
              <a:r>
                <a:rPr lang="en-US" sz="1600" b="1">
                  <a:solidFill>
                    <a:srgbClr val="800000"/>
                  </a:solidFill>
                  <a:latin typeface="Courier New" pitchFamily="49" charset="0"/>
                </a:rPr>
                <a:t>m_studs[i].getName</a:t>
              </a:r>
              <a:r>
                <a:rPr lang="en-US" sz="1400" b="1">
                  <a:solidFill>
                    <a:srgbClr val="800000"/>
                  </a:solidFill>
                  <a:latin typeface="Courier New" pitchFamily="49" charset="0"/>
                </a:rPr>
                <a:t>();</a:t>
              </a:r>
            </a:p>
            <a:p>
              <a:r>
                <a:rPr lang="en-US" sz="1600" b="1">
                  <a:latin typeface="Courier New" pitchFamily="49" charset="0"/>
                </a:rPr>
                <a:t>}</a:t>
              </a:r>
            </a:p>
          </p:txBody>
        </p:sp>
        <p:sp>
          <p:nvSpPr>
            <p:cNvPr id="269338" name="Text Box 26"/>
            <p:cNvSpPr txBox="1">
              <a:spLocks noChangeArrowheads="1"/>
            </p:cNvSpPr>
            <p:nvPr/>
          </p:nvSpPr>
          <p:spPr bwMode="auto">
            <a:xfrm>
              <a:off x="3803" y="554"/>
              <a:ext cx="98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rgbClr val="006666"/>
                  </a:solidFill>
                </a:rPr>
                <a:t>ClassRoom.cpp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693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693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693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693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9327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188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1028" y="3357848"/>
            <a:ext cx="2117372" cy="132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1267" y="-112889"/>
            <a:ext cx="7772400" cy="1143000"/>
          </a:xfrm>
        </p:spPr>
        <p:txBody>
          <a:bodyPr/>
          <a:lstStyle/>
          <a:p>
            <a:r>
              <a:rPr lang="en-US" sz="3600" dirty="0">
                <a:solidFill>
                  <a:schemeClr val="tx1"/>
                </a:solidFill>
              </a:rPr>
              <a:t>Default Arguments!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97028" y="1275643"/>
            <a:ext cx="25453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So what do you notice about the following code?</a:t>
            </a:r>
          </a:p>
        </p:txBody>
      </p:sp>
      <p:sp>
        <p:nvSpPr>
          <p:cNvPr id="9" name="Rectangle 42"/>
          <p:cNvSpPr>
            <a:spLocks noChangeArrowheads="1"/>
          </p:cNvSpPr>
          <p:nvPr/>
        </p:nvSpPr>
        <p:spPr bwMode="auto">
          <a:xfrm>
            <a:off x="76200" y="1275644"/>
            <a:ext cx="6302022" cy="5582356"/>
          </a:xfrm>
          <a:prstGeom prst="rect">
            <a:avLst/>
          </a:prstGeom>
          <a:solidFill>
            <a:srgbClr val="FFFF99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noAutofit/>
          </a:bodyPr>
          <a:lstStyle/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bool poop(string name,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numberOfWipes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{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cout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&lt;&lt; person &lt;&lt; “ just pooped.\n”;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cout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&lt;&lt; “They wiped “ &lt;&lt;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numberOfWipes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&lt;&lt;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“ times.\n”;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}</a:t>
            </a:r>
          </a:p>
          <a:p>
            <a:pPr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...</a:t>
            </a:r>
          </a:p>
          <a:p>
            <a:pPr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>
              <a:tabLst>
                <a:tab pos="228600" algn="l"/>
              </a:tabLst>
            </a:pP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main()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{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poop(“Phyllis”,2); 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poop(“Astro”,2); 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poop(“Sylvia”,2); 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poop(“Carey”,3); 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poop(“David”,0); 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poop(“Sergey”,2); 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poop(“Larry”,2); 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poop(“Devan”,2);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pic>
        <p:nvPicPr>
          <p:cNvPr id="22118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8628" y="5160257"/>
            <a:ext cx="2545372" cy="16977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6437625" y="2511776"/>
            <a:ext cx="26641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(other than David really needs to wipe)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437625" y="3510842"/>
            <a:ext cx="266417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Right! Most of the time, people wipe exactly twice!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437625" y="4837287"/>
            <a:ext cx="266417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Wouldn’t it be nice if we could simplify our program by taking this into account?</a:t>
            </a:r>
          </a:p>
        </p:txBody>
      </p:sp>
      <p:sp>
        <p:nvSpPr>
          <p:cNvPr id="27" name="Rectangle 42"/>
          <p:cNvSpPr>
            <a:spLocks noChangeArrowheads="1"/>
          </p:cNvSpPr>
          <p:nvPr/>
        </p:nvSpPr>
        <p:spPr bwMode="auto">
          <a:xfrm>
            <a:off x="76200" y="1275644"/>
            <a:ext cx="6302022" cy="5582356"/>
          </a:xfrm>
          <a:prstGeom prst="rect">
            <a:avLst/>
          </a:prstGeom>
          <a:solidFill>
            <a:srgbClr val="FFFF99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noAutofit/>
          </a:bodyPr>
          <a:lstStyle/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void poop(string name,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numberOfWipes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{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cout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&lt;&lt; person &lt;&lt; “ just pooped.\n”;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cout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&lt;&lt; “They wiped “ &lt;&lt;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numberOfWipes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&lt;&lt;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“ times.\n”;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}</a:t>
            </a:r>
          </a:p>
          <a:p>
            <a:pPr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...</a:t>
            </a:r>
          </a:p>
          <a:p>
            <a:pPr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>
              <a:tabLst>
                <a:tab pos="228600" algn="l"/>
              </a:tabLst>
            </a:pP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main()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{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poop(“Phyllis”,</a:t>
            </a:r>
            <a:r>
              <a:rPr lang="en-US" sz="18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); 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poop(“Astro”,</a:t>
            </a:r>
            <a:r>
              <a:rPr lang="en-US" sz="18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); 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poop(“Sylvia”,</a:t>
            </a:r>
            <a:r>
              <a:rPr lang="en-US" sz="18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); 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poop(“Carey”,3); 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poop(“David”,0); 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poop(“Sergey”,</a:t>
            </a:r>
            <a:r>
              <a:rPr lang="en-US" sz="18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); 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poop(“Larry”,</a:t>
            </a:r>
            <a:r>
              <a:rPr lang="en-US" sz="18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); 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poop(“Devan”,</a:t>
            </a:r>
            <a:r>
              <a:rPr lang="en-US" sz="18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);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589140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11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11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211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211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1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000"/>
                            </p:stCondLst>
                            <p:childTnLst>
                              <p:par>
                                <p:cTn id="56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500"/>
                            </p:stCondLst>
                            <p:childTnLst>
                              <p:par>
                                <p:cTn id="59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000"/>
                            </p:stCondLst>
                            <p:childTnLst>
                              <p:par>
                                <p:cTn id="62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500"/>
                            </p:stCondLst>
                            <p:childTnLst>
                              <p:par>
                                <p:cTn id="6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3000"/>
                            </p:stCondLst>
                            <p:childTnLst>
                              <p:par>
                                <p:cTn id="6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3500"/>
                            </p:stCondLst>
                            <p:childTnLst>
                              <p:par>
                                <p:cTn id="7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4000"/>
                            </p:stCondLst>
                            <p:childTnLst>
                              <p:par>
                                <p:cTn id="74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2211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2211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9" dur="500"/>
                                        <p:tgtEl>
                                          <p:spTgt spid="2211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/>
                                        <p:tgtEl>
                                          <p:spTgt spid="2211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1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 uiExpand="1" build="p" animBg="1"/>
      <p:bldP spid="17" grpId="0"/>
      <p:bldP spid="18" grpId="0"/>
      <p:bldP spid="19" grpId="0"/>
      <p:bldP spid="27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1267" y="-112889"/>
            <a:ext cx="7772400" cy="1143000"/>
          </a:xfrm>
        </p:spPr>
        <p:txBody>
          <a:bodyPr/>
          <a:lstStyle/>
          <a:p>
            <a:r>
              <a:rPr lang="en-US" sz="3600" dirty="0">
                <a:solidFill>
                  <a:schemeClr val="tx1"/>
                </a:solidFill>
              </a:rPr>
              <a:t>Default Arguments!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97028" y="1293530"/>
            <a:ext cx="25453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We can! </a:t>
            </a:r>
            <a:br>
              <a:rPr lang="en-US" dirty="0"/>
            </a:br>
            <a:r>
              <a:rPr lang="en-US" dirty="0"/>
              <a:t>Let’s see how!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378222" y="2175700"/>
            <a:ext cx="276577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C++ lets you specify </a:t>
            </a:r>
            <a:br>
              <a:rPr lang="en-US" dirty="0"/>
            </a:br>
            <a:r>
              <a:rPr lang="en-US" dirty="0"/>
              <a:t>a default value for </a:t>
            </a:r>
            <a:br>
              <a:rPr lang="en-US" dirty="0"/>
            </a:br>
            <a:r>
              <a:rPr lang="en-US" dirty="0"/>
              <a:t>a parameter… </a:t>
            </a:r>
            <a:br>
              <a:rPr lang="en-US" dirty="0"/>
            </a:br>
            <a:r>
              <a:rPr lang="en-US" dirty="0">
                <a:solidFill>
                  <a:srgbClr val="FF0000"/>
                </a:solidFill>
              </a:rPr>
              <a:t>like this</a:t>
            </a:r>
            <a:r>
              <a:rPr lang="en-US" dirty="0"/>
              <a:t>…</a:t>
            </a:r>
          </a:p>
        </p:txBody>
      </p:sp>
      <p:sp>
        <p:nvSpPr>
          <p:cNvPr id="27" name="Rectangle 42"/>
          <p:cNvSpPr>
            <a:spLocks noChangeArrowheads="1"/>
          </p:cNvSpPr>
          <p:nvPr/>
        </p:nvSpPr>
        <p:spPr bwMode="auto">
          <a:xfrm>
            <a:off x="76200" y="1275644"/>
            <a:ext cx="6302022" cy="5582356"/>
          </a:xfrm>
          <a:prstGeom prst="rect">
            <a:avLst/>
          </a:prstGeom>
          <a:solidFill>
            <a:srgbClr val="FFFF99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noAutofit/>
          </a:bodyPr>
          <a:lstStyle/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void poop(string name,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numberOfWipes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{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cout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&lt;&lt; person &lt;&lt; “ just pooped.\n”;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cout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&lt;&lt; “They wiped “ &lt;&lt;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numberOfWipes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&lt;&lt;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“ times.\n”;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}</a:t>
            </a:r>
          </a:p>
          <a:p>
            <a:pPr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...</a:t>
            </a:r>
          </a:p>
          <a:p>
            <a:pPr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>
              <a:tabLst>
                <a:tab pos="228600" algn="l"/>
              </a:tabLst>
            </a:pP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main()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{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poop(“Phyllis”,</a:t>
            </a:r>
            <a:r>
              <a:rPr lang="en-US" sz="18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); 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poop(“Astro”,</a:t>
            </a:r>
            <a:r>
              <a:rPr lang="en-US" sz="18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); 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poop(“Sylvia”,</a:t>
            </a:r>
            <a:r>
              <a:rPr lang="en-US" sz="18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); 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poop(“Carey”,3); 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poop(“David”,0); 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poop(“Sergey”,</a:t>
            </a:r>
            <a:r>
              <a:rPr lang="en-US" sz="18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); 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poop(“Larry”,</a:t>
            </a:r>
            <a:r>
              <a:rPr lang="en-US" sz="18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); 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poop(“Devan”,</a:t>
            </a:r>
            <a:r>
              <a:rPr lang="en-US" sz="18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);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4" name="Rectangle 3"/>
          <p:cNvSpPr/>
          <p:nvPr/>
        </p:nvSpPr>
        <p:spPr>
          <a:xfrm>
            <a:off x="5531613" y="1275967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)</a:t>
            </a:r>
            <a:endParaRPr lang="en-US" sz="1800" dirty="0"/>
          </a:p>
        </p:txBody>
      </p:sp>
      <p:sp>
        <p:nvSpPr>
          <p:cNvPr id="6" name="TextBox 5"/>
          <p:cNvSpPr txBox="1"/>
          <p:nvPr/>
        </p:nvSpPr>
        <p:spPr>
          <a:xfrm>
            <a:off x="5576310" y="1263343"/>
            <a:ext cx="5556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= 2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378222" y="3660074"/>
            <a:ext cx="276577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Now, when you call the function, you can leave out the parameter if you just want the default…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2602937" y="4320200"/>
            <a:ext cx="574322" cy="282223"/>
          </a:xfrm>
          <a:prstGeom prst="rect">
            <a:avLst/>
          </a:prstGeom>
          <a:solidFill>
            <a:srgbClr val="FFFF9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807051" y="4292543"/>
            <a:ext cx="4603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);</a:t>
            </a:r>
            <a:endParaRPr lang="en-US" sz="1800" dirty="0"/>
          </a:p>
        </p:txBody>
      </p:sp>
      <p:sp>
        <p:nvSpPr>
          <p:cNvPr id="21" name="Rectangle 20"/>
          <p:cNvSpPr/>
          <p:nvPr/>
        </p:nvSpPr>
        <p:spPr bwMode="auto">
          <a:xfrm>
            <a:off x="2335081" y="4585996"/>
            <a:ext cx="574322" cy="282223"/>
          </a:xfrm>
          <a:prstGeom prst="rect">
            <a:avLst/>
          </a:prstGeom>
          <a:solidFill>
            <a:srgbClr val="FFFF9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2532792" y="4561664"/>
            <a:ext cx="4603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);</a:t>
            </a:r>
            <a:endParaRPr lang="en-US" sz="1800" dirty="0"/>
          </a:p>
        </p:txBody>
      </p:sp>
      <p:sp>
        <p:nvSpPr>
          <p:cNvPr id="26" name="Rectangle 25"/>
          <p:cNvSpPr/>
          <p:nvPr/>
        </p:nvSpPr>
        <p:spPr bwMode="auto">
          <a:xfrm>
            <a:off x="2481670" y="4920875"/>
            <a:ext cx="574322" cy="282223"/>
          </a:xfrm>
          <a:prstGeom prst="rect">
            <a:avLst/>
          </a:prstGeom>
          <a:solidFill>
            <a:srgbClr val="FFFF9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2666557" y="4833767"/>
            <a:ext cx="4603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);</a:t>
            </a:r>
            <a:endParaRPr lang="en-US" sz="1800" dirty="0"/>
          </a:p>
        </p:txBody>
      </p:sp>
      <p:sp>
        <p:nvSpPr>
          <p:cNvPr id="29" name="Rectangle 28"/>
          <p:cNvSpPr/>
          <p:nvPr/>
        </p:nvSpPr>
        <p:spPr bwMode="auto">
          <a:xfrm>
            <a:off x="2481670" y="5727568"/>
            <a:ext cx="574322" cy="282223"/>
          </a:xfrm>
          <a:prstGeom prst="rect">
            <a:avLst/>
          </a:prstGeom>
          <a:solidFill>
            <a:srgbClr val="FFFF9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2663677" y="5659693"/>
            <a:ext cx="4603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);</a:t>
            </a:r>
            <a:endParaRPr lang="en-US" sz="1800" dirty="0"/>
          </a:p>
        </p:txBody>
      </p:sp>
      <p:sp>
        <p:nvSpPr>
          <p:cNvPr id="31" name="Rectangle 30"/>
          <p:cNvSpPr/>
          <p:nvPr/>
        </p:nvSpPr>
        <p:spPr bwMode="auto">
          <a:xfrm>
            <a:off x="2379396" y="6009791"/>
            <a:ext cx="574322" cy="282223"/>
          </a:xfrm>
          <a:prstGeom prst="rect">
            <a:avLst/>
          </a:prstGeom>
          <a:solidFill>
            <a:srgbClr val="FFFF9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2529787" y="5931797"/>
            <a:ext cx="4603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);</a:t>
            </a:r>
            <a:endParaRPr lang="en-US" sz="1800" dirty="0"/>
          </a:p>
        </p:txBody>
      </p:sp>
      <p:sp>
        <p:nvSpPr>
          <p:cNvPr id="33" name="Rectangle 32"/>
          <p:cNvSpPr/>
          <p:nvPr/>
        </p:nvSpPr>
        <p:spPr bwMode="auto">
          <a:xfrm>
            <a:off x="2379396" y="6292014"/>
            <a:ext cx="574322" cy="282223"/>
          </a:xfrm>
          <a:prstGeom prst="rect">
            <a:avLst/>
          </a:prstGeom>
          <a:solidFill>
            <a:srgbClr val="FFFF9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2529787" y="6209012"/>
            <a:ext cx="4603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);</a:t>
            </a:r>
            <a:endParaRPr lang="en-US" sz="1800" dirty="0"/>
          </a:p>
        </p:txBody>
      </p:sp>
      <p:sp>
        <p:nvSpPr>
          <p:cNvPr id="35" name="Line 53"/>
          <p:cNvSpPr>
            <a:spLocks noChangeShapeType="1"/>
          </p:cNvSpPr>
          <p:nvPr/>
        </p:nvSpPr>
        <p:spPr bwMode="auto">
          <a:xfrm>
            <a:off x="333375" y="4477209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303837" y="4291016"/>
            <a:ext cx="14253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“Phyllis”</a:t>
            </a:r>
            <a:endParaRPr lang="en-US" sz="1800" dirty="0">
              <a:solidFill>
                <a:srgbClr val="7030A0"/>
              </a:solidFill>
            </a:endParaRPr>
          </a:p>
        </p:txBody>
      </p:sp>
      <p:sp>
        <p:nvSpPr>
          <p:cNvPr id="37" name="Rectangle 36"/>
          <p:cNvSpPr/>
          <p:nvPr/>
        </p:nvSpPr>
        <p:spPr bwMode="auto">
          <a:xfrm>
            <a:off x="5664194" y="1347363"/>
            <a:ext cx="412671" cy="282223"/>
          </a:xfrm>
          <a:prstGeom prst="rect">
            <a:avLst/>
          </a:prstGeom>
          <a:solidFill>
            <a:srgbClr val="FFFF99">
              <a:alpha val="83137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5780475" y="1266239"/>
            <a:ext cx="34176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+mj-lt"/>
                <a:cs typeface="Courier New" pitchFamily="49" charset="0"/>
              </a:rPr>
              <a:t>2</a:t>
            </a:r>
            <a:endParaRPr lang="en-US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924234" y="4300744"/>
            <a:ext cx="29979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// defaults to passing in </a:t>
            </a:r>
            <a:r>
              <a:rPr lang="en-US" sz="1800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38" name="Left Arrow 37"/>
          <p:cNvSpPr/>
          <p:nvPr/>
        </p:nvSpPr>
        <p:spPr bwMode="auto">
          <a:xfrm>
            <a:off x="2895600" y="4545812"/>
            <a:ext cx="3384242" cy="1543328"/>
          </a:xfrm>
          <a:prstGeom prst="leftArrow">
            <a:avLst>
              <a:gd name="adj1" fmla="val 65127"/>
              <a:gd name="adj2" fmla="val 50000"/>
            </a:avLst>
          </a:prstGeom>
          <a:solidFill>
            <a:srgbClr val="F9DCDB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Note:</a:t>
            </a:r>
            <a:r>
              <a:rPr kumimoji="0" lang="en-US" sz="17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 We still need to pass in the value any time we don’t want the default!</a:t>
            </a:r>
            <a:endParaRPr kumimoji="0" lang="en-US" sz="1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1" name="Line 53"/>
          <p:cNvSpPr>
            <a:spLocks noChangeShapeType="1"/>
          </p:cNvSpPr>
          <p:nvPr/>
        </p:nvSpPr>
        <p:spPr bwMode="auto">
          <a:xfrm>
            <a:off x="329076" y="5570692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6479822" y="5427420"/>
            <a:ext cx="256257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and C++ will automagically pass in that default value!</a:t>
            </a:r>
          </a:p>
        </p:txBody>
      </p:sp>
      <p:sp>
        <p:nvSpPr>
          <p:cNvPr id="43" name="Rectangle 42"/>
          <p:cNvSpPr/>
          <p:nvPr/>
        </p:nvSpPr>
        <p:spPr>
          <a:xfrm>
            <a:off x="1312118" y="5376087"/>
            <a:ext cx="11496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“David”</a:t>
            </a:r>
            <a:endParaRPr lang="en-US" sz="1800" dirty="0">
              <a:solidFill>
                <a:srgbClr val="7030A0"/>
              </a:solidFill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2399976" y="5356211"/>
            <a:ext cx="34176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+mj-lt"/>
                <a:cs typeface="Courier New" pitchFamily="49" charset="0"/>
              </a:rPr>
              <a:t>0</a:t>
            </a:r>
            <a:endParaRPr lang="en-US" dirty="0">
              <a:solidFill>
                <a:srgbClr val="7030A0"/>
              </a:solidFill>
              <a:latin typeface="+mj-lt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953418" y="5386989"/>
            <a:ext cx="3228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// ignores the default value!</a:t>
            </a:r>
            <a:endParaRPr lang="en-US" sz="1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5924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4.04255E-6 L 0.04931 4.04255E-6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65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3.29322E-6 L -0.03195 3.29322E-6 " pathEditMode="relative" rAng="0" ptsTypes="AA">
                                      <p:cBhvr>
                                        <p:cTn id="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9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3.29322E-6 L -0.03195 3.29322E-6 " pathEditMode="relative" rAng="0" ptsTypes="AA">
                                      <p:cBhvr>
                                        <p:cTn id="4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9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3.29322E-6 L -0.03195 3.29322E-6 " pathEditMode="relative" rAng="0" ptsTypes="AA">
                                      <p:cBhvr>
                                        <p:cTn id="4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9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0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3.29322E-6 L -0.03195 3.29322E-6 " pathEditMode="relative" rAng="0" ptsTypes="AA">
                                      <p:cBhvr>
                                        <p:cTn id="5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9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50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3.29322E-6 L -0.03195 3.29322E-6 " pathEditMode="relative" rAng="0" ptsTypes="AA">
                                      <p:cBhvr>
                                        <p:cTn id="6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9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300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3.29322E-6 L -0.03195 3.29322E-6 " pathEditMode="relative" rAng="0" ptsTypes="AA">
                                      <p:cBhvr>
                                        <p:cTn id="6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9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3.7037E-6 L 0.08854 -0.48056 " pathEditMode="relative" rAng="0" ptsTypes="AA">
                                      <p:cBhvr>
                                        <p:cTn id="7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27" y="-240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4.81481E-6 L -0.13697 -0.04352 " pathEditMode="relative" rAng="0" ptsTypes="AA">
                                      <p:cBhvr>
                                        <p:cTn id="86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858" y="-2176"/>
                                    </p:animMotion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-2.96296E-6 L 3.88889E-6 0.04236 " pathEditMode="relative" rAng="0" ptsTypes="AA">
                                      <p:cBhvr>
                                        <p:cTn id="102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3.7037E-7 L 0.10157 -0.63843 " pathEditMode="relative" rAng="0" ptsTypes="AA">
                                      <p:cBhvr>
                                        <p:cTn id="135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69" y="-31921"/>
                                    </p:animMotion>
                                  </p:childTnLst>
                                </p:cTn>
                              </p:par>
                              <p:par>
                                <p:cTn id="136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-1.11111E-6 L 0.23246 -0.64352 " pathEditMode="relative" rAng="0" ptsTypes="AA">
                                      <p:cBhvr>
                                        <p:cTn id="137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615" y="-32176"/>
                                    </p:animMotion>
                                  </p:childTnLst>
                                </p:cTn>
                              </p:par>
                              <p:par>
                                <p:cTn id="138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7" grpId="0"/>
      <p:bldP spid="4" grpId="0"/>
      <p:bldP spid="6" grpId="0"/>
      <p:bldP spid="14" grpId="0"/>
      <p:bldP spid="7" grpId="0" animBg="1"/>
      <p:bldP spid="20" grpId="0"/>
      <p:bldP spid="21" grpId="0" animBg="1"/>
      <p:bldP spid="22" grpId="0"/>
      <p:bldP spid="26" grpId="0" animBg="1"/>
      <p:bldP spid="25" grpId="0"/>
      <p:bldP spid="29" grpId="0" animBg="1"/>
      <p:bldP spid="28" grpId="0"/>
      <p:bldP spid="31" grpId="0" animBg="1"/>
      <p:bldP spid="30" grpId="0"/>
      <p:bldP spid="33" grpId="0" animBg="1"/>
      <p:bldP spid="32" grpId="0"/>
      <p:bldP spid="35" grpId="0" animBg="1"/>
      <p:bldP spid="35" grpId="1" animBg="1"/>
      <p:bldP spid="8" grpId="0"/>
      <p:bldP spid="8" grpId="1"/>
      <p:bldP spid="8" grpId="2"/>
      <p:bldP spid="37" grpId="0" animBg="1"/>
      <p:bldP spid="37" grpId="1" animBg="1"/>
      <p:bldP spid="37" grpId="2" animBg="1"/>
      <p:bldP spid="36" grpId="0"/>
      <p:bldP spid="36" grpId="1"/>
      <p:bldP spid="36" grpId="2"/>
      <p:bldP spid="10" grpId="0"/>
      <p:bldP spid="38" grpId="0" animBg="1"/>
      <p:bldP spid="38" grpId="1" animBg="1"/>
      <p:bldP spid="38" grpId="2" animBg="1"/>
      <p:bldP spid="41" grpId="0" animBg="1"/>
      <p:bldP spid="41" grpId="1" animBg="1"/>
      <p:bldP spid="39" grpId="0"/>
      <p:bldP spid="43" grpId="0"/>
      <p:bldP spid="43" grpId="1"/>
      <p:bldP spid="44" grpId="0"/>
      <p:bldP spid="44" grpId="1"/>
      <p:bldP spid="45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1267" y="-112889"/>
            <a:ext cx="7772400" cy="1143000"/>
          </a:xfrm>
        </p:spPr>
        <p:txBody>
          <a:bodyPr/>
          <a:lstStyle/>
          <a:p>
            <a:r>
              <a:rPr lang="en-US" sz="3600" dirty="0">
                <a:solidFill>
                  <a:schemeClr val="tx1"/>
                </a:solidFill>
              </a:rPr>
              <a:t>Default Arguments!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378222" y="1280534"/>
            <a:ext cx="276577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You can have more than one default parameter if you like, and C++ will figure out what to do!</a:t>
            </a: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9678" y="5337973"/>
            <a:ext cx="1795825" cy="1227147"/>
          </a:xfrm>
          <a:prstGeom prst="rect">
            <a:avLst/>
          </a:prstGeom>
        </p:spPr>
      </p:pic>
      <p:sp>
        <p:nvSpPr>
          <p:cNvPr id="46" name="Rectangle 42"/>
          <p:cNvSpPr>
            <a:spLocks noChangeArrowheads="1"/>
          </p:cNvSpPr>
          <p:nvPr/>
        </p:nvSpPr>
        <p:spPr bwMode="auto">
          <a:xfrm>
            <a:off x="76200" y="1271054"/>
            <a:ext cx="6302022" cy="3942972"/>
          </a:xfrm>
          <a:prstGeom prst="rect">
            <a:avLst/>
          </a:prstGeom>
          <a:solidFill>
            <a:schemeClr val="accent3">
              <a:lumMod val="95000"/>
            </a:schemeClr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>
            <a:noAutofit/>
          </a:bodyPr>
          <a:lstStyle/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void fart(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length </a:t>
            </a:r>
            <a:r>
              <a:rPr lang="en-US" sz="18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= 10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volume </a:t>
            </a:r>
            <a:r>
              <a:rPr lang="en-US" sz="18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= 50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{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cout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&lt;&lt; “I just farted for “ &lt;&lt; length 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 &lt;&lt; “ seconds, and it was“ 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 &lt;&lt; volume &lt;&lt; “ decibels loud.\n”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}</a:t>
            </a:r>
          </a:p>
          <a:p>
            <a:pPr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>
              <a:tabLst>
                <a:tab pos="228600" algn="l"/>
              </a:tabLst>
            </a:pP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main()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{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fart(20,5);    // long but not so loud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fart(5);       // short violent burst!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fart();        // medium and pretty loud</a:t>
            </a:r>
          </a:p>
          <a:p>
            <a:pPr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}</a:t>
            </a:r>
          </a:p>
          <a:p>
            <a:pPr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1150966" y="3741840"/>
            <a:ext cx="4603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1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20</a:t>
            </a:r>
            <a:endParaRPr lang="en-US" sz="1800" dirty="0">
              <a:solidFill>
                <a:srgbClr val="7030A0"/>
              </a:solidFill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1572436" y="3760876"/>
            <a:ext cx="30970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  <a:latin typeface="+mj-lt"/>
              </a:rPr>
              <a:t>5</a:t>
            </a:r>
          </a:p>
        </p:txBody>
      </p:sp>
      <p:sp>
        <p:nvSpPr>
          <p:cNvPr id="49" name="Rectangle 42"/>
          <p:cNvSpPr>
            <a:spLocks noChangeArrowheads="1"/>
          </p:cNvSpPr>
          <p:nvPr/>
        </p:nvSpPr>
        <p:spPr bwMode="auto">
          <a:xfrm>
            <a:off x="2937812" y="1299990"/>
            <a:ext cx="661421" cy="317797"/>
          </a:xfrm>
          <a:prstGeom prst="rect">
            <a:avLst/>
          </a:prstGeom>
          <a:solidFill>
            <a:schemeClr val="accent3">
              <a:lumMod val="95000"/>
              <a:alpha val="85000"/>
            </a:schemeClr>
          </a:solidFill>
          <a:ln w="28575">
            <a:noFill/>
            <a:miter lim="800000"/>
            <a:headEnd/>
            <a:tailEnd/>
          </a:ln>
          <a:effectLst/>
          <a:extLst/>
        </p:spPr>
        <p:txBody>
          <a:bodyPr>
            <a:noAutofit/>
          </a:bodyPr>
          <a:lstStyle/>
          <a:p>
            <a:pPr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0" name="Rectangle 42"/>
          <p:cNvSpPr>
            <a:spLocks noChangeArrowheads="1"/>
          </p:cNvSpPr>
          <p:nvPr/>
        </p:nvSpPr>
        <p:spPr bwMode="auto">
          <a:xfrm>
            <a:off x="5259478" y="1290262"/>
            <a:ext cx="661421" cy="317797"/>
          </a:xfrm>
          <a:prstGeom prst="rect">
            <a:avLst/>
          </a:prstGeom>
          <a:solidFill>
            <a:schemeClr val="accent3">
              <a:lumMod val="95000"/>
              <a:alpha val="85000"/>
            </a:schemeClr>
          </a:solidFill>
          <a:ln w="28575">
            <a:noFill/>
            <a:miter lim="800000"/>
            <a:headEnd/>
            <a:tailEnd/>
          </a:ln>
          <a:effectLst/>
          <a:extLst/>
        </p:spPr>
        <p:txBody>
          <a:bodyPr>
            <a:noAutofit/>
          </a:bodyPr>
          <a:lstStyle/>
          <a:p>
            <a:pPr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1" name="Line 53"/>
          <p:cNvSpPr>
            <a:spLocks noChangeShapeType="1"/>
          </p:cNvSpPr>
          <p:nvPr/>
        </p:nvSpPr>
        <p:spPr bwMode="auto">
          <a:xfrm>
            <a:off x="255554" y="3926506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1161300" y="4006334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5</a:t>
            </a:r>
            <a:endParaRPr lang="en-US" sz="1800" dirty="0">
              <a:solidFill>
                <a:srgbClr val="7030A0"/>
              </a:solidFill>
            </a:endParaRPr>
          </a:p>
        </p:txBody>
      </p:sp>
      <p:sp>
        <p:nvSpPr>
          <p:cNvPr id="63" name="Rectangle 42"/>
          <p:cNvSpPr>
            <a:spLocks noChangeArrowheads="1"/>
          </p:cNvSpPr>
          <p:nvPr/>
        </p:nvSpPr>
        <p:spPr bwMode="auto">
          <a:xfrm>
            <a:off x="5243136" y="1295861"/>
            <a:ext cx="661421" cy="317797"/>
          </a:xfrm>
          <a:prstGeom prst="rect">
            <a:avLst/>
          </a:prstGeom>
          <a:solidFill>
            <a:schemeClr val="accent3">
              <a:lumMod val="95000"/>
              <a:alpha val="85000"/>
            </a:schemeClr>
          </a:solidFill>
          <a:ln w="28575">
            <a:noFill/>
            <a:miter lim="800000"/>
            <a:headEnd/>
            <a:tailEnd/>
          </a:ln>
          <a:effectLst/>
          <a:extLst/>
        </p:spPr>
        <p:txBody>
          <a:bodyPr>
            <a:noAutofit/>
          </a:bodyPr>
          <a:lstStyle/>
          <a:p>
            <a:pPr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5528191" y="1290262"/>
            <a:ext cx="43473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  <a:latin typeface="+mj-lt"/>
              </a:rPr>
              <a:t>50</a:t>
            </a:r>
          </a:p>
        </p:txBody>
      </p:sp>
      <p:sp>
        <p:nvSpPr>
          <p:cNvPr id="54" name="Rectangle 42"/>
          <p:cNvSpPr>
            <a:spLocks noChangeArrowheads="1"/>
          </p:cNvSpPr>
          <p:nvPr/>
        </p:nvSpPr>
        <p:spPr bwMode="auto">
          <a:xfrm>
            <a:off x="2948146" y="1545028"/>
            <a:ext cx="661421" cy="317797"/>
          </a:xfrm>
          <a:prstGeom prst="rect">
            <a:avLst/>
          </a:prstGeom>
          <a:solidFill>
            <a:schemeClr val="accent3">
              <a:lumMod val="95000"/>
              <a:alpha val="85000"/>
            </a:schemeClr>
          </a:solidFill>
          <a:ln w="28575">
            <a:noFill/>
            <a:miter lim="800000"/>
            <a:headEnd/>
            <a:tailEnd/>
          </a:ln>
          <a:effectLst/>
          <a:extLst/>
        </p:spPr>
        <p:txBody>
          <a:bodyPr>
            <a:noAutofit/>
          </a:bodyPr>
          <a:lstStyle/>
          <a:p>
            <a:pPr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5" name="Rectangle 42"/>
          <p:cNvSpPr>
            <a:spLocks noChangeArrowheads="1"/>
          </p:cNvSpPr>
          <p:nvPr/>
        </p:nvSpPr>
        <p:spPr bwMode="auto">
          <a:xfrm>
            <a:off x="5269812" y="1535300"/>
            <a:ext cx="661421" cy="317797"/>
          </a:xfrm>
          <a:prstGeom prst="rect">
            <a:avLst/>
          </a:prstGeom>
          <a:solidFill>
            <a:schemeClr val="accent3">
              <a:lumMod val="95000"/>
              <a:alpha val="85000"/>
            </a:schemeClr>
          </a:solidFill>
          <a:ln w="28575">
            <a:noFill/>
            <a:miter lim="800000"/>
            <a:headEnd/>
            <a:tailEnd/>
          </a:ln>
          <a:effectLst/>
          <a:extLst/>
        </p:spPr>
        <p:txBody>
          <a:bodyPr>
            <a:noAutofit/>
          </a:bodyPr>
          <a:lstStyle/>
          <a:p>
            <a:pPr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6" name="Line 53"/>
          <p:cNvSpPr>
            <a:spLocks noChangeShapeType="1"/>
          </p:cNvSpPr>
          <p:nvPr/>
        </p:nvSpPr>
        <p:spPr bwMode="auto">
          <a:xfrm>
            <a:off x="265888" y="4171544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2" name="Rectangle 42"/>
          <p:cNvSpPr>
            <a:spLocks noChangeArrowheads="1"/>
          </p:cNvSpPr>
          <p:nvPr/>
        </p:nvSpPr>
        <p:spPr bwMode="auto">
          <a:xfrm>
            <a:off x="2921470" y="1305589"/>
            <a:ext cx="661421" cy="317797"/>
          </a:xfrm>
          <a:prstGeom prst="rect">
            <a:avLst/>
          </a:prstGeom>
          <a:solidFill>
            <a:schemeClr val="accent3">
              <a:lumMod val="95000"/>
              <a:alpha val="85000"/>
            </a:schemeClr>
          </a:solidFill>
          <a:ln w="28575">
            <a:noFill/>
            <a:miter lim="800000"/>
            <a:headEnd/>
            <a:tailEnd/>
          </a:ln>
          <a:effectLst/>
          <a:extLst/>
        </p:spPr>
        <p:txBody>
          <a:bodyPr>
            <a:noAutofit/>
          </a:bodyPr>
          <a:lstStyle/>
          <a:p>
            <a:pPr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4" name="Line 53"/>
          <p:cNvSpPr>
            <a:spLocks noChangeShapeType="1"/>
          </p:cNvSpPr>
          <p:nvPr/>
        </p:nvSpPr>
        <p:spPr bwMode="auto">
          <a:xfrm>
            <a:off x="262037" y="4460131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5" name="Rectangle 42"/>
          <p:cNvSpPr>
            <a:spLocks noChangeArrowheads="1"/>
          </p:cNvSpPr>
          <p:nvPr/>
        </p:nvSpPr>
        <p:spPr bwMode="auto">
          <a:xfrm>
            <a:off x="5269811" y="1303870"/>
            <a:ext cx="661421" cy="317797"/>
          </a:xfrm>
          <a:prstGeom prst="rect">
            <a:avLst/>
          </a:prstGeom>
          <a:solidFill>
            <a:schemeClr val="accent3">
              <a:lumMod val="95000"/>
              <a:alpha val="85000"/>
            </a:schemeClr>
          </a:solidFill>
          <a:ln w="28575">
            <a:noFill/>
            <a:miter lim="800000"/>
            <a:headEnd/>
            <a:tailEnd/>
          </a:ln>
          <a:effectLst/>
          <a:extLst/>
        </p:spPr>
        <p:txBody>
          <a:bodyPr>
            <a:noAutofit/>
          </a:bodyPr>
          <a:lstStyle/>
          <a:p>
            <a:pPr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5554866" y="1298271"/>
            <a:ext cx="43473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  <a:latin typeface="+mj-lt"/>
              </a:rPr>
              <a:t>50</a:t>
            </a:r>
          </a:p>
        </p:txBody>
      </p:sp>
      <p:sp>
        <p:nvSpPr>
          <p:cNvPr id="67" name="Rectangle 42"/>
          <p:cNvSpPr>
            <a:spLocks noChangeArrowheads="1"/>
          </p:cNvSpPr>
          <p:nvPr/>
        </p:nvSpPr>
        <p:spPr bwMode="auto">
          <a:xfrm>
            <a:off x="2948145" y="1313598"/>
            <a:ext cx="661421" cy="317797"/>
          </a:xfrm>
          <a:prstGeom prst="rect">
            <a:avLst/>
          </a:prstGeom>
          <a:solidFill>
            <a:schemeClr val="accent3">
              <a:lumMod val="95000"/>
              <a:alpha val="85000"/>
            </a:schemeClr>
          </a:solidFill>
          <a:ln w="28575">
            <a:noFill/>
            <a:miter lim="800000"/>
            <a:headEnd/>
            <a:tailEnd/>
          </a:ln>
          <a:effectLst/>
          <a:extLst/>
        </p:spPr>
        <p:txBody>
          <a:bodyPr>
            <a:noAutofit/>
          </a:bodyPr>
          <a:lstStyle/>
          <a:p>
            <a:pPr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3258557" y="1285482"/>
            <a:ext cx="40267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  <a:latin typeface="+mj-lt"/>
              </a:rPr>
              <a:t>10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6374974" y="3984401"/>
            <a:ext cx="276577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Why not? Good question – ask the C++ language designers.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  <p:sp>
        <p:nvSpPr>
          <p:cNvPr id="72" name="TextBox 71"/>
          <p:cNvSpPr txBox="1"/>
          <p:nvPr/>
        </p:nvSpPr>
        <p:spPr>
          <a:xfrm>
            <a:off x="6384702" y="3110898"/>
            <a:ext cx="27657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But you can’t do something like this!</a:t>
            </a:r>
          </a:p>
        </p:txBody>
      </p:sp>
      <p:sp>
        <p:nvSpPr>
          <p:cNvPr id="9" name="Rectangle 8"/>
          <p:cNvSpPr/>
          <p:nvPr/>
        </p:nvSpPr>
        <p:spPr>
          <a:xfrm>
            <a:off x="469558" y="4577874"/>
            <a:ext cx="53732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228600" algn="l"/>
              </a:tabLst>
            </a:pPr>
            <a:r>
              <a:rPr lang="en-US" sz="18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fart(,30);     // NOT ALLOWED </a:t>
            </a:r>
          </a:p>
        </p:txBody>
      </p:sp>
      <p:sp>
        <p:nvSpPr>
          <p:cNvPr id="73" name="Line 53"/>
          <p:cNvSpPr>
            <a:spLocks noChangeShapeType="1"/>
          </p:cNvSpPr>
          <p:nvPr/>
        </p:nvSpPr>
        <p:spPr bwMode="auto">
          <a:xfrm>
            <a:off x="255554" y="4754433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955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3.7037E-6 L 0.13125 -0.40324 " pathEditMode="relative" rAng="0" ptsTypes="AA">
                                      <p:cBhvr>
                                        <p:cTn id="69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62" y="-20162"/>
                                    </p:animMotion>
                                  </p:childTnLst>
                                </p:cTn>
                              </p:par>
                              <p:par>
                                <p:cTn id="70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3.33333E-6 L 0.34514 -0.40672 " pathEditMode="relative" rAng="0" ptsTypes="AA">
                                      <p:cBhvr>
                                        <p:cTn id="71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257" y="-20347"/>
                                    </p:animMotion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-1.11111E-6 L 0.13871 -0.44305 " pathEditMode="relative" rAng="0" ptsTypes="AA">
                                      <p:cBhvr>
                                        <p:cTn id="105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27" y="-22153"/>
                                    </p:animMotion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-1.48148E-6 L -0.09427 -0.04236 " pathEditMode="relative" rAng="0" ptsTypes="AA">
                                      <p:cBhvr>
                                        <p:cTn id="117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22" y="-2130"/>
                                    </p:animMotion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-1.48148E-6 L -0.09427 -0.04236 " pathEditMode="relative" rAng="0" ptsTypes="AA">
                                      <p:cBhvr>
                                        <p:cTn id="155" dur="2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22" y="-2130"/>
                                    </p:animMotion>
                                  </p:childTnLst>
                                </p:cTn>
                              </p:par>
                              <p:par>
                                <p:cTn id="1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-1.48148E-6 L -0.09427 -0.04236 " pathEditMode="relative" rAng="0" ptsTypes="AA">
                                      <p:cBhvr>
                                        <p:cTn id="164" dur="2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22" y="-2130"/>
                                    </p:animMotion>
                                  </p:childTnLst>
                                </p:cTn>
                              </p:par>
                              <p:par>
                                <p:cTn id="1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2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8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4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0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5" fill="hold">
                      <p:stCondLst>
                        <p:cond delay="indefinite"/>
                      </p:stCondLst>
                      <p:childTnLst>
                        <p:par>
                          <p:cTn id="206" fill="hold">
                            <p:stCondLst>
                              <p:cond delay="0"/>
                            </p:stCondLst>
                            <p:childTnLst>
                              <p:par>
                                <p:cTn id="2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>
                      <p:stCondLst>
                        <p:cond delay="indefinite"/>
                      </p:stCondLst>
                      <p:childTnLst>
                        <p:par>
                          <p:cTn id="210" fill="hold">
                            <p:stCondLst>
                              <p:cond delay="0"/>
                            </p:stCondLst>
                            <p:childTnLst>
                              <p:par>
                                <p:cTn id="2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8" fill="hold">
                      <p:stCondLst>
                        <p:cond delay="indefinite"/>
                      </p:stCondLst>
                      <p:childTnLst>
                        <p:par>
                          <p:cTn id="219" fill="hold">
                            <p:stCondLst>
                              <p:cond delay="0"/>
                            </p:stCondLst>
                            <p:childTnLst>
                              <p:par>
                                <p:cTn id="2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2" fill="hold">
                      <p:stCondLst>
                        <p:cond delay="indefinite"/>
                      </p:stCondLst>
                      <p:childTnLst>
                        <p:par>
                          <p:cTn id="223" fill="hold">
                            <p:stCondLst>
                              <p:cond delay="0"/>
                            </p:stCondLst>
                            <p:childTnLst>
                              <p:par>
                                <p:cTn id="2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6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7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8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46" grpId="0" uiExpand="1" build="p" animBg="1"/>
      <p:bldP spid="47" grpId="0"/>
      <p:bldP spid="47" grpId="1"/>
      <p:bldP spid="47" grpId="2"/>
      <p:bldP spid="48" grpId="0"/>
      <p:bldP spid="48" grpId="1"/>
      <p:bldP spid="48" grpId="2"/>
      <p:bldP spid="49" grpId="0" animBg="1"/>
      <p:bldP spid="49" grpId="1" animBg="1"/>
      <p:bldP spid="49" grpId="2" animBg="1"/>
      <p:bldP spid="50" grpId="0" animBg="1"/>
      <p:bldP spid="50" grpId="1" animBg="1"/>
      <p:bldP spid="50" grpId="2" animBg="1"/>
      <p:bldP spid="51" grpId="0" animBg="1"/>
      <p:bldP spid="51" grpId="1" animBg="1"/>
      <p:bldP spid="52" grpId="0"/>
      <p:bldP spid="52" grpId="1"/>
      <p:bldP spid="52" grpId="2"/>
      <p:bldP spid="63" grpId="0" animBg="1"/>
      <p:bldP spid="63" grpId="1" animBg="1"/>
      <p:bldP spid="63" grpId="2" animBg="1"/>
      <p:bldP spid="53" grpId="0"/>
      <p:bldP spid="53" grpId="1"/>
      <p:bldP spid="53" grpId="2"/>
      <p:bldP spid="53" grpId="3"/>
      <p:bldP spid="54" grpId="0" animBg="1"/>
      <p:bldP spid="54" grpId="1" animBg="1"/>
      <p:bldP spid="54" grpId="2" animBg="1"/>
      <p:bldP spid="55" grpId="0" animBg="1"/>
      <p:bldP spid="55" grpId="1" animBg="1"/>
      <p:bldP spid="55" grpId="2" animBg="1"/>
      <p:bldP spid="56" grpId="0" animBg="1"/>
      <p:bldP spid="56" grpId="1" animBg="1"/>
      <p:bldP spid="62" grpId="0" animBg="1"/>
      <p:bldP spid="62" grpId="1" animBg="1"/>
      <p:bldP spid="62" grpId="2" animBg="1"/>
      <p:bldP spid="64" grpId="0" animBg="1"/>
      <p:bldP spid="64" grpId="1" animBg="1"/>
      <p:bldP spid="65" grpId="0" animBg="1"/>
      <p:bldP spid="65" grpId="1" animBg="1"/>
      <p:bldP spid="66" grpId="0"/>
      <p:bldP spid="66" grpId="1"/>
      <p:bldP spid="66" grpId="2"/>
      <p:bldP spid="67" grpId="0" animBg="1"/>
      <p:bldP spid="67" grpId="1" animBg="1"/>
      <p:bldP spid="68" grpId="0"/>
      <p:bldP spid="68" grpId="1"/>
      <p:bldP spid="68" grpId="2"/>
      <p:bldP spid="69" grpId="0"/>
      <p:bldP spid="72" grpId="0"/>
      <p:bldP spid="9" grpId="0"/>
      <p:bldP spid="73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1267" y="-112889"/>
            <a:ext cx="7772400" cy="1143000"/>
          </a:xfrm>
        </p:spPr>
        <p:txBody>
          <a:bodyPr/>
          <a:lstStyle/>
          <a:p>
            <a:r>
              <a:rPr lang="en-US" sz="3200" dirty="0">
                <a:solidFill>
                  <a:schemeClr val="tx1"/>
                </a:solidFill>
              </a:rPr>
              <a:t>Default Arguments: One other thing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92406" y="862245"/>
            <a:ext cx="81062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If the </a:t>
            </a:r>
            <a:r>
              <a:rPr lang="en-US" dirty="0" err="1"/>
              <a:t>j</a:t>
            </a:r>
            <a:r>
              <a:rPr lang="en-US" baseline="30000" dirty="0" err="1"/>
              <a:t>th</a:t>
            </a:r>
            <a:r>
              <a:rPr lang="en-US" dirty="0"/>
              <a:t> parameter has a default value, then all of the following parameters (j+1 to n) </a:t>
            </a:r>
            <a:r>
              <a:rPr lang="en-US" dirty="0">
                <a:solidFill>
                  <a:srgbClr val="FF0000"/>
                </a:solidFill>
              </a:rPr>
              <a:t>must</a:t>
            </a:r>
            <a:r>
              <a:rPr lang="en-US" dirty="0"/>
              <a:t> also have default values.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194548" y="1731990"/>
            <a:ext cx="8501975" cy="1458680"/>
            <a:chOff x="340468" y="1809814"/>
            <a:chExt cx="8501975" cy="1458680"/>
          </a:xfrm>
        </p:grpSpPr>
        <p:sp>
          <p:nvSpPr>
            <p:cNvPr id="46" name="Rectangle 42"/>
            <p:cNvSpPr>
              <a:spLocks noChangeArrowheads="1"/>
            </p:cNvSpPr>
            <p:nvPr/>
          </p:nvSpPr>
          <p:spPr bwMode="auto">
            <a:xfrm>
              <a:off x="340468" y="1809814"/>
              <a:ext cx="8501975" cy="1458680"/>
            </a:xfrm>
            <a:prstGeom prst="rect">
              <a:avLst/>
            </a:prstGeom>
            <a:solidFill>
              <a:schemeClr val="accent3">
                <a:lumMod val="95000"/>
              </a:schemeClr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/>
          </p:spPr>
          <p:txBody>
            <a:bodyPr>
              <a:noAutofit/>
            </a:bodyPr>
            <a:lstStyle/>
            <a:p>
              <a:pPr>
                <a:tabLst>
                  <a:tab pos="228600" algn="l"/>
                </a:tabLst>
              </a:pP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// </a:t>
              </a:r>
              <a:r>
                <a:rPr lang="en-US" sz="1800" b="1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INVALID!</a:t>
              </a: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 Our 1</a:t>
              </a:r>
              <a:r>
                <a:rPr lang="en-US" sz="1800" b="1" baseline="30000" dirty="0">
                  <a:latin typeface="Courier New" pitchFamily="49" charset="0"/>
                  <a:cs typeface="Courier New" pitchFamily="49" charset="0"/>
                </a:rPr>
                <a:t>st</a:t>
              </a: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800" b="1" dirty="0" err="1">
                  <a:latin typeface="Courier New" pitchFamily="49" charset="0"/>
                  <a:cs typeface="Courier New" pitchFamily="49" charset="0"/>
                </a:rPr>
                <a:t>param</a:t>
              </a: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 is default, but 2</a:t>
              </a:r>
              <a:r>
                <a:rPr lang="en-US" sz="1800" b="1" baseline="30000" dirty="0">
                  <a:latin typeface="Courier New" pitchFamily="49" charset="0"/>
                  <a:cs typeface="Courier New" pitchFamily="49" charset="0"/>
                </a:rPr>
                <a:t>nd</a:t>
              </a: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 and 3</a:t>
              </a:r>
              <a:r>
                <a:rPr lang="en-US" sz="1800" b="1" baseline="30000" dirty="0">
                  <a:latin typeface="Courier New" pitchFamily="49" charset="0"/>
                  <a:cs typeface="Courier New" pitchFamily="49" charset="0"/>
                </a:rPr>
                <a:t>rd</a:t>
              </a: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 aren’t!</a:t>
              </a:r>
            </a:p>
            <a:p>
              <a:pPr>
                <a:tabLst>
                  <a:tab pos="228600" algn="l"/>
                </a:tabLst>
              </a:pP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bool burp(</a:t>
              </a:r>
              <a:r>
                <a:rPr lang="en-US" sz="1800" b="1" dirty="0" err="1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 length</a:t>
              </a:r>
              <a:r>
                <a:rPr lang="en-US" sz="1800" b="1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800" b="1" dirty="0">
                  <a:solidFill>
                    <a:srgbClr val="7030A0"/>
                  </a:solidFill>
                  <a:latin typeface="Courier New" pitchFamily="49" charset="0"/>
                  <a:cs typeface="Courier New" pitchFamily="49" charset="0"/>
                </a:rPr>
                <a:t>= 5</a:t>
              </a: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, </a:t>
              </a:r>
              <a:r>
                <a:rPr lang="en-US" sz="1800" b="1" dirty="0" err="1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sz="1800" b="1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 loudness</a:t>
              </a: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, </a:t>
              </a:r>
              <a:r>
                <a:rPr lang="en-US" sz="1800" b="1" dirty="0" err="1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sz="1800" b="1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 pitch</a:t>
              </a: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)</a:t>
              </a:r>
            </a:p>
            <a:p>
              <a:pPr>
                <a:tabLst>
                  <a:tab pos="228600" algn="l"/>
                </a:tabLst>
              </a:pP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{</a:t>
              </a:r>
            </a:p>
            <a:p>
              <a:pPr>
                <a:tabLst>
                  <a:tab pos="228600" algn="l"/>
                </a:tabLst>
              </a:pP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  ...</a:t>
              </a:r>
            </a:p>
            <a:p>
              <a:pPr>
                <a:tabLst>
                  <a:tab pos="228600" algn="l"/>
                </a:tabLst>
              </a:pP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}</a:t>
              </a:r>
            </a:p>
            <a:p>
              <a:pPr>
                <a:tabLst>
                  <a:tab pos="228600" algn="l"/>
                </a:tabLst>
              </a:pPr>
              <a:endParaRPr lang="en-US" sz="1800" b="1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4" name="Straight Connector 3"/>
            <p:cNvCxnSpPr/>
            <p:nvPr/>
          </p:nvCxnSpPr>
          <p:spPr bwMode="auto">
            <a:xfrm>
              <a:off x="3959157" y="2393004"/>
              <a:ext cx="1673158" cy="0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rgbClr val="FF0000"/>
              </a:solidFill>
              <a:prstDash val="sysDot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9" name="Straight Connector 28"/>
            <p:cNvCxnSpPr/>
            <p:nvPr/>
          </p:nvCxnSpPr>
          <p:spPr bwMode="auto">
            <a:xfrm>
              <a:off x="5889948" y="2402732"/>
              <a:ext cx="1240426" cy="0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rgbClr val="FF0000"/>
              </a:solidFill>
              <a:prstDash val="sysDot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8" name="Group 7"/>
          <p:cNvGrpSpPr/>
          <p:nvPr/>
        </p:nvGrpSpPr>
        <p:grpSpPr>
          <a:xfrm>
            <a:off x="311281" y="2393234"/>
            <a:ext cx="8501975" cy="1458680"/>
            <a:chOff x="340465" y="2539154"/>
            <a:chExt cx="8501975" cy="1458680"/>
          </a:xfrm>
        </p:grpSpPr>
        <p:sp>
          <p:nvSpPr>
            <p:cNvPr id="26" name="Rectangle 42"/>
            <p:cNvSpPr>
              <a:spLocks noChangeArrowheads="1"/>
            </p:cNvSpPr>
            <p:nvPr/>
          </p:nvSpPr>
          <p:spPr bwMode="auto">
            <a:xfrm>
              <a:off x="340465" y="2539154"/>
              <a:ext cx="8501975" cy="1458680"/>
            </a:xfrm>
            <a:prstGeom prst="rect">
              <a:avLst/>
            </a:prstGeom>
            <a:solidFill>
              <a:schemeClr val="accent3">
                <a:lumMod val="95000"/>
              </a:schemeClr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/>
          </p:spPr>
          <p:txBody>
            <a:bodyPr>
              <a:noAutofit/>
            </a:bodyPr>
            <a:lstStyle/>
            <a:p>
              <a:pPr>
                <a:tabLst>
                  <a:tab pos="228600" algn="l"/>
                </a:tabLst>
              </a:pP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// </a:t>
              </a:r>
              <a:r>
                <a:rPr lang="en-US" sz="1800" b="1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INVALID!</a:t>
              </a: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 Our first 2 </a:t>
              </a:r>
              <a:r>
                <a:rPr lang="en-US" sz="1800" b="1" dirty="0" err="1">
                  <a:latin typeface="Courier New" pitchFamily="49" charset="0"/>
                  <a:cs typeface="Courier New" pitchFamily="49" charset="0"/>
                </a:rPr>
                <a:t>params</a:t>
              </a: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 are default, but 3</a:t>
              </a:r>
              <a:r>
                <a:rPr lang="en-US" sz="1800" b="1" baseline="30000" dirty="0">
                  <a:latin typeface="Courier New" pitchFamily="49" charset="0"/>
                  <a:cs typeface="Courier New" pitchFamily="49" charset="0"/>
                </a:rPr>
                <a:t>rd</a:t>
              </a: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 isn’t!</a:t>
              </a:r>
            </a:p>
            <a:p>
              <a:pPr>
                <a:tabLst>
                  <a:tab pos="228600" algn="l"/>
                </a:tabLst>
              </a:pP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bool burp(</a:t>
              </a:r>
              <a:r>
                <a:rPr lang="en-US" sz="1800" b="1" dirty="0" err="1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 length</a:t>
              </a:r>
              <a:r>
                <a:rPr lang="en-US" sz="1800" b="1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800" b="1" dirty="0">
                  <a:solidFill>
                    <a:srgbClr val="7030A0"/>
                  </a:solidFill>
                  <a:latin typeface="Courier New" pitchFamily="49" charset="0"/>
                  <a:cs typeface="Courier New" pitchFamily="49" charset="0"/>
                </a:rPr>
                <a:t>= 5</a:t>
              </a: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, </a:t>
              </a:r>
              <a:r>
                <a:rPr lang="en-US" sz="1800" b="1" dirty="0" err="1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 loudness </a:t>
              </a:r>
              <a:r>
                <a:rPr lang="en-US" sz="1800" b="1" dirty="0">
                  <a:solidFill>
                    <a:srgbClr val="7030A0"/>
                  </a:solidFill>
                  <a:latin typeface="Courier New" pitchFamily="49" charset="0"/>
                  <a:cs typeface="Courier New" pitchFamily="49" charset="0"/>
                </a:rPr>
                <a:t>= 12</a:t>
              </a: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, </a:t>
              </a:r>
              <a:r>
                <a:rPr lang="en-US" sz="1800" b="1" dirty="0" err="1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sz="1800" b="1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 pitch</a:t>
              </a: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)</a:t>
              </a:r>
            </a:p>
            <a:p>
              <a:pPr>
                <a:tabLst>
                  <a:tab pos="228600" algn="l"/>
                </a:tabLst>
              </a:pP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{</a:t>
              </a:r>
            </a:p>
            <a:p>
              <a:pPr>
                <a:tabLst>
                  <a:tab pos="228600" algn="l"/>
                </a:tabLst>
              </a:pP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  ...</a:t>
              </a:r>
            </a:p>
            <a:p>
              <a:pPr>
                <a:tabLst>
                  <a:tab pos="228600" algn="l"/>
                </a:tabLst>
              </a:pP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}</a:t>
              </a:r>
            </a:p>
            <a:p>
              <a:pPr>
                <a:tabLst>
                  <a:tab pos="228600" algn="l"/>
                </a:tabLst>
              </a:pPr>
              <a:endParaRPr lang="en-US" sz="1800" b="1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32" name="Straight Connector 31"/>
            <p:cNvCxnSpPr/>
            <p:nvPr/>
          </p:nvCxnSpPr>
          <p:spPr bwMode="auto">
            <a:xfrm>
              <a:off x="6567646" y="3138790"/>
              <a:ext cx="1240426" cy="0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rgbClr val="FF0000"/>
              </a:solidFill>
              <a:prstDash val="sysDot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35" name="Rectangle 42"/>
          <p:cNvSpPr>
            <a:spLocks noChangeArrowheads="1"/>
          </p:cNvSpPr>
          <p:nvPr/>
        </p:nvSpPr>
        <p:spPr bwMode="auto">
          <a:xfrm>
            <a:off x="236709" y="4656294"/>
            <a:ext cx="8501975" cy="1458680"/>
          </a:xfrm>
          <a:prstGeom prst="rect">
            <a:avLst/>
          </a:prstGeom>
          <a:solidFill>
            <a:schemeClr val="accent3">
              <a:lumMod val="95000"/>
            </a:schemeClr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>
            <a:noAutofit/>
          </a:bodyPr>
          <a:lstStyle/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// </a:t>
            </a:r>
            <a:r>
              <a:rPr lang="en-US" sz="1800" b="1" dirty="0">
                <a:solidFill>
                  <a:schemeClr val="accent5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PERFECT! All parameters are default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bool burp(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length</a:t>
            </a:r>
            <a:r>
              <a:rPr lang="en-US" sz="18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= 5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loudness </a:t>
            </a:r>
            <a:r>
              <a:rPr lang="en-US" sz="18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= 5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pitch </a:t>
            </a:r>
            <a:r>
              <a:rPr lang="en-US" sz="18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= 60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{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...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}</a:t>
            </a:r>
          </a:p>
          <a:p>
            <a:pPr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7" name="Rectangle 42"/>
          <p:cNvSpPr>
            <a:spLocks noChangeArrowheads="1"/>
          </p:cNvSpPr>
          <p:nvPr/>
        </p:nvSpPr>
        <p:spPr bwMode="auto">
          <a:xfrm>
            <a:off x="369652" y="5265899"/>
            <a:ext cx="8501975" cy="1458680"/>
          </a:xfrm>
          <a:prstGeom prst="rect">
            <a:avLst/>
          </a:prstGeom>
          <a:solidFill>
            <a:schemeClr val="accent3">
              <a:lumMod val="95000"/>
            </a:schemeClr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>
            <a:noAutofit/>
          </a:bodyPr>
          <a:lstStyle/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// </a:t>
            </a:r>
            <a:r>
              <a:rPr lang="en-US" sz="1800" b="1" dirty="0">
                <a:solidFill>
                  <a:schemeClr val="accent5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PERFECT! All default parameters come after non-defaults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bool burp(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length,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loudness </a:t>
            </a:r>
            <a:r>
              <a:rPr lang="en-US" sz="18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= 5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pitch </a:t>
            </a:r>
            <a:r>
              <a:rPr lang="en-US" sz="18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= 60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{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...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}</a:t>
            </a:r>
          </a:p>
          <a:p>
            <a:pPr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444155" y="2992870"/>
            <a:ext cx="8501975" cy="1458680"/>
            <a:chOff x="444155" y="2992870"/>
            <a:chExt cx="8501975" cy="1458680"/>
          </a:xfrm>
        </p:grpSpPr>
        <p:sp>
          <p:nvSpPr>
            <p:cNvPr id="39" name="Rectangle 42"/>
            <p:cNvSpPr>
              <a:spLocks noChangeArrowheads="1"/>
            </p:cNvSpPr>
            <p:nvPr/>
          </p:nvSpPr>
          <p:spPr bwMode="auto">
            <a:xfrm>
              <a:off x="444155" y="2992870"/>
              <a:ext cx="8501975" cy="1458680"/>
            </a:xfrm>
            <a:prstGeom prst="rect">
              <a:avLst/>
            </a:prstGeom>
            <a:solidFill>
              <a:schemeClr val="accent3">
                <a:lumMod val="95000"/>
              </a:schemeClr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/>
          </p:spPr>
          <p:txBody>
            <a:bodyPr>
              <a:noAutofit/>
            </a:bodyPr>
            <a:lstStyle/>
            <a:p>
              <a:pPr>
                <a:tabLst>
                  <a:tab pos="228600" algn="l"/>
                </a:tabLst>
              </a:pP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// </a:t>
              </a:r>
              <a:r>
                <a:rPr lang="en-US" sz="1800" b="1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INVALID!</a:t>
              </a: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 Our 1</a:t>
              </a:r>
              <a:r>
                <a:rPr lang="en-US" sz="1800" b="1" baseline="30000" dirty="0">
                  <a:latin typeface="Courier New" pitchFamily="49" charset="0"/>
                  <a:cs typeface="Courier New" pitchFamily="49" charset="0"/>
                </a:rPr>
                <a:t>st</a:t>
              </a: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800" b="1" dirty="0" err="1">
                  <a:latin typeface="Courier New" pitchFamily="49" charset="0"/>
                  <a:cs typeface="Courier New" pitchFamily="49" charset="0"/>
                </a:rPr>
                <a:t>param</a:t>
              </a: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 is default, but 2</a:t>
              </a:r>
              <a:r>
                <a:rPr lang="en-US" sz="1800" b="1" baseline="30000" dirty="0">
                  <a:latin typeface="Courier New" pitchFamily="49" charset="0"/>
                  <a:cs typeface="Courier New" pitchFamily="49" charset="0"/>
                </a:rPr>
                <a:t>nd</a:t>
              </a: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 isn’t!</a:t>
              </a:r>
            </a:p>
            <a:p>
              <a:pPr>
                <a:tabLst>
                  <a:tab pos="228600" algn="l"/>
                </a:tabLst>
              </a:pP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bool burp(</a:t>
              </a:r>
              <a:r>
                <a:rPr lang="en-US" sz="1800" b="1" dirty="0" err="1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 length</a:t>
              </a:r>
              <a:r>
                <a:rPr lang="en-US" sz="1800" b="1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800" b="1" dirty="0">
                  <a:solidFill>
                    <a:srgbClr val="7030A0"/>
                  </a:solidFill>
                  <a:latin typeface="Courier New" pitchFamily="49" charset="0"/>
                  <a:cs typeface="Courier New" pitchFamily="49" charset="0"/>
                </a:rPr>
                <a:t>= 5</a:t>
              </a: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, </a:t>
              </a:r>
              <a:r>
                <a:rPr lang="en-US" sz="1800" b="1" dirty="0" err="1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sz="1800" b="1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 loudness</a:t>
              </a: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, </a:t>
              </a:r>
              <a:r>
                <a:rPr lang="en-US" sz="1800" b="1" dirty="0" err="1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 pitch </a:t>
              </a:r>
              <a:r>
                <a:rPr lang="en-US" sz="1800" b="1" dirty="0">
                  <a:solidFill>
                    <a:srgbClr val="7030A0"/>
                  </a:solidFill>
                  <a:latin typeface="Courier New" pitchFamily="49" charset="0"/>
                  <a:cs typeface="Courier New" pitchFamily="49" charset="0"/>
                </a:rPr>
                <a:t>= 60</a:t>
              </a: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)</a:t>
              </a:r>
            </a:p>
            <a:p>
              <a:pPr>
                <a:tabLst>
                  <a:tab pos="228600" algn="l"/>
                </a:tabLst>
              </a:pP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{</a:t>
              </a:r>
            </a:p>
            <a:p>
              <a:pPr>
                <a:tabLst>
                  <a:tab pos="228600" algn="l"/>
                </a:tabLst>
              </a:pP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  ...</a:t>
              </a:r>
            </a:p>
            <a:p>
              <a:pPr>
                <a:tabLst>
                  <a:tab pos="228600" algn="l"/>
                </a:tabLst>
              </a:pP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}</a:t>
              </a:r>
            </a:p>
            <a:p>
              <a:pPr>
                <a:tabLst>
                  <a:tab pos="228600" algn="l"/>
                </a:tabLst>
              </a:pPr>
              <a:endParaRPr lang="en-US" sz="1800" b="1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40" name="Straight Connector 39"/>
            <p:cNvCxnSpPr/>
            <p:nvPr/>
          </p:nvCxnSpPr>
          <p:spPr bwMode="auto">
            <a:xfrm>
              <a:off x="4074929" y="3586261"/>
              <a:ext cx="1669099" cy="0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rgbClr val="FF0000"/>
              </a:solidFill>
              <a:prstDash val="sysDot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4564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35" grpId="0" animBg="1"/>
      <p:bldP spid="3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258" name="Rectangle 2"/>
          <p:cNvSpPr>
            <a:spLocks noChangeArrowheads="1"/>
          </p:cNvSpPr>
          <p:nvPr/>
        </p:nvSpPr>
        <p:spPr bwMode="auto">
          <a:xfrm>
            <a:off x="123825" y="228600"/>
            <a:ext cx="5305425" cy="6529388"/>
          </a:xfrm>
          <a:prstGeom prst="rect">
            <a:avLst/>
          </a:prstGeom>
          <a:solidFill>
            <a:srgbClr val="FFFF99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class Gassy </a:t>
            </a:r>
            <a:endParaRPr lang="en-US" sz="1200" dirty="0"/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{</a:t>
            </a:r>
            <a:endParaRPr lang="en-US" sz="1200" dirty="0"/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public:</a:t>
            </a:r>
            <a:endParaRPr lang="en-US" sz="1200" dirty="0"/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	Gassy(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age, bool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ateBeans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) </a:t>
            </a:r>
            <a:endParaRPr lang="en-US" sz="1200" dirty="0"/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	{</a:t>
            </a:r>
            <a:endParaRPr lang="en-US" sz="1200" dirty="0"/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m_age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= age;  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m_ateBeans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ateBeans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;</a:t>
            </a:r>
            <a:endParaRPr lang="en-US" sz="1200" dirty="0"/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	}</a:t>
            </a:r>
          </a:p>
          <a:p>
            <a:pPr eaLnBrk="0" hangingPunct="0">
              <a:tabLst>
                <a:tab pos="228600" algn="l"/>
              </a:tabLst>
            </a:pPr>
            <a:endParaRPr lang="en-US" sz="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</a:t>
            </a: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800" b="1" dirty="0">
              <a:latin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800" b="1" dirty="0">
              <a:latin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private: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m_age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bool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m_ateBeans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;</a:t>
            </a:r>
            <a:endParaRPr lang="en-US" sz="1200" dirty="0"/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};</a:t>
            </a:r>
            <a:endParaRPr lang="en-US" sz="2400" dirty="0">
              <a:latin typeface="Times New Roman" pitchFamily="18" charset="0"/>
            </a:endParaRPr>
          </a:p>
        </p:txBody>
      </p:sp>
      <p:sp>
        <p:nvSpPr>
          <p:cNvPr id="224259" name="Rectangle 3"/>
          <p:cNvSpPr>
            <a:spLocks noChangeArrowheads="1"/>
          </p:cNvSpPr>
          <p:nvPr/>
        </p:nvSpPr>
        <p:spPr bwMode="auto">
          <a:xfrm>
            <a:off x="5168551" y="0"/>
            <a:ext cx="4098925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4400" dirty="0">
                <a:solidFill>
                  <a:schemeClr val="tx2"/>
                </a:solidFill>
              </a:rPr>
              <a:t>Constructors</a:t>
            </a:r>
          </a:p>
        </p:txBody>
      </p:sp>
      <p:sp>
        <p:nvSpPr>
          <p:cNvPr id="224260" name="Text Box 4"/>
          <p:cNvSpPr txBox="1">
            <a:spLocks noChangeArrowheads="1"/>
          </p:cNvSpPr>
          <p:nvPr/>
        </p:nvSpPr>
        <p:spPr bwMode="auto">
          <a:xfrm>
            <a:off x="5530501" y="1092043"/>
            <a:ext cx="3428738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Your class can have many different constructors…</a:t>
            </a:r>
          </a:p>
        </p:txBody>
      </p:sp>
      <p:grpSp>
        <p:nvGrpSpPr>
          <p:cNvPr id="224261" name="Group 5"/>
          <p:cNvGrpSpPr>
            <a:grpSpLocks/>
          </p:cNvGrpSpPr>
          <p:nvPr/>
        </p:nvGrpSpPr>
        <p:grpSpPr bwMode="auto">
          <a:xfrm>
            <a:off x="5530501" y="4865795"/>
            <a:ext cx="3582988" cy="1892193"/>
            <a:chOff x="3462" y="1632"/>
            <a:chExt cx="2257" cy="1117"/>
          </a:xfrm>
        </p:grpSpPr>
        <p:sp>
          <p:nvSpPr>
            <p:cNvPr id="224262" name="Rectangle 6"/>
            <p:cNvSpPr>
              <a:spLocks noChangeArrowheads="1"/>
            </p:cNvSpPr>
            <p:nvPr/>
          </p:nvSpPr>
          <p:spPr bwMode="auto">
            <a:xfrm>
              <a:off x="3463" y="1671"/>
              <a:ext cx="2256" cy="1078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4263" name="Rectangle 7"/>
            <p:cNvSpPr>
              <a:spLocks noChangeArrowheads="1"/>
            </p:cNvSpPr>
            <p:nvPr/>
          </p:nvSpPr>
          <p:spPr bwMode="auto">
            <a:xfrm>
              <a:off x="3462" y="1632"/>
              <a:ext cx="2208" cy="11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CCFFCC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sz="1800" b="1" dirty="0" err="1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 main()</a:t>
              </a:r>
              <a:br>
                <a:rPr lang="en-US" sz="1800" b="1" dirty="0">
                  <a:latin typeface="Courier New" pitchFamily="49" charset="0"/>
                  <a:cs typeface="Courier New" pitchFamily="49" charset="0"/>
                </a:rPr>
              </a:b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{</a:t>
              </a:r>
            </a:p>
            <a:p>
              <a:pPr eaLnBrk="0" hangingPunct="0">
                <a:spcBef>
                  <a:spcPct val="50000"/>
                </a:spcBef>
              </a:pP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 Gassy  </a:t>
              </a:r>
              <a:r>
                <a:rPr lang="en-US" sz="1800" b="1" dirty="0" err="1">
                  <a:latin typeface="Courier New" pitchFamily="49" charset="0"/>
                  <a:cs typeface="Courier New" pitchFamily="49" charset="0"/>
                </a:rPr>
                <a:t>lyn</a:t>
              </a: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(18,false);</a:t>
              </a:r>
            </a:p>
            <a:p>
              <a:pPr eaLnBrk="0" hangingPunct="0">
                <a:spcBef>
                  <a:spcPct val="50000"/>
                </a:spcBef>
              </a:pP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 Gassy  </a:t>
              </a:r>
              <a:r>
                <a:rPr lang="en-US" sz="1800" b="1" dirty="0" err="1">
                  <a:latin typeface="Courier New" pitchFamily="49" charset="0"/>
                  <a:cs typeface="Courier New" pitchFamily="49" charset="0"/>
                </a:rPr>
                <a:t>dave</a:t>
              </a: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; //</a:t>
              </a:r>
              <a:r>
                <a:rPr lang="en-US" sz="1800" b="1" dirty="0">
                  <a:solidFill>
                    <a:srgbClr val="FF3300"/>
                  </a:solidFill>
                  <a:latin typeface="Courier New" pitchFamily="49" charset="0"/>
                  <a:cs typeface="Courier New" pitchFamily="49" charset="0"/>
                </a:rPr>
                <a:t>invalid!</a:t>
              </a:r>
            </a:p>
            <a:p>
              <a:pPr eaLnBrk="0" hangingPunct="0">
                <a:spcBef>
                  <a:spcPct val="50000"/>
                </a:spcBef>
              </a:pP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}</a:t>
              </a:r>
            </a:p>
          </p:txBody>
        </p:sp>
      </p:grpSp>
      <p:sp>
        <p:nvSpPr>
          <p:cNvPr id="224272" name="Rectangle 16"/>
          <p:cNvSpPr>
            <a:spLocks noChangeArrowheads="1"/>
          </p:cNvSpPr>
          <p:nvPr/>
        </p:nvSpPr>
        <p:spPr bwMode="auto">
          <a:xfrm>
            <a:off x="381000" y="2590800"/>
            <a:ext cx="4572000" cy="173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800" b="1" dirty="0" err="1">
                <a:latin typeface="Courier New" pitchFamily="49" charset="0"/>
              </a:rPr>
              <a:t>int</a:t>
            </a:r>
            <a:r>
              <a:rPr lang="en-US" sz="1800" b="1" dirty="0">
                <a:latin typeface="Courier New" pitchFamily="49" charset="0"/>
              </a:rPr>
              <a:t> </a:t>
            </a:r>
            <a:r>
              <a:rPr lang="en-US" sz="1800" b="1" dirty="0" err="1">
                <a:latin typeface="Courier New" pitchFamily="49" charset="0"/>
              </a:rPr>
              <a:t>getFartsPerHr</a:t>
            </a:r>
            <a:r>
              <a:rPr lang="en-US" sz="1800" b="1" dirty="0">
                <a:latin typeface="Courier New" pitchFamily="49" charset="0"/>
              </a:rPr>
              <a:t>(void)</a:t>
            </a:r>
          </a:p>
          <a:p>
            <a:r>
              <a:rPr lang="en-US" sz="1800" b="1" dirty="0">
                <a:latin typeface="Courier New" pitchFamily="49" charset="0"/>
              </a:rPr>
              <a:t>{</a:t>
            </a:r>
          </a:p>
          <a:p>
            <a:r>
              <a:rPr lang="en-US" sz="1800" b="1" dirty="0">
                <a:latin typeface="Courier New" pitchFamily="49" charset="0"/>
              </a:rPr>
              <a:t>  if(</a:t>
            </a:r>
            <a:r>
              <a:rPr lang="en-US" sz="1800" b="1" dirty="0" err="1">
                <a:latin typeface="Courier New" pitchFamily="49" charset="0"/>
              </a:rPr>
              <a:t>m_ateBeans</a:t>
            </a:r>
            <a:r>
              <a:rPr lang="en-US" sz="1800" b="1" dirty="0">
                <a:latin typeface="Courier New" pitchFamily="49" charset="0"/>
              </a:rPr>
              <a:t> == true) </a:t>
            </a:r>
          </a:p>
          <a:p>
            <a:r>
              <a:rPr lang="en-US" sz="1800" b="1" dirty="0">
                <a:latin typeface="Courier New" pitchFamily="49" charset="0"/>
              </a:rPr>
              <a:t>    return(100);   </a:t>
            </a:r>
          </a:p>
          <a:p>
            <a:r>
              <a:rPr lang="en-US" sz="1800" b="1" dirty="0">
                <a:latin typeface="Courier New" pitchFamily="49" charset="0"/>
              </a:rPr>
              <a:t>  return(3 * </a:t>
            </a:r>
            <a:r>
              <a:rPr lang="en-US" sz="1800" b="1" dirty="0" err="1">
                <a:latin typeface="Courier New" pitchFamily="49" charset="0"/>
              </a:rPr>
              <a:t>m_age</a:t>
            </a:r>
            <a:r>
              <a:rPr lang="en-US" sz="1800" b="1" dirty="0">
                <a:latin typeface="Courier New" pitchFamily="49" charset="0"/>
              </a:rPr>
              <a:t>);</a:t>
            </a:r>
          </a:p>
          <a:p>
            <a:r>
              <a:rPr lang="en-US" sz="1800" b="1" dirty="0">
                <a:latin typeface="Courier New" pitchFamily="49" charset="0"/>
              </a:rPr>
              <a:t>}</a:t>
            </a:r>
          </a:p>
        </p:txBody>
      </p:sp>
      <p:sp>
        <p:nvSpPr>
          <p:cNvPr id="224273" name="Rectangle 17"/>
          <p:cNvSpPr>
            <a:spLocks noChangeArrowheads="1"/>
          </p:cNvSpPr>
          <p:nvPr/>
        </p:nvSpPr>
        <p:spPr bwMode="auto">
          <a:xfrm>
            <a:off x="352425" y="1087438"/>
            <a:ext cx="4572000" cy="1465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800" b="1" dirty="0">
                <a:solidFill>
                  <a:srgbClr val="0000CC"/>
                </a:solidFill>
                <a:latin typeface="Courier New" pitchFamily="49" charset="0"/>
              </a:rPr>
              <a:t>Gassy() </a:t>
            </a:r>
            <a:endParaRPr lang="en-US" sz="1800" dirty="0">
              <a:solidFill>
                <a:srgbClr val="0000CC"/>
              </a:solidFill>
              <a:latin typeface="Courier New" pitchFamily="49" charset="0"/>
            </a:endParaRPr>
          </a:p>
          <a:p>
            <a:r>
              <a:rPr lang="en-US" sz="1800" b="1" dirty="0">
                <a:solidFill>
                  <a:srgbClr val="0000CC"/>
                </a:solidFill>
                <a:latin typeface="Courier New" pitchFamily="49" charset="0"/>
              </a:rPr>
              <a:t>{</a:t>
            </a:r>
            <a:endParaRPr lang="en-US" sz="1800" dirty="0">
              <a:solidFill>
                <a:srgbClr val="0000CC"/>
              </a:solidFill>
              <a:latin typeface="Courier New" pitchFamily="49" charset="0"/>
            </a:endParaRPr>
          </a:p>
          <a:p>
            <a:r>
              <a:rPr lang="en-US" sz="1800" b="1" dirty="0">
                <a:solidFill>
                  <a:srgbClr val="0000CC"/>
                </a:solidFill>
                <a:latin typeface="Courier New" pitchFamily="49" charset="0"/>
              </a:rPr>
              <a:t>  </a:t>
            </a:r>
            <a:r>
              <a:rPr lang="en-US" sz="1800" b="1" dirty="0" err="1">
                <a:solidFill>
                  <a:srgbClr val="0000CC"/>
                </a:solidFill>
                <a:latin typeface="Courier New" pitchFamily="49" charset="0"/>
              </a:rPr>
              <a:t>m_age</a:t>
            </a:r>
            <a:r>
              <a:rPr lang="en-US" sz="1800" b="1" dirty="0">
                <a:solidFill>
                  <a:srgbClr val="0000CC"/>
                </a:solidFill>
                <a:latin typeface="Courier New" pitchFamily="49" charset="0"/>
              </a:rPr>
              <a:t> = 0;  </a:t>
            </a:r>
          </a:p>
          <a:p>
            <a:r>
              <a:rPr lang="en-US" sz="1800" b="1" dirty="0">
                <a:solidFill>
                  <a:srgbClr val="0000CC"/>
                </a:solidFill>
                <a:latin typeface="Courier New" pitchFamily="49" charset="0"/>
              </a:rPr>
              <a:t>  </a:t>
            </a:r>
            <a:r>
              <a:rPr lang="en-US" sz="1800" b="1" dirty="0" err="1">
                <a:solidFill>
                  <a:srgbClr val="0000CC"/>
                </a:solidFill>
                <a:latin typeface="Courier New" pitchFamily="49" charset="0"/>
              </a:rPr>
              <a:t>m_ateBeans</a:t>
            </a:r>
            <a:r>
              <a:rPr lang="en-US" sz="1800" b="1" dirty="0">
                <a:solidFill>
                  <a:srgbClr val="0000CC"/>
                </a:solidFill>
                <a:latin typeface="Courier New" pitchFamily="49" charset="0"/>
              </a:rPr>
              <a:t> = false;</a:t>
            </a:r>
            <a:endParaRPr lang="en-US" sz="1800" dirty="0">
              <a:solidFill>
                <a:srgbClr val="0000CC"/>
              </a:solidFill>
              <a:latin typeface="Courier New" pitchFamily="49" charset="0"/>
            </a:endParaRPr>
          </a:p>
          <a:p>
            <a:r>
              <a:rPr lang="en-US" sz="1800" b="1" dirty="0">
                <a:solidFill>
                  <a:srgbClr val="0000CC"/>
                </a:solidFill>
                <a:latin typeface="Courier New" pitchFamily="49" charset="0"/>
              </a:rPr>
              <a:t>}</a:t>
            </a:r>
          </a:p>
        </p:txBody>
      </p:sp>
      <p:sp>
        <p:nvSpPr>
          <p:cNvPr id="224274" name="Rectangle 18"/>
          <p:cNvSpPr>
            <a:spLocks noChangeArrowheads="1"/>
          </p:cNvSpPr>
          <p:nvPr/>
        </p:nvSpPr>
        <p:spPr bwMode="auto">
          <a:xfrm>
            <a:off x="7482167" y="5964220"/>
            <a:ext cx="1505876" cy="369332"/>
          </a:xfrm>
          <a:prstGeom prst="rect">
            <a:avLst/>
          </a:prstGeom>
          <a:solidFill>
            <a:srgbClr val="CC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algn="ctr"/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  <a:r>
              <a:rPr lang="en-US" sz="1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OK!!!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</a:p>
        </p:txBody>
      </p:sp>
      <p:sp>
        <p:nvSpPr>
          <p:cNvPr id="22" name="AutoShape 65"/>
          <p:cNvSpPr>
            <a:spLocks noChangeArrowheads="1"/>
          </p:cNvSpPr>
          <p:nvPr/>
        </p:nvSpPr>
        <p:spPr bwMode="auto">
          <a:xfrm>
            <a:off x="4506178" y="4333883"/>
            <a:ext cx="2138782" cy="705568"/>
          </a:xfrm>
          <a:prstGeom prst="wedgeRoundRectCallout">
            <a:avLst>
              <a:gd name="adj1" fmla="val 64116"/>
              <a:gd name="adj2" fmla="val 136427"/>
              <a:gd name="adj3" fmla="val 16667"/>
            </a:avLst>
          </a:prstGeom>
          <a:solidFill>
            <a:srgbClr val="FFEEDD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dirty="0"/>
              <a:t>This variable initialization…</a:t>
            </a:r>
          </a:p>
        </p:txBody>
      </p:sp>
      <p:sp>
        <p:nvSpPr>
          <p:cNvPr id="2" name="Rectangle 1"/>
          <p:cNvSpPr/>
          <p:nvPr/>
        </p:nvSpPr>
        <p:spPr>
          <a:xfrm>
            <a:off x="5214585" y="3387603"/>
            <a:ext cx="4137032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200" dirty="0">
                <a:solidFill>
                  <a:schemeClr val="tx2"/>
                </a:solidFill>
              </a:rPr>
              <a:t> This is called </a:t>
            </a:r>
            <a:br>
              <a:rPr lang="en-US" sz="2200" dirty="0">
                <a:solidFill>
                  <a:schemeClr val="tx2"/>
                </a:solidFill>
              </a:rPr>
            </a:br>
            <a:r>
              <a:rPr lang="en-US" sz="2200" dirty="0">
                <a:solidFill>
                  <a:srgbClr val="7030A0"/>
                </a:solidFill>
              </a:rPr>
              <a:t>constructor overloading</a:t>
            </a:r>
            <a:r>
              <a:rPr lang="en-US" sz="2200" dirty="0">
                <a:solidFill>
                  <a:schemeClr val="tx2"/>
                </a:solidFill>
              </a:rPr>
              <a:t>.</a:t>
            </a:r>
          </a:p>
        </p:txBody>
      </p:sp>
      <p:sp>
        <p:nvSpPr>
          <p:cNvPr id="23" name="Rectangle 22"/>
          <p:cNvSpPr/>
          <p:nvPr/>
        </p:nvSpPr>
        <p:spPr>
          <a:xfrm>
            <a:off x="5423221" y="2082782"/>
            <a:ext cx="353330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The only requirement is that each one </a:t>
            </a:r>
            <a:r>
              <a:rPr lang="en-US" dirty="0">
                <a:solidFill>
                  <a:srgbClr val="FF0000"/>
                </a:solidFill>
              </a:rPr>
              <a:t>has different parameters</a:t>
            </a:r>
            <a:r>
              <a:rPr lang="en-US" dirty="0">
                <a:solidFill>
                  <a:schemeClr val="tx2"/>
                </a:solidFill>
              </a:rPr>
              <a:t> and/or types.</a:t>
            </a:r>
          </a:p>
        </p:txBody>
      </p:sp>
      <p:sp>
        <p:nvSpPr>
          <p:cNvPr id="24" name="AutoShape 65"/>
          <p:cNvSpPr>
            <a:spLocks noChangeArrowheads="1"/>
          </p:cNvSpPr>
          <p:nvPr/>
        </p:nvSpPr>
        <p:spPr bwMode="auto">
          <a:xfrm>
            <a:off x="2582944" y="52052"/>
            <a:ext cx="4034671" cy="992096"/>
          </a:xfrm>
          <a:prstGeom prst="wedgeRoundRectCallout">
            <a:avLst>
              <a:gd name="adj1" fmla="val -90579"/>
              <a:gd name="adj2" fmla="val 61552"/>
              <a:gd name="adj3" fmla="val 16667"/>
            </a:avLst>
          </a:prstGeom>
          <a:solidFill>
            <a:srgbClr val="FFEEDD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endParaRPr lang="en-US" sz="1100" dirty="0"/>
          </a:p>
          <a:p>
            <a:pPr algn="ctr"/>
            <a:r>
              <a:rPr lang="en-US" dirty="0"/>
              <a:t>goes to this constructor, since it has matching parameters.</a:t>
            </a:r>
          </a:p>
        </p:txBody>
      </p:sp>
      <p:sp>
        <p:nvSpPr>
          <p:cNvPr id="25" name="AutoShape 65"/>
          <p:cNvSpPr>
            <a:spLocks noChangeArrowheads="1"/>
          </p:cNvSpPr>
          <p:nvPr/>
        </p:nvSpPr>
        <p:spPr bwMode="auto">
          <a:xfrm>
            <a:off x="4318577" y="4752733"/>
            <a:ext cx="2138782" cy="705568"/>
          </a:xfrm>
          <a:prstGeom prst="wedgeRoundRectCallout">
            <a:avLst>
              <a:gd name="adj1" fmla="val 64116"/>
              <a:gd name="adj2" fmla="val 136427"/>
              <a:gd name="adj3" fmla="val 16667"/>
            </a:avLst>
          </a:prstGeom>
          <a:solidFill>
            <a:srgbClr val="FFEEDD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dirty="0"/>
              <a:t>and this initialization…</a:t>
            </a:r>
          </a:p>
        </p:txBody>
      </p:sp>
      <p:sp>
        <p:nvSpPr>
          <p:cNvPr id="26" name="AutoShape 65"/>
          <p:cNvSpPr>
            <a:spLocks noChangeArrowheads="1"/>
          </p:cNvSpPr>
          <p:nvPr/>
        </p:nvSpPr>
        <p:spPr bwMode="auto">
          <a:xfrm>
            <a:off x="3214540" y="1547869"/>
            <a:ext cx="2173428" cy="1764024"/>
          </a:xfrm>
          <a:prstGeom prst="wedgeRoundRectCallout">
            <a:avLst>
              <a:gd name="adj1" fmla="val -130760"/>
              <a:gd name="adj2" fmla="val 14634"/>
              <a:gd name="adj3" fmla="val 16667"/>
            </a:avLst>
          </a:prstGeom>
          <a:solidFill>
            <a:srgbClr val="FFEEDD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dirty="0"/>
              <a:t>goes to this constructor, since it requires no parameters. </a:t>
            </a:r>
          </a:p>
        </p:txBody>
      </p:sp>
    </p:spTree>
    <p:extLst>
      <p:ext uri="{BB962C8B-B14F-4D97-AF65-F5344CB8AC3E}">
        <p14:creationId xmlns:p14="http://schemas.microsoft.com/office/powerpoint/2010/main" val="1326807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4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13 -0.00463 L -0.00313 0.17963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2242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21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224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2.96296E-6 L 3.33333E-6 0.20278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2242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0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000"/>
                                        <p:tgtEl>
                                          <p:spTgt spid="224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4260" grpId="0" autoUpdateAnimBg="0"/>
      <p:bldP spid="224272" grpId="0"/>
      <p:bldP spid="224273" grpId="0"/>
      <p:bldP spid="224273" grpId="1"/>
      <p:bldP spid="224274" grpId="0" animBg="1"/>
      <p:bldP spid="22" grpId="0" animBg="1"/>
      <p:bldP spid="22" grpId="1" animBg="1"/>
      <p:bldP spid="2" grpId="0"/>
      <p:bldP spid="23" grpId="0"/>
      <p:bldP spid="24" grpId="0" animBg="1"/>
      <p:bldP spid="24" grpId="1" animBg="1"/>
      <p:bldP spid="25" grpId="0" animBg="1"/>
      <p:bldP spid="25" grpId="1" animBg="1"/>
      <p:bldP spid="26" grpId="0" animBg="1"/>
      <p:bldP spid="26" grpId="1" animBg="1"/>
    </p:bldLst>
  </p:timing>
</p:sld>
</file>

<file path=ppt/theme/theme1.xml><?xml version="1.0" encoding="utf-8"?>
<a:theme xmlns:a="http://schemas.openxmlformats.org/drawingml/2006/main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Comic Sans MS"/>
        <a:ea typeface=""/>
        <a:cs typeface="Times New Roman"/>
      </a:majorFont>
      <a:minorFont>
        <a:latin typeface="Comic Sans MS"/>
        <a:ea typeface=""/>
        <a:cs typeface="Times New Roma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rtlCol="0" anchor="t" anchorCtr="0" compatLnSpc="1">
        <a:prstTxWarp prst="textNoShape">
          <a:avLst/>
        </a:prstTxWarp>
        <a:no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mic Sans MS" pitchFamily="66" charset="0"/>
            <a:cs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mic Sans MS" pitchFamily="66" charset="0"/>
            <a:cs typeface="Times New Roman" pitchFamily="18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96940</TotalTime>
  <Words>11027</Words>
  <Application>Microsoft Office PowerPoint</Application>
  <PresentationFormat>On-screen Show (4:3)</PresentationFormat>
  <Paragraphs>2994</Paragraphs>
  <Slides>86</Slides>
  <Notes>63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86</vt:i4>
      </vt:variant>
    </vt:vector>
  </HeadingPairs>
  <TitlesOfParts>
    <vt:vector size="94" baseType="lpstr">
      <vt:lpstr>Algerian</vt:lpstr>
      <vt:lpstr>Comic Sans MS</vt:lpstr>
      <vt:lpstr>Courier New</vt:lpstr>
      <vt:lpstr>Impact</vt:lpstr>
      <vt:lpstr>Times New Roman</vt:lpstr>
      <vt:lpstr>Wingdings</vt:lpstr>
      <vt:lpstr>Default Design</vt:lpstr>
      <vt:lpstr>Bitmap Image</vt:lpstr>
      <vt:lpstr>PowerPoint Presentation</vt:lpstr>
      <vt:lpstr>PowerPoint Presentation</vt:lpstr>
      <vt:lpstr>PowerPoint Presentation</vt:lpstr>
      <vt:lpstr>Constructors: Class Initialization</vt:lpstr>
      <vt:lpstr>PowerPoint Presentation</vt:lpstr>
      <vt:lpstr>PowerPoint Presentation</vt:lpstr>
      <vt:lpstr>Constructors</vt:lpstr>
      <vt:lpstr>PowerPoint Presentation</vt:lpstr>
      <vt:lpstr>PowerPoint Presentation</vt:lpstr>
      <vt:lpstr>Constructors</vt:lpstr>
      <vt:lpstr>Constructors &amp; Arrays</vt:lpstr>
      <vt:lpstr>When Constructors are Called</vt:lpstr>
      <vt:lpstr>Class Challenge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When must you have a destructor? </vt:lpstr>
      <vt:lpstr>PowerPoint Presentation</vt:lpstr>
      <vt:lpstr>PowerPoint Presentation</vt:lpstr>
      <vt:lpstr>Class Challenge #2</vt:lpstr>
      <vt:lpstr>PowerPoint Presentation</vt:lpstr>
      <vt:lpstr>Class Composition</vt:lpstr>
      <vt:lpstr>PowerPoint Presentation</vt:lpstr>
      <vt:lpstr>Class Composition</vt:lpstr>
      <vt:lpstr>PowerPoint Presentation</vt:lpstr>
      <vt:lpstr>PowerPoint Presentation</vt:lpstr>
      <vt:lpstr>PowerPoint Presentation</vt:lpstr>
      <vt:lpstr>PowerPoint Presentation</vt:lpstr>
      <vt:lpstr>Back to Auto-generated Constructors and Destructors</vt:lpstr>
      <vt:lpstr>Back to Auto-generated Constructors and Destructors</vt:lpstr>
      <vt:lpstr>Class Composition Construction + Destruction </vt:lpstr>
      <vt:lpstr>Advanced Class Composition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Initializer Lists</vt:lpstr>
      <vt:lpstr>Initializer Lists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Class Challenge</vt:lpstr>
      <vt:lpstr>Challenge #1</vt:lpstr>
      <vt:lpstr>Challenge #2</vt:lpstr>
      <vt:lpstr>A Few Final Topics</vt:lpstr>
      <vt:lpstr>Topic #1: Include Etiquette</vt:lpstr>
      <vt:lpstr>Topic #1: Include Etiquette</vt:lpstr>
      <vt:lpstr>Topic #1: Include Etiquette</vt:lpstr>
      <vt:lpstr>Topic #2: Preprocessor Directives</vt:lpstr>
      <vt:lpstr>Preprocessor Directives</vt:lpstr>
      <vt:lpstr>Preprocessor Directives</vt:lpstr>
      <vt:lpstr>Separate Compilation</vt:lpstr>
      <vt:lpstr>Separate Compilation</vt:lpstr>
      <vt:lpstr>Separate Compilation</vt:lpstr>
      <vt:lpstr>Last Topic: Knowing WHEN to Include .H Files</vt:lpstr>
      <vt:lpstr>Last Topic: Knowing WHEN to Include .H Files</vt:lpstr>
      <vt:lpstr>Last Topic: Knowing WHEN to Include .H Files</vt:lpstr>
      <vt:lpstr>Last Topic: Knowing WHEN to Include .H Files</vt:lpstr>
      <vt:lpstr>Students and Classrooms</vt:lpstr>
      <vt:lpstr>Last Topic: Self-referential Classes</vt:lpstr>
      <vt:lpstr>Last Topic: Self-referential Classes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Default Arguments!</vt:lpstr>
      <vt:lpstr>Default Arguments!</vt:lpstr>
      <vt:lpstr>Default Arguments!</vt:lpstr>
      <vt:lpstr>Default Arguments: One other thing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Preferred Customer</dc:creator>
  <cp:lastModifiedBy>Carey Nachenberg</cp:lastModifiedBy>
  <cp:revision>1998</cp:revision>
  <dcterms:created xsi:type="dcterms:W3CDTF">2003-01-04T20:10:16Z</dcterms:created>
  <dcterms:modified xsi:type="dcterms:W3CDTF">2017-11-05T18:16:00Z</dcterms:modified>
</cp:coreProperties>
</file>